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dp" ContentType="image/vnd.ms-photo"/>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513" r:id="rId3"/>
    <p:sldId id="912" r:id="rId4"/>
    <p:sldId id="916" r:id="rId5"/>
    <p:sldId id="917" r:id="rId6"/>
    <p:sldId id="972" r:id="rId7"/>
    <p:sldId id="973" r:id="rId8"/>
    <p:sldId id="975" r:id="rId9"/>
    <p:sldId id="976" r:id="rId10"/>
    <p:sldId id="919" r:id="rId11"/>
    <p:sldId id="920" r:id="rId12"/>
    <p:sldId id="922" r:id="rId13"/>
    <p:sldId id="924" r:id="rId14"/>
    <p:sldId id="926" r:id="rId15"/>
    <p:sldId id="977" r:id="rId16"/>
    <p:sldId id="978" r:id="rId17"/>
    <p:sldId id="979" r:id="rId18"/>
    <p:sldId id="980" r:id="rId19"/>
    <p:sldId id="981" r:id="rId21"/>
    <p:sldId id="982" r:id="rId22"/>
    <p:sldId id="983" r:id="rId23"/>
    <p:sldId id="984" r:id="rId24"/>
    <p:sldId id="985" r:id="rId25"/>
    <p:sldId id="986" r:id="rId26"/>
    <p:sldId id="987" r:id="rId27"/>
    <p:sldId id="988" r:id="rId28"/>
    <p:sldId id="989" r:id="rId29"/>
    <p:sldId id="990" r:id="rId30"/>
    <p:sldId id="991" r:id="rId31"/>
    <p:sldId id="992" r:id="rId32"/>
    <p:sldId id="993" r:id="rId33"/>
    <p:sldId id="994" r:id="rId34"/>
    <p:sldId id="995" r:id="rId35"/>
    <p:sldId id="996" r:id="rId36"/>
    <p:sldId id="997" r:id="rId37"/>
    <p:sldId id="998" r:id="rId38"/>
    <p:sldId id="999" r:id="rId39"/>
    <p:sldId id="1000" r:id="rId40"/>
    <p:sldId id="1001" r:id="rId41"/>
    <p:sldId id="1002" r:id="rId42"/>
    <p:sldId id="1003" r:id="rId43"/>
    <p:sldId id="1004" r:id="rId44"/>
    <p:sldId id="1005" r:id="rId45"/>
    <p:sldId id="1006" r:id="rId46"/>
    <p:sldId id="1007" r:id="rId47"/>
    <p:sldId id="1008" r:id="rId48"/>
    <p:sldId id="1009" r:id="rId49"/>
    <p:sldId id="1010" r:id="rId50"/>
    <p:sldId id="1011" r:id="rId51"/>
    <p:sldId id="1012" r:id="rId52"/>
    <p:sldId id="1013" r:id="rId53"/>
    <p:sldId id="1014" r:id="rId54"/>
    <p:sldId id="1015" r:id="rId55"/>
    <p:sldId id="1016" r:id="rId56"/>
    <p:sldId id="1017" r:id="rId57"/>
    <p:sldId id="1018" r:id="rId58"/>
    <p:sldId id="1019" r:id="rId59"/>
    <p:sldId id="1021" r:id="rId60"/>
    <p:sldId id="1022" r:id="rId61"/>
    <p:sldId id="1023" r:id="rId62"/>
    <p:sldId id="927" r:id="rId63"/>
    <p:sldId id="712" r:id="rId64"/>
    <p:sldId id="928" r:id="rId65"/>
    <p:sldId id="929" r:id="rId66"/>
    <p:sldId id="930" r:id="rId67"/>
    <p:sldId id="931" r:id="rId68"/>
    <p:sldId id="932" r:id="rId69"/>
    <p:sldId id="933" r:id="rId70"/>
    <p:sldId id="934" r:id="rId71"/>
    <p:sldId id="935" r:id="rId72"/>
    <p:sldId id="936" r:id="rId73"/>
    <p:sldId id="937" r:id="rId74"/>
    <p:sldId id="939" r:id="rId75"/>
    <p:sldId id="940" r:id="rId76"/>
    <p:sldId id="941" r:id="rId77"/>
    <p:sldId id="942" r:id="rId78"/>
    <p:sldId id="943" r:id="rId79"/>
    <p:sldId id="944" r:id="rId80"/>
    <p:sldId id="945" r:id="rId81"/>
    <p:sldId id="948" r:id="rId82"/>
    <p:sldId id="949" r:id="rId83"/>
    <p:sldId id="950" r:id="rId84"/>
    <p:sldId id="1024" r:id="rId85"/>
    <p:sldId id="1025" r:id="rId86"/>
    <p:sldId id="1026" r:id="rId87"/>
    <p:sldId id="1027" r:id="rId88"/>
    <p:sldId id="1028" r:id="rId89"/>
    <p:sldId id="1029" r:id="rId90"/>
    <p:sldId id="1030" r:id="rId91"/>
    <p:sldId id="1124" r:id="rId92"/>
    <p:sldId id="1031" r:id="rId93"/>
    <p:sldId id="1032" r:id="rId94"/>
    <p:sldId id="1033" r:id="rId95"/>
    <p:sldId id="1034" r:id="rId96"/>
    <p:sldId id="1035" r:id="rId97"/>
    <p:sldId id="1036" r:id="rId98"/>
    <p:sldId id="1037" r:id="rId99"/>
    <p:sldId id="1038" r:id="rId100"/>
    <p:sldId id="1039" r:id="rId101"/>
    <p:sldId id="1040" r:id="rId102"/>
    <p:sldId id="1041" r:id="rId103"/>
    <p:sldId id="1042" r:id="rId104"/>
    <p:sldId id="1043" r:id="rId105"/>
    <p:sldId id="1044" r:id="rId106"/>
    <p:sldId id="1045" r:id="rId107"/>
    <p:sldId id="1046" r:id="rId108"/>
    <p:sldId id="1047" r:id="rId109"/>
    <p:sldId id="1048" r:id="rId110"/>
    <p:sldId id="1049" r:id="rId111"/>
    <p:sldId id="951" r:id="rId112"/>
    <p:sldId id="952" r:id="rId113"/>
    <p:sldId id="955" r:id="rId114"/>
    <p:sldId id="956" r:id="rId115"/>
    <p:sldId id="953" r:id="rId116"/>
    <p:sldId id="966" r:id="rId117"/>
    <p:sldId id="967" r:id="rId118"/>
    <p:sldId id="974" r:id="rId119"/>
    <p:sldId id="714" r:id="rId120"/>
    <p:sldId id="715" r:id="rId121"/>
    <p:sldId id="716" r:id="rId122"/>
    <p:sldId id="717" r:id="rId123"/>
    <p:sldId id="794" r:id="rId124"/>
    <p:sldId id="795" r:id="rId125"/>
    <p:sldId id="796" r:id="rId126"/>
    <p:sldId id="797" r:id="rId127"/>
    <p:sldId id="798" r:id="rId128"/>
    <p:sldId id="799" r:id="rId129"/>
    <p:sldId id="800" r:id="rId130"/>
    <p:sldId id="801" r:id="rId131"/>
    <p:sldId id="860" r:id="rId132"/>
    <p:sldId id="969" r:id="rId133"/>
    <p:sldId id="970" r:id="rId134"/>
    <p:sldId id="863" r:id="rId135"/>
    <p:sldId id="1050" r:id="rId136"/>
    <p:sldId id="1051" r:id="rId137"/>
    <p:sldId id="1052" r:id="rId138"/>
    <p:sldId id="864" r:id="rId139"/>
    <p:sldId id="1053" r:id="rId140"/>
    <p:sldId id="1054" r:id="rId141"/>
    <p:sldId id="1055" r:id="rId142"/>
    <p:sldId id="1056" r:id="rId143"/>
    <p:sldId id="865" r:id="rId144"/>
    <p:sldId id="1057" r:id="rId145"/>
    <p:sldId id="1058" r:id="rId146"/>
    <p:sldId id="1068" r:id="rId147"/>
    <p:sldId id="1079" r:id="rId148"/>
    <p:sldId id="1085" r:id="rId149"/>
    <p:sldId id="1084" r:id="rId150"/>
    <p:sldId id="1086" r:id="rId151"/>
    <p:sldId id="1087" r:id="rId152"/>
    <p:sldId id="1088" r:id="rId153"/>
    <p:sldId id="1089" r:id="rId154"/>
    <p:sldId id="1090" r:id="rId155"/>
    <p:sldId id="1091" r:id="rId156"/>
    <p:sldId id="1092" r:id="rId157"/>
    <p:sldId id="1093" r:id="rId158"/>
    <p:sldId id="869" r:id="rId159"/>
    <p:sldId id="1094" r:id="rId160"/>
    <p:sldId id="1098" r:id="rId161"/>
    <p:sldId id="1095" r:id="rId162"/>
    <p:sldId id="1123" r:id="rId163"/>
    <p:sldId id="1097" r:id="rId164"/>
    <p:sldId id="1099" r:id="rId165"/>
    <p:sldId id="1100" r:id="rId166"/>
    <p:sldId id="1101" r:id="rId167"/>
    <p:sldId id="1102" r:id="rId168"/>
    <p:sldId id="1103" r:id="rId169"/>
    <p:sldId id="1104" r:id="rId170"/>
    <p:sldId id="1105" r:id="rId171"/>
    <p:sldId id="1106" r:id="rId172"/>
    <p:sldId id="1107" r:id="rId173"/>
    <p:sldId id="1108" r:id="rId174"/>
    <p:sldId id="1109" r:id="rId175"/>
    <p:sldId id="1110" r:id="rId176"/>
    <p:sldId id="1111" r:id="rId177"/>
    <p:sldId id="1112" r:id="rId178"/>
    <p:sldId id="1113" r:id="rId179"/>
    <p:sldId id="1114" r:id="rId180"/>
    <p:sldId id="1115" r:id="rId181"/>
    <p:sldId id="1116" r:id="rId182"/>
    <p:sldId id="1117" r:id="rId183"/>
    <p:sldId id="1118" r:id="rId184"/>
    <p:sldId id="1119" r:id="rId185"/>
    <p:sldId id="1120" r:id="rId186"/>
    <p:sldId id="1121" r:id="rId187"/>
    <p:sldId id="1122" r:id="rId188"/>
    <p:sldId id="905" r:id="rId189"/>
    <p:sldId id="906" r:id="rId190"/>
    <p:sldId id="747" r:id="rId191"/>
  </p:sldIdLst>
  <p:sldSz cx="12192000" cy="6858000"/>
  <p:notesSz cx="6858000" cy="9144000"/>
  <p:custDataLst>
    <p:tags r:id="rId19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0" clrIdx="0"/>
  <p:cmAuthor id="2" name="lenovo" initials="l"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4" d="100"/>
          <a:sy n="74" d="100"/>
        </p:scale>
        <p:origin x="630" y="72"/>
      </p:cViewPr>
      <p:guideLst>
        <p:guide orient="horz" pos="2196"/>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notesMaster" Target="notesMasters/notesMaster1.xml"/><Relationship Id="rId2" Type="http://schemas.openxmlformats.org/officeDocument/2006/relationships/theme" Target="theme/theme1.xml"/><Relationship Id="rId196" Type="http://schemas.openxmlformats.org/officeDocument/2006/relationships/tags" Target="tags/tag97.xml"/><Relationship Id="rId195" Type="http://schemas.openxmlformats.org/officeDocument/2006/relationships/commentAuthors" Target="commentAuthors.xml"/><Relationship Id="rId194" Type="http://schemas.openxmlformats.org/officeDocument/2006/relationships/tableStyles" Target="tableStyles.xml"/><Relationship Id="rId193" Type="http://schemas.openxmlformats.org/officeDocument/2006/relationships/viewProps" Target="viewProps.xml"/><Relationship Id="rId192" Type="http://schemas.openxmlformats.org/officeDocument/2006/relationships/presProps" Target="presProps.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4.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3.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2.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anose="020B0604020202020204" pitchFamily="34" charset="0"/>
            </a:endParaRPr>
          </a:p>
        </p:txBody>
      </p:sp>
      <p:sp>
        <p:nvSpPr>
          <p:cNvPr id="3379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fld id="{03F50D59-1471-43F9-A5B2-45C5665689F8}" type="slidenum">
              <a:rPr lang="zh-CN" altLang="en-US" sz="1200" smtClean="0">
                <a:ea typeface="宋体" panose="02010600030101010101" pitchFamily="2" charset="-122"/>
              </a:rPr>
            </a:fld>
            <a:endParaRPr lang="zh-CN" altLang="en-US" sz="1200" smtClean="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启蒙运动，</a:t>
            </a:r>
            <a:r>
              <a:rPr lang="en-US" altLang="zh-CN"/>
              <a:t>1600</a:t>
            </a:r>
            <a:r>
              <a:rPr lang="zh-CN" altLang="en-US"/>
              <a:t>年</a:t>
            </a:r>
            <a:r>
              <a:rPr lang="en-US" altLang="zh-CN"/>
              <a:t>-1800</a:t>
            </a:r>
            <a:r>
              <a:rPr lang="zh-CN" altLang="en-US"/>
              <a:t>年，</a:t>
            </a:r>
            <a:r>
              <a:rPr lang="en-US" altLang="zh-CN"/>
              <a:t>1760</a:t>
            </a:r>
            <a:r>
              <a:rPr lang="zh-CN" altLang="en-US"/>
              <a:t>年爆发第一次工业革命。启蒙运动兴起的时候没有手工业革命的影响，发展的过程中受到工业革命的影响，工业革命前后启蒙运动的思想会有变化。</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b="1" dirty="0">
                <a:latin typeface="黑体" panose="02010609060101010101" pitchFamily="49" charset="-122"/>
                <a:ea typeface="黑体" panose="02010609060101010101" pitchFamily="49" charset="-122"/>
                <a:sym typeface="+mn-ea"/>
              </a:rPr>
              <a:t>“</a:t>
            </a:r>
            <a:r>
              <a:rPr lang="zh-CN" altLang="en-US" b="1" dirty="0">
                <a:latin typeface="黑体" panose="02010609060101010101" pitchFamily="49" charset="-122"/>
                <a:ea typeface="黑体" panose="02010609060101010101" pitchFamily="49" charset="-122"/>
                <a:sym typeface="+mn-ea"/>
              </a:rPr>
              <a:t>理性</a:t>
            </a:r>
            <a:r>
              <a:rPr lang="en-US" altLang="zh-CN" b="1" dirty="0">
                <a:latin typeface="黑体" panose="02010609060101010101" pitchFamily="49" charset="-122"/>
                <a:ea typeface="黑体" panose="02010609060101010101" pitchFamily="49" charset="-122"/>
                <a:sym typeface="+mn-ea"/>
              </a:rPr>
              <a:t>”</a:t>
            </a:r>
            <a:r>
              <a:rPr lang="zh-CN" altLang="en-US" b="1" dirty="0">
                <a:latin typeface="黑体" panose="02010609060101010101" pitchFamily="49" charset="-122"/>
                <a:ea typeface="黑体" panose="02010609060101010101" pitchFamily="49" charset="-122"/>
                <a:sym typeface="+mn-ea"/>
              </a:rPr>
              <a:t>体现了人文主义的发展；封建主义：君主、君主专制制度、宗教，这时宗教已经不是对欧洲控制，但是服务封建制度，宣扬宗教迷信，君权神授等；具体用什么去反对封建主义，理性、民主、科学。民主和科学是理性的具体体现，理性是抽象的概念，民主、科学是具体的。</a:t>
            </a:r>
            <a:endParaRPr lang="zh-CN" altLang="en-US" b="1" dirty="0">
              <a:latin typeface="黑体" panose="02010609060101010101" pitchFamily="49" charset="-122"/>
              <a:ea typeface="黑体" panose="02010609060101010101" pitchFamily="49" charset="-122"/>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这是一道非常简单的高考题，简单之处就在于你能不能把握题干的时间信息</a:t>
            </a:r>
            <a:r>
              <a:rPr lang="en-US" altLang="zh-CN"/>
              <a:t>“13</a:t>
            </a:r>
            <a:r>
              <a:rPr lang="zh-CN" altLang="en-US"/>
              <a:t>世纪后半期</a:t>
            </a:r>
            <a:r>
              <a:rPr lang="en-US" altLang="zh-CN"/>
              <a:t>”</a:t>
            </a:r>
            <a:r>
              <a:rPr lang="zh-CN" altLang="en-US"/>
              <a:t>。佛罗伦萨、市民意志开始想入非非</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这是一道非常简单的高考题，简单之处就在于你能不能把握题干的时间信息</a:t>
            </a:r>
            <a:r>
              <a:rPr lang="en-US" altLang="zh-CN"/>
              <a:t>“13</a:t>
            </a:r>
            <a:r>
              <a:rPr lang="zh-CN" altLang="en-US"/>
              <a:t>世纪后半期</a:t>
            </a:r>
            <a:r>
              <a:rPr lang="en-US" altLang="zh-CN"/>
              <a:t>”</a:t>
            </a:r>
            <a:r>
              <a:rPr lang="zh-CN" altLang="en-US"/>
              <a:t>。佛罗伦萨、市民意志开始想入非非</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霍布斯主张天赋人权这是正确的；在国家起源上主张社会契约论，也是正确的，且没有用</a:t>
            </a:r>
            <a:r>
              <a:rPr lang="en-US" altLang="zh-CN"/>
              <a:t>“</a:t>
            </a:r>
            <a:r>
              <a:rPr lang="zh-CN" altLang="en-US"/>
              <a:t>上帝的创造</a:t>
            </a:r>
            <a:r>
              <a:rPr lang="en-US" altLang="zh-CN"/>
              <a:t>”</a:t>
            </a:r>
            <a:r>
              <a:rPr lang="zh-CN" altLang="en-US"/>
              <a:t>说明国家起源，用人的眼光，具有理性的精神。人与国家的关系如何呢？</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不是所有启蒙思想家的观点都符合资产阶级的利益</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p:sp>
      <p:sp>
        <p:nvSpPr>
          <p:cNvPr id="36867"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anose="020B0604020202020204" pitchFamily="34" charset="0"/>
            </a:endParaRPr>
          </a:p>
        </p:txBody>
      </p:sp>
      <p:sp>
        <p:nvSpPr>
          <p:cNvPr id="36868"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fld id="{C8EC61A1-14BE-4CB8-8908-F23A385ABB7A}" type="slidenum">
              <a:rPr lang="zh-CN" altLang="en-US" sz="1200" smtClean="0">
                <a:ea typeface="宋体" panose="02010600030101010101" pitchFamily="2" charset="-122"/>
              </a:rPr>
            </a:fld>
            <a:endParaRPr lang="zh-CN" altLang="en-US" sz="1200" smtClean="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上帝不是主宰一切的那个上帝了，而是发挥社会作用：维系人心，稳定社会秩序等，在作用上和中国的三纲五常是一样的。</a:t>
            </a:r>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地理大发现是在多重因素下促成的，其中有先进的资本主义因素，也有落后的封建因素。这一点大家要明确。</a:t>
            </a:r>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孟德斯鸠认为君主立宪制、民主共和制都是比较好的制度，他更倾向于君主立宪制；他批判的是君主专制政体，为了防止君主专制，提出了三权分立的思想，并不是说三权分立就是民主共和制政体所设计，三权分立主要目的是为了防止君主暴政</a:t>
            </a:r>
            <a:r>
              <a:rPr lang="en-US" altLang="zh-CN"/>
              <a:t>/</a:t>
            </a:r>
            <a:r>
              <a:rPr lang="zh-CN" altLang="en-US"/>
              <a:t>专制</a:t>
            </a:r>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孟德斯鸠认为君主立宪制、民主共和制都是比较好的制度，他更倾向于君主立宪制；他批判的是君主专制政体，为了防止君主专制，提出了三权分立的思想，并不是说三权分立就是民主共和制政体所设计，三权分立主要目的是为了防止君主暴政</a:t>
            </a:r>
            <a:r>
              <a:rPr lang="en-US" altLang="zh-CN"/>
              <a:t>/</a:t>
            </a:r>
            <a:r>
              <a:rPr lang="zh-CN" altLang="en-US"/>
              <a:t>专制</a:t>
            </a:r>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分析：答案是不同意或部分同意。</a:t>
            </a:r>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上帝不是主宰一切的那个上帝了，而是发挥社会作用：维系人心，稳定社会秩序等，在作用上和中国的三纲五常是一样的。</a:t>
            </a:r>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上帝不是主宰一切的那个上帝了，而是发挥社会作用：维系人心，稳定社会秩序等，在作用上和中国的三纲五常是一样的。</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p:sp>
      <p:sp>
        <p:nvSpPr>
          <p:cNvPr id="3891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anose="020B0604020202020204" pitchFamily="34" charset="0"/>
            </a:endParaRPr>
          </a:p>
        </p:txBody>
      </p:sp>
      <p:sp>
        <p:nvSpPr>
          <p:cNvPr id="38916"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fld id="{CFE91C9C-BCC7-45D4-AAF9-643627A8AFC8}" type="slidenum">
              <a:rPr lang="zh-CN" altLang="en-US" sz="1200" smtClean="0">
                <a:ea typeface="宋体" panose="02010600030101010101" pitchFamily="2" charset="-122"/>
              </a:rPr>
            </a:fld>
            <a:endParaRPr lang="zh-CN" altLang="en-US" sz="1200" smtClean="0">
              <a:ea typeface="宋体" panose="0201060003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上帝不是主宰一切的那个上帝了，而是发挥社会作用：维系人心，稳定社会秩序等，在作用上和中国的三纲五常是一样的。</a:t>
            </a:r>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上帝不是主宰一切的那个上帝了，而是发挥社会作用：维系人心，稳定社会秩序等，在作用上和中国的三纲五常是一样的。</a:t>
            </a:r>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地理大发现是在多重因素下促成的，其中有先进的资本主义因素，也有落后的封建因素。这一点大家要明确。</a:t>
            </a:r>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资本主义萌芽</a:t>
            </a:r>
            <a:r>
              <a:rPr lang="en-US" altLang="zh-CN"/>
              <a:t>/</a:t>
            </a:r>
            <a:r>
              <a:rPr lang="zh-CN" altLang="en-US"/>
              <a:t>经济与商品经济的关系：高度发达的商品经济是资本主义经济的必备阶段。</a:t>
            </a:r>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106498" name="幻灯片图像占位符 1"/>
          <p:cNvSpPr>
            <a:spLocks noGrp="1" noRot="1" noChangeAspect="1" noTextEdit="1"/>
          </p:cNvSpPr>
          <p:nvPr>
            <p:ph type="sldImg"/>
          </p:nvPr>
        </p:nvSpPr>
        <p:spPr>
          <a:xfrm>
            <a:off x="3468688" y="5035550"/>
            <a:ext cx="2133600" cy="1200150"/>
          </a:xfrm>
          <a:ln w="12700">
            <a:noFill/>
          </a:ln>
        </p:spPr>
      </p:sp>
      <p:sp>
        <p:nvSpPr>
          <p:cNvPr id="106499" name="备注占位符 2"/>
          <p:cNvSpPr>
            <a:spLocks noGrp="1" noRot="1" noChangeAspect="1"/>
          </p:cNvSpPr>
          <p:nvPr>
            <p:ph type="body" idx="1"/>
          </p:nvPr>
        </p:nvSpPr>
        <p:spPr>
          <a:xfrm>
            <a:off x="457200" y="1600200"/>
            <a:ext cx="8229600" cy="4525963"/>
          </a:xfrm>
          <a:prstGeom prst="rect">
            <a:avLst/>
          </a:prstGeom>
        </p:spPr>
        <p:txBody>
          <a:bodyPr wrap="square" lIns="91440" tIns="45720" rIns="91440" bIns="45720" anchor="t"/>
          <a:lstStyle/>
          <a:p>
            <a:pPr lvl="0"/>
            <a:r>
              <a:rPr lang="zh-CN" altLang="en-US" dirty="0"/>
              <a:t>使用方法：</a:t>
            </a:r>
            <a:br>
              <a:rPr lang="zh-CN" altLang="en-US" dirty="0"/>
            </a:br>
            <a:r>
              <a:rPr lang="en-US" altLang="zh-CN" dirty="0"/>
              <a:t>【</a:t>
            </a:r>
            <a:r>
              <a:rPr lang="zh-CN" altLang="en-US" dirty="0"/>
              <a:t>更改文字</a:t>
            </a:r>
            <a:r>
              <a:rPr lang="en-US" altLang="zh-CN" dirty="0"/>
              <a:t>】</a:t>
            </a:r>
            <a:r>
              <a:rPr lang="zh-CN" altLang="en-US" dirty="0"/>
              <a:t>：将标题框及正文框中的文字可直接改为您所需文字</a:t>
            </a:r>
            <a:br>
              <a:rPr lang="zh-CN" altLang="en-US" dirty="0"/>
            </a:br>
            <a:r>
              <a:rPr lang="en-US" altLang="zh-CN" dirty="0"/>
              <a:t>【</a:t>
            </a:r>
            <a:r>
              <a:rPr lang="zh-CN" altLang="en-US" dirty="0"/>
              <a:t>更改图片</a:t>
            </a:r>
            <a:r>
              <a:rPr lang="en-US" altLang="zh-CN" dirty="0"/>
              <a:t>】</a:t>
            </a:r>
            <a:r>
              <a:rPr lang="zh-CN" altLang="en-US" dirty="0"/>
              <a:t>：点中图片</a:t>
            </a:r>
            <a:r>
              <a:rPr lang="en-US" altLang="zh-CN" dirty="0"/>
              <a:t>》</a:t>
            </a:r>
            <a:r>
              <a:rPr lang="zh-CN" altLang="en-US" dirty="0"/>
              <a:t>绘图工具</a:t>
            </a:r>
            <a:r>
              <a:rPr lang="en-US" altLang="zh-CN" dirty="0"/>
              <a:t>》</a:t>
            </a:r>
            <a:r>
              <a:rPr lang="zh-CN" altLang="en-US" dirty="0"/>
              <a:t>格式</a:t>
            </a:r>
            <a:r>
              <a:rPr lang="en-US" altLang="zh-CN" dirty="0"/>
              <a:t>》</a:t>
            </a:r>
            <a:r>
              <a:rPr lang="zh-CN" altLang="en-US" dirty="0"/>
              <a:t>填充</a:t>
            </a:r>
            <a:r>
              <a:rPr lang="en-US" altLang="zh-CN" dirty="0"/>
              <a:t>》</a:t>
            </a:r>
            <a:r>
              <a:rPr lang="zh-CN" altLang="en-US" dirty="0"/>
              <a:t>图片</a:t>
            </a:r>
            <a:r>
              <a:rPr lang="en-US" altLang="zh-CN" dirty="0"/>
              <a:t>》</a:t>
            </a:r>
            <a:r>
              <a:rPr lang="zh-CN" altLang="en-US" dirty="0"/>
              <a:t>选择您需要展示的图片</a:t>
            </a:r>
            <a:br>
              <a:rPr lang="zh-CN" altLang="en-US" dirty="0"/>
            </a:br>
            <a:r>
              <a:rPr lang="en-US" altLang="zh-CN" dirty="0"/>
              <a:t>【</a:t>
            </a:r>
            <a:r>
              <a:rPr lang="zh-CN" altLang="en-US" dirty="0"/>
              <a:t>增加减少图片</a:t>
            </a:r>
            <a:r>
              <a:rPr lang="en-US" altLang="zh-CN" dirty="0"/>
              <a:t>】</a:t>
            </a:r>
            <a:r>
              <a:rPr lang="zh-CN" altLang="en-US" dirty="0"/>
              <a:t>：直接复制粘贴图片来增加图片数，复制后更改方法见</a:t>
            </a:r>
            <a:r>
              <a:rPr lang="en-US" altLang="zh-CN" dirty="0"/>
              <a:t>【</a:t>
            </a:r>
            <a:r>
              <a:rPr lang="zh-CN" altLang="en-US" dirty="0"/>
              <a:t>更改图片</a:t>
            </a:r>
            <a:r>
              <a:rPr lang="en-US" altLang="zh-CN" dirty="0"/>
              <a:t>】</a:t>
            </a:r>
            <a:br>
              <a:rPr lang="zh-CN" altLang="en-US" dirty="0"/>
            </a:br>
            <a:r>
              <a:rPr lang="en-US" altLang="zh-CN" dirty="0"/>
              <a:t>【</a:t>
            </a:r>
            <a:r>
              <a:rPr lang="zh-CN" altLang="en-US" dirty="0"/>
              <a:t>更改图片色彩</a:t>
            </a:r>
            <a:r>
              <a:rPr lang="en-US" altLang="zh-CN" dirty="0"/>
              <a:t>】</a:t>
            </a:r>
            <a:r>
              <a:rPr lang="zh-CN" altLang="en-US" dirty="0"/>
              <a:t>：点中图片</a:t>
            </a:r>
            <a:r>
              <a:rPr lang="en-US" altLang="zh-CN" dirty="0"/>
              <a:t>》</a:t>
            </a:r>
            <a:r>
              <a:rPr lang="zh-CN" altLang="en-US" dirty="0"/>
              <a:t>图片工具</a:t>
            </a:r>
            <a:r>
              <a:rPr lang="en-US" altLang="zh-CN" dirty="0"/>
              <a:t>》</a:t>
            </a:r>
            <a:r>
              <a:rPr lang="zh-CN" altLang="en-US" dirty="0"/>
              <a:t>格式</a:t>
            </a:r>
            <a:r>
              <a:rPr lang="en-US" altLang="zh-CN" dirty="0"/>
              <a:t>》</a:t>
            </a:r>
            <a:r>
              <a:rPr lang="zh-CN" altLang="en-US" dirty="0"/>
              <a:t>色彩（重新着色）</a:t>
            </a:r>
            <a:r>
              <a:rPr lang="en-US" altLang="zh-CN" dirty="0"/>
              <a:t>》</a:t>
            </a:r>
            <a:r>
              <a:rPr lang="zh-CN" altLang="en-US" dirty="0"/>
              <a:t>选择您喜欢的色彩</a:t>
            </a:r>
            <a:br>
              <a:rPr lang="zh-CN" altLang="en-US" dirty="0"/>
            </a:br>
            <a:r>
              <a:rPr lang="zh-CN" altLang="en-US" dirty="0"/>
              <a:t>下载更多模板、视频教程：</a:t>
            </a:r>
            <a:r>
              <a:rPr lang="en-US" altLang="zh-CN" dirty="0"/>
              <a:t>http://www.mysoeasy.com</a:t>
            </a:r>
            <a:endParaRPr lang="en-US" altLang="zh-CN" dirty="0"/>
          </a:p>
        </p:txBody>
      </p:sp>
      <p:sp>
        <p:nvSpPr>
          <p:cNvPr id="4" name="日期占位符 3"/>
          <p:cNvSpPr>
            <a:spLocks noGrp="1"/>
          </p:cNvSpPr>
          <p:nvPr>
            <p:ph type="dt" idx="10"/>
          </p:nvPr>
        </p:nvSpPr>
        <p:spPr/>
        <p:txBody>
          <a:bodyPr/>
          <a:lstStyle/>
          <a:p>
            <a:pPr marL="0" marR="0" lvl="0" indent="0" algn="r" defTabSz="457200" rtl="0" eaLnBrk="1" fontAlgn="base" latinLnBrk="0" hangingPunct="1">
              <a:lnSpc>
                <a:spcPct val="100000"/>
              </a:lnSpc>
              <a:spcBef>
                <a:spcPct val="0"/>
              </a:spcBef>
              <a:spcAft>
                <a:spcPct val="0"/>
              </a:spcAft>
              <a:buClrTx/>
              <a:buSzTx/>
              <a:buFont typeface="Arial" panose="020B0604020202020204" pitchFamily="34" charset="0"/>
              <a:buNone/>
              <a:defRPr/>
            </a:pPr>
            <a:fld id="{79755F3A-D139-48ED-B917-6882B76D13AC}" type="datetime10">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overrideClrMapping bg1="lt1" tx1="dk1" bg2="lt2" tx2="dk2" accent1="accent1" accent2="accent2" accent3="accent3" accent4="accent4" accent5="accent5" accent6="accent6" hlink="hlink" folHlink="folHlink"/>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CBF16FE-74D3-4D2D-AFFA-6429E81478BF}"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17429B-AA81-44D8-AAC9-13DB7C95FB3F}"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17429B-AA81-44D8-AAC9-13DB7C95FB3F}"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CBF16FE-74D3-4D2D-AFFA-6429E81478BF}"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5AF8DE0-3E13-4AEF-A368-664811997F8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p:sp>
      <p:sp>
        <p:nvSpPr>
          <p:cNvPr id="4096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smtClean="0">
              <a:latin typeface="Arial" panose="020B0604020202020204" pitchFamily="34" charset="0"/>
            </a:endParaRPr>
          </a:p>
        </p:txBody>
      </p:sp>
      <p:sp>
        <p:nvSpPr>
          <p:cNvPr id="4096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fld id="{A4DF3AAD-33C7-41B3-8032-9FE3D124E2C6}" type="slidenum">
              <a:rPr lang="zh-CN" altLang="en-US" sz="1200" smtClean="0">
                <a:ea typeface="宋体" panose="02010600030101010101" pitchFamily="2" charset="-122"/>
              </a:rPr>
            </a:fld>
            <a:endParaRPr lang="zh-CN" altLang="en-US" sz="1200" smtClean="0">
              <a:ea typeface="宋体" panose="02010600030101010101"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6146"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9218"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社会转型</a:t>
            </a:r>
            <a:r>
              <a:rPr lang="en-US" altLang="zh-CN"/>
              <a:t>—</a:t>
            </a:r>
            <a:r>
              <a:rPr lang="zh-CN" altLang="en-US"/>
              <a:t>农业社会转向工业社会（经济）；封建社会转向近代社会（制度） 近代化</a:t>
            </a:r>
            <a:r>
              <a:rPr lang="en-US" altLang="zh-CN"/>
              <a:t>—</a:t>
            </a:r>
            <a:r>
              <a:rPr lang="zh-CN" altLang="en-US"/>
              <a:t>方向、趋势（历史的潮流） 新旧交替（社会现实）</a:t>
            </a:r>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14338"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是历史视角，不是</a:t>
            </a:r>
            <a:r>
              <a:rPr lang="en-US" altLang="zh-CN"/>
              <a:t>“</a:t>
            </a:r>
            <a:r>
              <a:rPr lang="zh-CN" altLang="en-US"/>
              <a:t>上帝视角</a:t>
            </a:r>
            <a:r>
              <a:rPr lang="en-US" altLang="zh-CN"/>
              <a:t>”</a:t>
            </a:r>
            <a:r>
              <a:rPr lang="zh-CN" altLang="en-US"/>
              <a:t>。也就是说不是站在今天的角度看历史问题，而是要站在历史的角度看历史问题。要理解近代初期清人的思想，首先要理解当时清人的世界观。  华夏文明就是礼仪制度</a:t>
            </a:r>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19458"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en-US" altLang="zh-CN"/>
              <a:t>1.</a:t>
            </a:r>
            <a:r>
              <a:rPr lang="zh-CN" altLang="en-US"/>
              <a:t>鄙夷到学夷，这也意味着对传统华夷之辩的冲击。</a:t>
            </a:r>
            <a:r>
              <a:rPr lang="en-US" altLang="zh-CN"/>
              <a:t>2.</a:t>
            </a:r>
            <a:r>
              <a:rPr lang="zh-CN" altLang="en-US"/>
              <a:t>通过含义，对洋务运动本质的认识，主观上、客观上的区别；</a:t>
            </a:r>
            <a:r>
              <a:rPr lang="en-US" altLang="zh-CN"/>
              <a:t>3.</a:t>
            </a:r>
            <a:r>
              <a:rPr lang="zh-CN" altLang="en-US"/>
              <a:t>辩证分析</a:t>
            </a:r>
            <a:r>
              <a:rPr lang="en-US" altLang="zh-CN"/>
              <a:t>“</a:t>
            </a:r>
            <a:r>
              <a:rPr lang="zh-CN" altLang="en-US"/>
              <a:t>中体西用</a:t>
            </a:r>
            <a:r>
              <a:rPr lang="en-US" altLang="zh-CN"/>
              <a:t>”</a:t>
            </a:r>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21506"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b="1">
                <a:latin typeface="黑体" panose="02010609060101010101" pitchFamily="49" charset="-122"/>
                <a:ea typeface="黑体" panose="02010609060101010101" pitchFamily="49" charset="-122"/>
              </a:rPr>
              <a:t>目的是双方面的：镇压农民起义；抵制外国侵略。中国的近代化或者说中国近代的社会转型冲击不是最主要的原因，那么，还是</a:t>
            </a:r>
            <a:endParaRPr lang="zh-CN" altLang="en-US" b="1">
              <a:latin typeface="黑体" panose="02010609060101010101" pitchFamily="49" charset="-122"/>
              <a:ea typeface="黑体" panose="02010609060101010101" pitchFamily="49"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23554"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附会：把没关系的说成有关系的；把没有意义的某种事物说成有意义的。</a:t>
            </a:r>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25602"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附会：把没关系的说成有关系的；把没有意义的某种事物说成有意义的。</a:t>
            </a:r>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27650"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附会：把没关系的说成有关系的；把没有意义的某种事物说成有意义的。</a:t>
            </a:r>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30722"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附会：把没关系的说成有关系的；把没有意义的某种事物说成有意义的。</a:t>
            </a:r>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32770"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idx="4294967295"/>
          </p:nvPr>
        </p:nvSpPr>
        <p:spPr>
          <a:xfrm>
            <a:off x="381000" y="685800"/>
            <a:ext cx="6096000" cy="3429000"/>
          </a:xfrm>
        </p:spPr>
      </p:sp>
      <p:sp>
        <p:nvSpPr>
          <p:cNvPr id="342019" name="Rectangle 3"/>
          <p:cNvSpPr>
            <a:spLocks noGrp="1" noChangeArrowheads="1"/>
          </p:cNvSpPr>
          <p:nvPr>
            <p:ph type="body" idx="4294967295"/>
          </p:nvPr>
        </p:nvSpPr>
        <p:spPr bwMode="auto">
          <a:xfrm>
            <a:off x="685800" y="4343400"/>
            <a:ext cx="5486400" cy="4114800"/>
          </a:xfrm>
          <a:prstGeom prst="rect">
            <a:avLst/>
          </a:prstGeom>
          <a:solidFill>
            <a:srgbClr val="FFFFFF"/>
          </a:solidFill>
          <a:ln>
            <a:solidFill>
              <a:srgbClr val="000000"/>
            </a:solidFill>
            <a:round/>
          </a:ln>
        </p:spPr>
        <p:txBody>
          <a:bodyPr/>
          <a:lstStyle/>
          <a:p>
            <a:endParaRPr lang="zh-CN"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34818"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思想是变化的，特别是随着社会形势的变化，人们的观念会发生变化。但是，真理是不变的，变化是为为了使得中国能够摆脱半殖民地半封建社会，能够实现民族独立、民族富强。</a:t>
            </a:r>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36866"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革命的道路上，又出现了抉择，就是新旧民主主义革命。这次抉择又和一次重要的思想文化运动有关就是新文化运动。</a:t>
            </a:r>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39938"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追求真理</a:t>
            </a:r>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41986"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资本主义道路并没有真正解决半殖民地半封建社会，建立无产阶级专政，走社会主义道路成为一种真正实现救亡图存的选择，也是必然的选择。论战的过程中，有一些原来敌视社会主义的人走进了社会主义阵营，当然也有原本支持社会主义的人，开始反对社会主义。</a:t>
            </a:r>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44034"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en-US" altLang="zh-CN"/>
              <a:t>1.</a:t>
            </a:r>
            <a:r>
              <a:rPr lang="zh-CN" altLang="en-US"/>
              <a:t>鄙夷到学夷，这也意味着对传统华夷之辩的冲击。</a:t>
            </a:r>
            <a:r>
              <a:rPr lang="en-US" altLang="zh-CN"/>
              <a:t>2.</a:t>
            </a:r>
            <a:r>
              <a:rPr lang="zh-CN" altLang="en-US"/>
              <a:t>通过含义，对洋务运动本质的认识，主观上、客观上的区别；</a:t>
            </a:r>
            <a:r>
              <a:rPr lang="en-US" altLang="zh-CN"/>
              <a:t>3.</a:t>
            </a:r>
            <a:r>
              <a:rPr lang="zh-CN" altLang="en-US"/>
              <a:t>辩证分析</a:t>
            </a:r>
            <a:r>
              <a:rPr lang="en-US" altLang="zh-CN"/>
              <a:t>“</a:t>
            </a:r>
            <a:r>
              <a:rPr lang="zh-CN" altLang="en-US"/>
              <a:t>中体西用</a:t>
            </a:r>
            <a:r>
              <a:rPr lang="en-US" altLang="zh-CN"/>
              <a:t>”</a:t>
            </a:r>
            <a:endParaRPr lang="en-US"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46082"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发现问题</a:t>
            </a:r>
            <a:r>
              <a:rPr lang="en-US" altLang="zh-CN"/>
              <a:t>-</a:t>
            </a:r>
            <a:r>
              <a:rPr lang="zh-CN" altLang="en-US"/>
              <a:t>解决问题</a:t>
            </a:r>
            <a:r>
              <a:rPr lang="en-US" altLang="zh-CN"/>
              <a:t>-</a:t>
            </a:r>
            <a:r>
              <a:rPr lang="zh-CN" altLang="en-US"/>
              <a:t>唯物史观</a:t>
            </a:r>
            <a:r>
              <a:rPr lang="en-US" altLang="zh-CN"/>
              <a:t>-</a:t>
            </a:r>
            <a:r>
              <a:rPr lang="zh-CN" altLang="en-US"/>
              <a:t>时空观</a:t>
            </a:r>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52226"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当理论指导实践的时候，又会出现很多新的问题，这些问题的解决需要在实践中不断探索。革命性质的问题还要在党内不断出错，反复出错。</a:t>
            </a:r>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54274"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的确开始认识到了，但在实践中是不是</a:t>
            </a:r>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56322"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zh-CN" altLang="en-US"/>
              <a:t>对革命力量认识不足，对自身的力量</a:t>
            </a:r>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idx="4294967295"/>
          </p:nvPr>
        </p:nvSpPr>
        <p:spPr>
          <a:xfrm>
            <a:off x="685800" y="1143000"/>
            <a:ext cx="5486400" cy="3086100"/>
          </a:xfrm>
          <a:prstGeom prst="rect">
            <a:avLst/>
          </a:prstGeom>
          <a:noFill/>
          <a:ln w="12700">
            <a:bevel/>
          </a:ln>
        </p:spPr>
      </p:sp>
      <p:sp>
        <p:nvSpPr>
          <p:cNvPr id="59394" name="文本占位符 2"/>
          <p:cNvSpPr>
            <a:spLocks noGrp="1"/>
          </p:cNvSpPr>
          <p:nvPr>
            <p:ph type="body" idx="1"/>
          </p:nvPr>
        </p:nvSpPr>
        <p:spPr>
          <a:xfrm>
            <a:off x="685800" y="4400550"/>
            <a:ext cx="5486400" cy="3600450"/>
          </a:xfrm>
          <a:prstGeom prst="rect">
            <a:avLst/>
          </a:prstGeom>
          <a:noFill/>
          <a:ln>
            <a:miter lim="800000"/>
          </a:ln>
        </p:spPr>
        <p:txBody>
          <a:bodyPr vert="horz"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200">
                <a:solidFill>
                  <a:schemeClr val="tx1"/>
                </a:solidFill>
                <a:latin typeface="Calibri" panose="020F0502020204030204" charset="0"/>
                <a:ea typeface="宋体" panose="02010600030101010101" pitchFamily="2" charset="-122"/>
              </a:defRPr>
            </a:lvl5pPr>
          </a:lstStyle>
          <a:p>
            <a:pPr lvl="0"/>
            <a:r>
              <a:rPr lang="en-US" altLang="zh-CN"/>
              <a:t>1.</a:t>
            </a:r>
            <a:r>
              <a:rPr lang="zh-CN" altLang="en-US"/>
              <a:t>鄙夷到学夷，这也意味着对传统华夷之辩的冲击。</a:t>
            </a:r>
            <a:r>
              <a:rPr lang="en-US" altLang="zh-CN"/>
              <a:t>2.</a:t>
            </a:r>
            <a:r>
              <a:rPr lang="zh-CN" altLang="en-US"/>
              <a:t>通过含义，对洋务运动本质的认识，主观上、客观上的区别；</a:t>
            </a:r>
            <a:r>
              <a:rPr lang="en-US" altLang="zh-CN"/>
              <a:t>3.</a:t>
            </a:r>
            <a:r>
              <a:rPr lang="zh-CN" altLang="en-US"/>
              <a:t>辩证分析</a:t>
            </a:r>
            <a:r>
              <a:rPr lang="en-US" altLang="zh-CN"/>
              <a:t>“</a:t>
            </a:r>
            <a:r>
              <a:rPr lang="zh-CN" altLang="en-US"/>
              <a:t>中体西用</a:t>
            </a:r>
            <a:r>
              <a:rPr lang="en-US" altLang="zh-CN"/>
              <a:t>”</a:t>
            </a:r>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幻灯片图像占位符 1"/>
          <p:cNvSpPr>
            <a:spLocks noGrp="1" noRot="1" noChangeAspect="1" noChangeArrowheads="1" noTextEdit="1"/>
          </p:cNvSpPr>
          <p:nvPr>
            <p:ph type="sldImg" idx="4294967295"/>
          </p:nvPr>
        </p:nvSpPr>
        <p:spPr/>
      </p:sp>
      <p:sp>
        <p:nvSpPr>
          <p:cNvPr id="340995" name="备注占位符 2"/>
          <p:cNvSpPr>
            <a:spLocks noGrp="1" noChangeArrowheads="1"/>
          </p:cNvSpPr>
          <p:nvPr>
            <p:ph type="body" idx="4294967295"/>
          </p:nvPr>
        </p:nvSpPr>
        <p:spPr bwMode="auto">
          <a:xfrm>
            <a:off x="0" y="0"/>
            <a:ext cx="0" cy="0"/>
          </a:xfrm>
          <a:prstGeom prst="rect">
            <a:avLst/>
          </a:prstGeom>
          <a:noFill/>
          <a:ln>
            <a:miter lim="800000"/>
          </a:ln>
        </p:spPr>
        <p:txBody>
          <a:bodyPr/>
          <a:lstStyle/>
          <a:p>
            <a:endParaRPr lang="zh-CN" altLang="en-US" smtClean="0"/>
          </a:p>
        </p:txBody>
      </p:sp>
      <p:sp>
        <p:nvSpPr>
          <p:cNvPr id="340996" name="灯片编号占位符 3"/>
          <p:cNvSpPr>
            <a:spLocks noGrp="1" noChangeArrowheads="1"/>
          </p:cNvSpPr>
          <p:nvPr>
            <p:ph type="sldNum" sz="quarter" idx="29"/>
          </p:nvPr>
        </p:nvSpPr>
        <p:spPr>
          <a:noFill/>
        </p:spPr>
        <p:txBody>
          <a:bodyPr/>
          <a:lstStyle/>
          <a:p>
            <a:pPr algn="l"/>
            <a:fld id="{1C5F6900-8D3A-486E-92F4-859864CB7982}" type="slidenum">
              <a:rPr lang="zh-CN" altLang="en-US" sz="1800">
                <a:latin typeface="Calibri" panose="020F0502020204030204" charset="0"/>
              </a:rPr>
            </a:fld>
            <a:endParaRPr lang="zh-CN" altLang="en-US" sz="1800">
              <a:latin typeface="Calibri" panose="020F050202020403020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幻灯片图像占位符 1"/>
          <p:cNvSpPr>
            <a:spLocks noGrp="1" noRot="1" noChangeAspect="1" noChangeArrowheads="1" noTextEdit="1"/>
          </p:cNvSpPr>
          <p:nvPr>
            <p:ph type="sldImg" idx="4294967295"/>
          </p:nvPr>
        </p:nvSpPr>
        <p:spPr>
          <a:xfrm>
            <a:off x="685800" y="1143000"/>
            <a:ext cx="5486400" cy="3086100"/>
          </a:xfrm>
        </p:spPr>
      </p:sp>
      <p:sp>
        <p:nvSpPr>
          <p:cNvPr id="103427" name="备注占位符 2"/>
          <p:cNvSpPr>
            <a:spLocks noGrp="1" noChangeArrowheads="1"/>
          </p:cNvSpPr>
          <p:nvPr>
            <p:ph type="body" idx="4294967295"/>
          </p:nvPr>
        </p:nvSpPr>
        <p:spPr>
          <a:xfrm>
            <a:off x="685800" y="4343400"/>
            <a:ext cx="5486400" cy="411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3428" name="日期占位符 3"/>
          <p:cNvSpPr>
            <a:spLocks noGrp="1" noChangeArrowheads="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105" eaLnBrk="0" hangingPunct="0">
              <a:defRPr sz="3700" b="1">
                <a:solidFill>
                  <a:schemeClr val="tx1"/>
                </a:solidFill>
                <a:latin typeface="Times New Roman" panose="02020603050405020304" pitchFamily="18" charset="0"/>
                <a:ea typeface="宋体" panose="02010600030101010101" pitchFamily="2" charset="-122"/>
              </a:defRPr>
            </a:lvl1pPr>
            <a:lvl2pPr marL="742950" indent="-285750" defTabSz="967105" eaLnBrk="0" hangingPunct="0">
              <a:defRPr sz="3700" b="1">
                <a:solidFill>
                  <a:schemeClr val="tx1"/>
                </a:solidFill>
                <a:latin typeface="Times New Roman" panose="02020603050405020304" pitchFamily="18" charset="0"/>
                <a:ea typeface="宋体" panose="02010600030101010101" pitchFamily="2" charset="-122"/>
              </a:defRPr>
            </a:lvl2pPr>
            <a:lvl3pPr marL="1143000" indent="-228600" defTabSz="967105" eaLnBrk="0" hangingPunct="0">
              <a:defRPr sz="3700" b="1">
                <a:solidFill>
                  <a:schemeClr val="tx1"/>
                </a:solidFill>
                <a:latin typeface="Times New Roman" panose="02020603050405020304" pitchFamily="18" charset="0"/>
                <a:ea typeface="宋体" panose="02010600030101010101" pitchFamily="2" charset="-122"/>
              </a:defRPr>
            </a:lvl3pPr>
            <a:lvl4pPr marL="1600200" indent="-228600" defTabSz="967105" eaLnBrk="0" hangingPunct="0">
              <a:defRPr sz="3700" b="1">
                <a:solidFill>
                  <a:schemeClr val="tx1"/>
                </a:solidFill>
                <a:latin typeface="Times New Roman" panose="02020603050405020304" pitchFamily="18" charset="0"/>
                <a:ea typeface="宋体" panose="02010600030101010101" pitchFamily="2" charset="-122"/>
              </a:defRPr>
            </a:lvl4pPr>
            <a:lvl5pPr marL="2057400" indent="-228600" defTabSz="967105" eaLnBrk="0" hangingPunct="0">
              <a:defRPr sz="3700" b="1">
                <a:solidFill>
                  <a:schemeClr val="tx1"/>
                </a:solidFill>
                <a:latin typeface="Times New Roman" panose="02020603050405020304" pitchFamily="18" charset="0"/>
                <a:ea typeface="宋体" panose="02010600030101010101" pitchFamily="2" charset="-122"/>
              </a:defRPr>
            </a:lvl5pPr>
            <a:lvl6pPr marL="2514600" indent="-228600" defTabSz="967105"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6pPr>
            <a:lvl7pPr marL="2971800" indent="-228600" defTabSz="967105"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7pPr>
            <a:lvl8pPr marL="3429000" indent="-228600" defTabSz="967105"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8pPr>
            <a:lvl9pPr marL="3886200" indent="-228600" defTabSz="967105"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9pPr>
          </a:lstStyle>
          <a:p>
            <a:pPr eaLnBrk="1" hangingPunct="1">
              <a:buFont typeface="Arial" panose="020B0604020202020204" pitchFamily="34" charset="0"/>
              <a:buNone/>
            </a:pPr>
            <a:fld id="{25C3C190-03B7-41D7-8A98-3FE7027FF7A2}" type="datetime10">
              <a:rPr lang="zh-CN" altLang="en-US" sz="1300" b="0" smtClean="0"/>
            </a:fld>
            <a:endParaRPr lang="en-US" altLang="en-US" sz="1300" b="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隔绝状态的突破，就是因为新航路的开辟以及地理大发现</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时空定位启蒙运动，</a:t>
            </a:r>
            <a:r>
              <a:rPr lang="en-US" altLang="zh-CN"/>
              <a:t>1600</a:t>
            </a:r>
            <a:r>
              <a:rPr lang="zh-CN" altLang="en-US"/>
              <a:t>年</a:t>
            </a:r>
            <a:r>
              <a:rPr lang="en-US" altLang="zh-CN"/>
              <a:t>-1800</a:t>
            </a:r>
            <a:r>
              <a:rPr lang="zh-CN" altLang="en-US"/>
              <a:t>年，</a:t>
            </a:r>
            <a:r>
              <a:rPr lang="en-US" altLang="zh-CN"/>
              <a:t>1760</a:t>
            </a:r>
            <a:r>
              <a:rPr lang="zh-CN" altLang="en-US"/>
              <a:t>年爆发第一次工业革命。启蒙运动兴起的时候没有手工业革命的影响，发展的过程中受到工业革命的影响，工业革命前后启蒙运动的思想会有变化。</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6_节标题">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contrast="40000"/>
                    </a14:imgEffect>
                    <a14:imgEffect>
                      <a14:colorTemperature colorTemp="6745"/>
                    </a14:imgEffect>
                  </a14:imgLayer>
                </a14:imgProps>
              </a:ext>
            </a:extLst>
          </a:blip>
          <a:srcRect l="5556" r="5556"/>
          <a:stretch>
            <a:fillRect/>
          </a:stretch>
        </p:blipFill>
        <p:spPr>
          <a:xfrm>
            <a:off x="0" y="0"/>
            <a:ext cx="12192000" cy="6858000"/>
          </a:xfrm>
          <a:prstGeom prst="rect">
            <a:avLst/>
          </a:prstGeom>
        </p:spPr>
      </p:pic>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277814"/>
            <a:ext cx="10972800" cy="1139825"/>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609600" y="1600201"/>
            <a:ext cx="10972800" cy="4530725"/>
          </a:xfrm>
        </p:spPr>
        <p:txBody>
          <a:bodyPr/>
          <a:lstStyle/>
          <a:p>
            <a:pPr lvl="0"/>
            <a:endParaRPr lang="zh-CN" altLang="en-US" noProof="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CDA577B5-7936-4F01-9ED8-E9C5B9EA7504}" type="slidenum">
              <a:rPr lang="en-US" altLang="zh-CN"/>
            </a:fld>
            <a:endParaRPr lang="en-US" altLang="zh-CN"/>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838200" y="6356350"/>
            <a:ext cx="2743200" cy="365125"/>
          </a:xfrm>
          <a:prstGeom prst="rect">
            <a:avLst/>
          </a:prstGeom>
        </p:spPr>
        <p:txBody>
          <a:bodyPr vert="horz" lIns="91440" tIns="45720" rIns="91440" bIns="45720" rtlCol="0" anchor="ctr" anchorCtr="0"/>
          <a:lstStyle>
            <a:defPPr>
              <a:defRPr lang="zh-CN"/>
            </a:defPPr>
            <a:lvl1pPr marL="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5pPr>
            <a:lvl6pPr marL="2286000" algn="l" defTabSz="914400" rtl="0" eaLnBrk="1" latinLnBrk="0" hangingPunct="1">
              <a:defRPr lang="zh-CN" altLang="en-US" sz="1800" kern="1200">
                <a:solidFill>
                  <a:schemeClr val="tx1"/>
                </a:solidFill>
                <a:latin typeface="+mn-lt"/>
                <a:ea typeface="+mn-ea"/>
                <a:cs typeface="+mn-cs"/>
              </a:defRPr>
            </a:lvl6pPr>
            <a:lvl7pPr marL="2743200" algn="l" defTabSz="914400" rtl="0" eaLnBrk="1" latinLnBrk="0" hangingPunct="1">
              <a:defRPr lang="zh-CN" altLang="en-US" sz="1800" kern="1200">
                <a:solidFill>
                  <a:schemeClr val="tx1"/>
                </a:solidFill>
                <a:latin typeface="+mn-lt"/>
                <a:ea typeface="+mn-ea"/>
                <a:cs typeface="+mn-cs"/>
              </a:defRPr>
            </a:lvl7pPr>
            <a:lvl8pPr marL="3200400" algn="l" defTabSz="914400" rtl="0" eaLnBrk="1" latinLnBrk="0" hangingPunct="1">
              <a:defRPr lang="zh-CN" altLang="en-US" sz="1800" kern="1200">
                <a:solidFill>
                  <a:schemeClr val="tx1"/>
                </a:solidFill>
                <a:latin typeface="+mn-lt"/>
                <a:ea typeface="+mn-ea"/>
                <a:cs typeface="+mn-cs"/>
              </a:defRPr>
            </a:lvl8pPr>
            <a:lvl9pPr marL="3657600" algn="l" defTabSz="914400" rtl="0" eaLnBrk="1" latinLnBrk="0" hangingPunct="1">
              <a:defRPr lang="zh-CN" altLang="en-US" sz="1800" kern="1200">
                <a:solidFill>
                  <a:schemeClr val="tx1"/>
                </a:solidFill>
                <a:latin typeface="+mn-lt"/>
                <a:ea typeface="+mn-ea"/>
                <a:cs typeface="+mn-cs"/>
              </a:defRPr>
            </a:lvl9pPr>
          </a:lstStyle>
          <a:p>
            <a:pPr lvl="0" fontAlgn="base"/>
            <a:fld id="{40CD9AF0-D02E-4C93-81AA-538F9C4A8D14}" type="datetime1">
              <a:rPr lang="zh-CN" altLang="en-US" sz="1200">
                <a:solidFill>
                  <a:srgbClr val="898989"/>
                </a:solidFill>
              </a:rPr>
            </a:fld>
            <a:endParaRPr lang="zh-CN" altLang="en-US" sz="1200">
              <a:solidFill>
                <a:srgbClr val="898989"/>
              </a:solidFill>
            </a:endParaRPr>
          </a:p>
        </p:txBody>
      </p:sp>
      <p:sp>
        <p:nvSpPr>
          <p:cNvPr id="3" name="页脚占位符 4"/>
          <p:cNvSpPr>
            <a:spLocks noGrp="1"/>
          </p:cNvSpPr>
          <p:nvPr>
            <p:ph type="ftr" sz="quarter" idx="11"/>
          </p:nvPr>
        </p:nvSpPr>
        <p:spPr>
          <a:xfrm>
            <a:off x="4038600" y="6356350"/>
            <a:ext cx="4114800" cy="365125"/>
          </a:xfrm>
          <a:prstGeom prst="rect">
            <a:avLst/>
          </a:prstGeom>
        </p:spPr>
        <p:txBody>
          <a:bodyPr vert="horz" lIns="91440" tIns="45720" rIns="91440" bIns="45720" rtlCol="0" anchor="ctr" anchorCtr="0"/>
          <a:lstStyle>
            <a:defPPr>
              <a:defRPr lang="zh-CN"/>
            </a:defPPr>
            <a:lvl1pPr marL="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5pPr>
            <a:lvl6pPr marL="2286000" algn="l" defTabSz="914400" rtl="0" eaLnBrk="1" latinLnBrk="0" hangingPunct="1">
              <a:defRPr lang="zh-CN" altLang="en-US" sz="1800" kern="1200">
                <a:solidFill>
                  <a:schemeClr val="tx1"/>
                </a:solidFill>
                <a:latin typeface="+mn-lt"/>
                <a:ea typeface="+mn-ea"/>
                <a:cs typeface="+mn-cs"/>
              </a:defRPr>
            </a:lvl6pPr>
            <a:lvl7pPr marL="2743200" algn="l" defTabSz="914400" rtl="0" eaLnBrk="1" latinLnBrk="0" hangingPunct="1">
              <a:defRPr lang="zh-CN" altLang="en-US" sz="1800" kern="1200">
                <a:solidFill>
                  <a:schemeClr val="tx1"/>
                </a:solidFill>
                <a:latin typeface="+mn-lt"/>
                <a:ea typeface="+mn-ea"/>
                <a:cs typeface="+mn-cs"/>
              </a:defRPr>
            </a:lvl7pPr>
            <a:lvl8pPr marL="3200400" algn="l" defTabSz="914400" rtl="0" eaLnBrk="1" latinLnBrk="0" hangingPunct="1">
              <a:defRPr lang="zh-CN" altLang="en-US" sz="1800" kern="1200">
                <a:solidFill>
                  <a:schemeClr val="tx1"/>
                </a:solidFill>
                <a:latin typeface="+mn-lt"/>
                <a:ea typeface="+mn-ea"/>
                <a:cs typeface="+mn-cs"/>
              </a:defRPr>
            </a:lvl8pPr>
            <a:lvl9pPr marL="3657600" algn="l" defTabSz="914400" rtl="0" eaLnBrk="1" latinLnBrk="0" hangingPunct="1">
              <a:defRPr lang="zh-CN" altLang="en-US" sz="1800" kern="1200">
                <a:solidFill>
                  <a:schemeClr val="tx1"/>
                </a:solidFill>
                <a:latin typeface="+mn-lt"/>
                <a:ea typeface="+mn-ea"/>
                <a:cs typeface="+mn-cs"/>
              </a:defRPr>
            </a:lvl9pPr>
          </a:lstStyle>
          <a:p>
            <a:pPr lvl="0" algn="ctr" fontAlgn="base"/>
            <a:endParaRPr lang="zh-CN" altLang="en-US" sz="1200">
              <a:solidFill>
                <a:srgbClr val="898989"/>
              </a:solidFill>
            </a:endParaRPr>
          </a:p>
        </p:txBody>
      </p:sp>
      <p:sp>
        <p:nvSpPr>
          <p:cNvPr id="4" name="灯片编号占位符 5"/>
          <p:cNvSpPr>
            <a:spLocks noGrp="1"/>
          </p:cNvSpPr>
          <p:nvPr>
            <p:ph type="sldNum" sz="quarter" idx="12"/>
          </p:nvPr>
        </p:nvSpPr>
        <p:spPr>
          <a:xfrm>
            <a:off x="8610600" y="6356350"/>
            <a:ext cx="2743200" cy="365125"/>
          </a:xfrm>
          <a:prstGeom prst="rect">
            <a:avLst/>
          </a:prstGeom>
        </p:spPr>
        <p:txBody>
          <a:bodyPr vert="horz" lIns="91440" tIns="45720" rIns="91440" bIns="45720" rtlCol="0" anchor="ctr" anchorCtr="0"/>
          <a:lstStyle>
            <a:defPPr>
              <a:defRPr lang="zh-CN"/>
            </a:defPPr>
            <a:lvl1pPr marL="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lang="zh-CN" altLang="en-US" sz="1800" kern="1200">
                <a:solidFill>
                  <a:schemeClr val="tx1"/>
                </a:solidFill>
                <a:latin typeface="+mn-lt"/>
                <a:ea typeface="+mn-ea"/>
                <a:cs typeface="+mn-cs"/>
              </a:defRPr>
            </a:lvl5pPr>
            <a:lvl6pPr marL="2286000" algn="l" defTabSz="914400" rtl="0" eaLnBrk="1" latinLnBrk="0" hangingPunct="1">
              <a:defRPr lang="zh-CN" altLang="en-US" sz="1800" kern="1200">
                <a:solidFill>
                  <a:schemeClr val="tx1"/>
                </a:solidFill>
                <a:latin typeface="+mn-lt"/>
                <a:ea typeface="+mn-ea"/>
                <a:cs typeface="+mn-cs"/>
              </a:defRPr>
            </a:lvl6pPr>
            <a:lvl7pPr marL="2743200" algn="l" defTabSz="914400" rtl="0" eaLnBrk="1" latinLnBrk="0" hangingPunct="1">
              <a:defRPr lang="zh-CN" altLang="en-US" sz="1800" kern="1200">
                <a:solidFill>
                  <a:schemeClr val="tx1"/>
                </a:solidFill>
                <a:latin typeface="+mn-lt"/>
                <a:ea typeface="+mn-ea"/>
                <a:cs typeface="+mn-cs"/>
              </a:defRPr>
            </a:lvl7pPr>
            <a:lvl8pPr marL="3200400" algn="l" defTabSz="914400" rtl="0" eaLnBrk="1" latinLnBrk="0" hangingPunct="1">
              <a:defRPr lang="zh-CN" altLang="en-US" sz="1800" kern="1200">
                <a:solidFill>
                  <a:schemeClr val="tx1"/>
                </a:solidFill>
                <a:latin typeface="+mn-lt"/>
                <a:ea typeface="+mn-ea"/>
                <a:cs typeface="+mn-cs"/>
              </a:defRPr>
            </a:lvl8pPr>
            <a:lvl9pPr marL="3657600" algn="l" defTabSz="914400" rtl="0" eaLnBrk="1" latinLnBrk="0" hangingPunct="1">
              <a:defRPr lang="zh-CN" altLang="en-US" sz="1800" kern="1200">
                <a:solidFill>
                  <a:schemeClr val="tx1"/>
                </a:solidFill>
                <a:latin typeface="+mn-lt"/>
                <a:ea typeface="+mn-ea"/>
                <a:cs typeface="+mn-cs"/>
              </a:defRPr>
            </a:lvl9pPr>
          </a:lstStyle>
          <a:p>
            <a:pPr lvl="0" algn="r" fontAlgn="base"/>
            <a:fld id="{5086BBDA-AF9E-4386-9EB5-2C0CA078A19C}" type="slidenum">
              <a:rPr lang="zh-CN" altLang="en-US" sz="1200">
                <a:solidFill>
                  <a:srgbClr val="898989"/>
                </a:solidFill>
              </a:rPr>
            </a:fld>
            <a:endParaRPr lang="zh-CN" altLang="en-US" sz="1200">
              <a:solidFill>
                <a:srgbClr val="898989"/>
              </a:solidFil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0" Type="http://schemas.openxmlformats.org/officeDocument/2006/relationships/theme" Target="../theme/theme1.xml"/><Relationship Id="rId5" Type="http://schemas.openxmlformats.org/officeDocument/2006/relationships/slideLayout" Target="../slideLayouts/slideLayout5.xml"/><Relationship Id="rId49" Type="http://schemas.openxmlformats.org/officeDocument/2006/relationships/image" Target="../media/image4.png"/><Relationship Id="rId48" Type="http://schemas.openxmlformats.org/officeDocument/2006/relationships/image" Target="../media/image3.png"/><Relationship Id="rId47" Type="http://schemas.openxmlformats.org/officeDocument/2006/relationships/tags" Target="../tags/tag62.xml"/><Relationship Id="rId46" Type="http://schemas.openxmlformats.org/officeDocument/2006/relationships/tags" Target="../tags/tag61.xml"/><Relationship Id="rId45" Type="http://schemas.openxmlformats.org/officeDocument/2006/relationships/tags" Target="../tags/tag60.xml"/><Relationship Id="rId44" Type="http://schemas.openxmlformats.org/officeDocument/2006/relationships/tags" Target="../tags/tag59.xml"/><Relationship Id="rId43" Type="http://schemas.openxmlformats.org/officeDocument/2006/relationships/tags" Target="../tags/tag58.xml"/><Relationship Id="rId42" Type="http://schemas.openxmlformats.org/officeDocument/2006/relationships/tags" Target="../tags/tag57.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4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4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4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4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4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7" name="KSO_TEMPLATE" hidden="1"/>
          <p:cNvSpPr/>
          <p:nvPr userDrawn="1">
            <p:custDataLst>
              <p:tags r:id="rId47"/>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10631125" y="138119"/>
            <a:ext cx="1433080" cy="430931"/>
            <a:chOff x="468128" y="370735"/>
            <a:chExt cx="1135204" cy="341359"/>
          </a:xfrm>
        </p:grpSpPr>
        <p:pic>
          <p:nvPicPr>
            <p:cNvPr id="9" name="图片 8"/>
            <p:cNvPicPr>
              <a:picLocks noChangeAspect="1"/>
            </p:cNvPicPr>
            <p:nvPr userDrawn="1"/>
          </p:nvPicPr>
          <p:blipFill>
            <a:blip r:embed="rId48">
              <a:extLst>
                <a:ext uri="{28A0092B-C50C-407E-A947-70E740481C1C}">
                  <a14:useLocalDpi xmlns:a14="http://schemas.microsoft.com/office/drawing/2010/main" val="0"/>
                </a:ext>
              </a:extLst>
            </a:blip>
            <a:stretch>
              <a:fillRect/>
            </a:stretch>
          </p:blipFill>
          <p:spPr>
            <a:xfrm>
              <a:off x="749670" y="370735"/>
              <a:ext cx="490406" cy="177473"/>
            </a:xfrm>
            <a:prstGeom prst="rect">
              <a:avLst/>
            </a:prstGeom>
          </p:spPr>
        </p:pic>
        <p:pic>
          <p:nvPicPr>
            <p:cNvPr id="10" name="图片 9"/>
            <p:cNvPicPr>
              <a:picLocks noChangeAspect="1"/>
            </p:cNvPicPr>
            <p:nvPr userDrawn="1"/>
          </p:nvPicPr>
          <p:blipFill>
            <a:blip r:embed="rId49">
              <a:extLst>
                <a:ext uri="{28A0092B-C50C-407E-A947-70E740481C1C}">
                  <a14:useLocalDpi xmlns:a14="http://schemas.microsoft.com/office/drawing/2010/main" val="0"/>
                </a:ext>
              </a:extLst>
            </a:blip>
            <a:stretch>
              <a:fillRect/>
            </a:stretch>
          </p:blipFill>
          <p:spPr>
            <a:xfrm>
              <a:off x="468128" y="558194"/>
              <a:ext cx="1135204" cy="153900"/>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1.xml"/><Relationship Id="rId1" Type="http://schemas.openxmlformats.org/officeDocument/2006/relationships/image" Target="../media/image37.jpeg"/></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2.xml"/><Relationship Id="rId1" Type="http://schemas.openxmlformats.org/officeDocument/2006/relationships/image" Target="../media/image39.jpeg"/></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3.xml"/><Relationship Id="rId1" Type="http://schemas.openxmlformats.org/officeDocument/2006/relationships/image" Target="../media/image28.png"/></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4.xml"/><Relationship Id="rId1" Type="http://schemas.openxmlformats.org/officeDocument/2006/relationships/image" Target="../media/image38.jpe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7.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8.xml"/><Relationship Id="rId1" Type="http://schemas.openxmlformats.org/officeDocument/2006/relationships/image" Target="../media/image28.png"/></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9.xml"/><Relationship Id="rId1" Type="http://schemas.openxmlformats.org/officeDocument/2006/relationships/image" Target="../media/image28.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2.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27.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2.xml"/><Relationship Id="rId2" Type="http://schemas.openxmlformats.org/officeDocument/2006/relationships/image" Target="../media/image46.png"/><Relationship Id="rId1" Type="http://schemas.openxmlformats.org/officeDocument/2006/relationships/image" Target="../media/image45.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9.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6.xml"/></Relationships>
</file>

<file path=ppt/slides/_rels/slide1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1.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1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4.png"/></Relationships>
</file>

<file path=ppt/slides/_rels/slide159.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4.png"/></Relationships>
</file>

<file path=ppt/slides/_rels/slide16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7.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16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6.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7.xml.rels><?xml version="1.0" encoding="UTF-8" standalone="yes"?>
<Relationships xmlns="http://schemas.openxmlformats.org/package/2006/relationships"><Relationship Id="rId9" Type="http://schemas.openxmlformats.org/officeDocument/2006/relationships/notesSlide" Target="../notesSlides/notesSlide44.xml"/><Relationship Id="rId8" Type="http://schemas.openxmlformats.org/officeDocument/2006/relationships/vmlDrawing" Target="../drawings/vmlDrawing2.vml"/><Relationship Id="rId7" Type="http://schemas.openxmlformats.org/officeDocument/2006/relationships/slideLayout" Target="../slideLayouts/slideLayout4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oleObject" Target="../embeddings/oleObject2.bin"/></Relationships>
</file>

<file path=ppt/slides/_rels/slide168.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69.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3.xml"/><Relationship Id="rId2" Type="http://schemas.openxmlformats.org/officeDocument/2006/relationships/tags" Target="../tags/tag65.xml"/><Relationship Id="rId1" Type="http://schemas.openxmlformats.org/officeDocument/2006/relationships/tags" Target="../tags/tag64.xml"/></Relationships>
</file>

<file path=ppt/slides/_rels/slide170.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4.png"/></Relationships>
</file>

<file path=ppt/slides/_rels/slide172.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3.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4.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5.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image" Target="../media/image69.jpeg"/><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jpeg"/><Relationship Id="rId3" Type="http://schemas.openxmlformats.org/officeDocument/2006/relationships/image" Target="../media/image65.jpeg"/><Relationship Id="rId2" Type="http://schemas.openxmlformats.org/officeDocument/2006/relationships/image" Target="../media/image64.png"/><Relationship Id="rId1" Type="http://schemas.openxmlformats.org/officeDocument/2006/relationships/image" Target="../media/image63.png"/></Relationships>
</file>

<file path=ppt/slides/_rels/slide177.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8.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79.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7.xml"/><Relationship Id="rId1" Type="http://schemas.openxmlformats.org/officeDocument/2006/relationships/tags" Target="../tags/tag66.xml"/></Relationships>
</file>

<file path=ppt/slides/_rels/slide180.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81.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82.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7.xml"/><Relationship Id="rId3" Type="http://schemas.openxmlformats.org/officeDocument/2006/relationships/image" Target="../media/image70.jpeg"/><Relationship Id="rId2" Type="http://schemas.openxmlformats.org/officeDocument/2006/relationships/image" Target="../media/image56.png"/><Relationship Id="rId1" Type="http://schemas.openxmlformats.org/officeDocument/2006/relationships/image" Target="../media/image55.png"/></Relationships>
</file>

<file path=ppt/slides/_rels/slide183.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8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4.png"/></Relationships>
</file>

<file path=ppt/slides/_rels/slide185.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7.xml"/><Relationship Id="rId2" Type="http://schemas.openxmlformats.org/officeDocument/2006/relationships/image" Target="../media/image56.png"/><Relationship Id="rId1" Type="http://schemas.openxmlformats.org/officeDocument/2006/relationships/image" Target="../media/image55.png"/></Relationships>
</file>

<file path=ppt/slides/_rels/slide18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1.jpeg"/></Relationships>
</file>

<file path=ppt/slides/_rels/slide18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2.jpeg"/></Relationships>
</file>

<file path=ppt/slides/_rels/slide18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4.png"/><Relationship Id="rId1" Type="http://schemas.openxmlformats.org/officeDocument/2006/relationships/image" Target="../media/image73.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3.xml"/><Relationship Id="rId2" Type="http://schemas.openxmlformats.org/officeDocument/2006/relationships/tags" Target="../tags/tag69.xml"/><Relationship Id="rId1" Type="http://schemas.openxmlformats.org/officeDocument/2006/relationships/tags" Target="../tags/tag6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tags" Target="../tags/tag71.xml"/><Relationship Id="rId1" Type="http://schemas.openxmlformats.org/officeDocument/2006/relationships/tags" Target="../tags/tag7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73.xml"/><Relationship Id="rId1" Type="http://schemas.openxmlformats.org/officeDocument/2006/relationships/tags" Target="../tags/tag7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75.xml"/><Relationship Id="rId2" Type="http://schemas.openxmlformats.org/officeDocument/2006/relationships/image" Target="../media/image12.png"/><Relationship Id="rId1" Type="http://schemas.openxmlformats.org/officeDocument/2006/relationships/tags" Target="../tags/tag74.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76.xml"/><Relationship Id="rId2" Type="http://schemas.openxmlformats.org/officeDocument/2006/relationships/image" Target="../media/image12.png"/><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7.xml"/><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8.xml"/><Relationship Id="rId1"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9.xml"/><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0.xml"/><Relationship Id="rId1" Type="http://schemas.openxmlformats.org/officeDocument/2006/relationships/image" Target="../media/image12.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2.xml"/><Relationship Id="rId2" Type="http://schemas.openxmlformats.org/officeDocument/2006/relationships/image" Target="../media/image12.png"/><Relationship Id="rId1" Type="http://schemas.openxmlformats.org/officeDocument/2006/relationships/tags" Target="../tags/tag8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3.xml"/><Relationship Id="rId1"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4.xml"/><Relationship Id="rId1"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5.xml"/><Relationship Id="rId1"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6.xml"/><Relationship Id="rId1" Type="http://schemas.openxmlformats.org/officeDocument/2006/relationships/image" Target="../media/image12.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1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1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6.xml"/><Relationship Id="rId2" Type="http://schemas.openxmlformats.org/officeDocument/2006/relationships/image" Target="../media/image27.png"/><Relationship Id="rId1"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6.xml"/><Relationship Id="rId2" Type="http://schemas.openxmlformats.org/officeDocument/2006/relationships/image" Target="../media/image29.jpeg"/><Relationship Id="rId1" Type="http://schemas.openxmlformats.org/officeDocument/2006/relationships/image" Target="../media/image28.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image" Target="../media/image28.pn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image" Target="../media/image30.jpeg"/></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image" Target="../media/image31.jpeg"/></Relationships>
</file>

<file path=ppt/slides/_rels/slide88.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0.xml"/><Relationship Id="rId2" Type="http://schemas.openxmlformats.org/officeDocument/2006/relationships/image" Target="../media/image33.jpeg"/><Relationship Id="rId1" Type="http://schemas.openxmlformats.org/officeDocument/2006/relationships/image" Target="../media/image32.jpeg"/></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1.xml"/><Relationship Id="rId2" Type="http://schemas.openxmlformats.org/officeDocument/2006/relationships/tags" Target="../tags/tag94.xml"/><Relationship Id="rId1"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1.xml"/><Relationship Id="rId2" Type="http://schemas.openxmlformats.org/officeDocument/2006/relationships/tags" Target="../tags/tag95.xml"/><Relationship Id="rId1" Type="http://schemas.openxmlformats.org/officeDocument/2006/relationships/image" Target="../media/image28.png"/></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2.xml"/><Relationship Id="rId1" Type="http://schemas.openxmlformats.org/officeDocument/2006/relationships/image" Target="../media/image34.pn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3.xml"/><Relationship Id="rId1" Type="http://schemas.openxmlformats.org/officeDocument/2006/relationships/image" Target="../media/image34.png"/></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4.xml"/><Relationship Id="rId1" Type="http://schemas.openxmlformats.org/officeDocument/2006/relationships/image" Target="../media/image35.jpeg"/></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5.xml"/><Relationship Id="rId1" Type="http://schemas.openxmlformats.org/officeDocument/2006/relationships/image" Target="../media/image35.jpeg"/></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6.xml"/><Relationship Id="rId1" Type="http://schemas.openxmlformats.org/officeDocument/2006/relationships/image" Target="../media/image36.jpeg"/></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7.xml"/><Relationship Id="rId1" Type="http://schemas.openxmlformats.org/officeDocument/2006/relationships/image" Target="../media/image36.jpeg"/></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8.xml"/><Relationship Id="rId1" Type="http://schemas.openxmlformats.org/officeDocument/2006/relationships/image" Target="../media/image36.jpeg"/></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image" Target="../media/image28.png"/></Relationships>
</file>

<file path=ppt/slides/_rels/slide99.xml.rels><?xml version="1.0" encoding="UTF-8" standalone="yes"?>
<Relationships xmlns="http://schemas.openxmlformats.org/package/2006/relationships"><Relationship Id="rId4" Type="http://schemas.openxmlformats.org/officeDocument/2006/relationships/slideLayout" Target="../slideLayouts/slideLayout30.xml"/><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5121"/>
          <p:cNvSpPr>
            <a:spLocks noGrp="1"/>
          </p:cNvSpPr>
          <p:nvPr>
            <p:ph type="ctrTitle"/>
          </p:nvPr>
        </p:nvSpPr>
        <p:spPr>
          <a:xfrm>
            <a:off x="1264618" y="877416"/>
            <a:ext cx="9859616" cy="1068595"/>
          </a:xfrm>
        </p:spPr>
        <p:txBody>
          <a:bodyPr>
            <a:normAutofit/>
          </a:bodyPr>
          <a:lstStyle/>
          <a:p>
            <a:r>
              <a:rPr lang="zh-CN" altLang="en-US" sz="4800" dirty="0">
                <a:solidFill>
                  <a:srgbClr val="FF0000"/>
                </a:solidFill>
              </a:rPr>
              <a:t>聚焦核心素养</a:t>
            </a:r>
            <a:r>
              <a:rPr lang="zh-CN" altLang="en-US" sz="4800" dirty="0" smtClean="0">
                <a:solidFill>
                  <a:srgbClr val="FF0000"/>
                </a:solidFill>
              </a:rPr>
              <a:t>，实现核心突破</a:t>
            </a:r>
            <a:endParaRPr lang="zh-CN" altLang="zh-CN" sz="4800" dirty="0">
              <a:solidFill>
                <a:srgbClr val="FF0000"/>
              </a:solidFill>
            </a:endParaRPr>
          </a:p>
        </p:txBody>
      </p:sp>
      <p:sp>
        <p:nvSpPr>
          <p:cNvPr id="5" name="标题 5121"/>
          <p:cNvSpPr txBox="1"/>
          <p:nvPr/>
        </p:nvSpPr>
        <p:spPr bwMode="auto">
          <a:xfrm>
            <a:off x="2322514" y="4724400"/>
            <a:ext cx="7743825" cy="795338"/>
          </a:xfrm>
          <a:prstGeom prst="rect">
            <a:avLst/>
          </a:prstGeo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vl="0" algn="ctr" rtl="0" eaLnBrk="0" fontAlgn="base" hangingPunct="0">
              <a:lnSpc>
                <a:spcPct val="90000"/>
              </a:lnSpc>
              <a:spcBef>
                <a:spcPct val="0"/>
              </a:spcBef>
              <a:spcAft>
                <a:spcPct val="0"/>
              </a:spcAft>
              <a:defRPr sz="3200" b="1" kern="1200">
                <a:solidFill>
                  <a:srgbClr val="3376AD"/>
                </a:solidFill>
                <a:latin typeface="+mj-lt"/>
                <a:ea typeface="+mj-ea"/>
                <a:cs typeface="+mj-cs"/>
              </a:defRPr>
            </a:lvl1pPr>
            <a:lvl2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2pPr>
            <a:lvl3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3pPr>
            <a:lvl4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4pPr>
            <a:lvl5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9pPr>
          </a:lstStyle>
          <a:p>
            <a:pPr eaLnBrk="1" hangingPunct="1">
              <a:defRPr/>
            </a:pPr>
            <a:endParaRPr lang="zh-CN" altLang="en-US" noProof="1">
              <a:solidFill>
                <a:schemeClr val="tx1"/>
              </a:solidFill>
            </a:endParaRPr>
          </a:p>
        </p:txBody>
      </p:sp>
      <p:sp>
        <p:nvSpPr>
          <p:cNvPr id="6" name="标题 5121"/>
          <p:cNvSpPr txBox="1"/>
          <p:nvPr/>
        </p:nvSpPr>
        <p:spPr bwMode="auto">
          <a:xfrm>
            <a:off x="3066706" y="2764873"/>
            <a:ext cx="7743825" cy="795338"/>
          </a:xfrm>
          <a:prstGeom prst="rect">
            <a:avLst/>
          </a:prstGeo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vl="0" algn="ctr" rtl="0" eaLnBrk="0" fontAlgn="base" hangingPunct="0">
              <a:lnSpc>
                <a:spcPct val="90000"/>
              </a:lnSpc>
              <a:spcBef>
                <a:spcPct val="0"/>
              </a:spcBef>
              <a:spcAft>
                <a:spcPct val="0"/>
              </a:spcAft>
              <a:defRPr sz="3200" b="1" kern="1200">
                <a:solidFill>
                  <a:srgbClr val="3376AD"/>
                </a:solidFill>
                <a:latin typeface="+mj-lt"/>
                <a:ea typeface="+mj-ea"/>
                <a:cs typeface="+mj-cs"/>
              </a:defRPr>
            </a:lvl1pPr>
            <a:lvl2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2pPr>
            <a:lvl3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3pPr>
            <a:lvl4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4pPr>
            <a:lvl5pPr algn="l" rtl="0" eaLnBrk="0" fontAlgn="base" hangingPunct="0">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3200" b="1">
                <a:solidFill>
                  <a:srgbClr val="3376AD"/>
                </a:solidFill>
                <a:latin typeface="微软雅黑" panose="020B0503020204020204" pitchFamily="34" charset="-122"/>
                <a:ea typeface="微软雅黑" panose="020B0503020204020204" pitchFamily="34" charset="-122"/>
              </a:defRPr>
            </a:lvl9pPr>
          </a:lstStyle>
          <a:p>
            <a:pPr eaLnBrk="1" hangingPunct="1">
              <a:defRPr/>
            </a:pPr>
            <a:r>
              <a:rPr lang="en-US" altLang="zh-CN" sz="3600" noProof="1">
                <a:solidFill>
                  <a:schemeClr val="tx1"/>
                </a:solidFill>
                <a:effectLst>
                  <a:outerShdw blurRad="38100" dist="19050" dir="2700000" algn="tl" rotWithShape="0">
                    <a:srgbClr val="5F5F5F">
                      <a:alpha val="40000"/>
                    </a:srgbClr>
                  </a:outerShdw>
                </a:effectLst>
              </a:rPr>
              <a:t>——</a:t>
            </a:r>
            <a:r>
              <a:rPr lang="en-US" altLang="zh-CN" sz="3600" noProof="1" smtClean="0">
                <a:solidFill>
                  <a:schemeClr val="tx1"/>
                </a:solidFill>
                <a:effectLst>
                  <a:outerShdw blurRad="38100" dist="19050" dir="2700000" algn="tl" rotWithShape="0">
                    <a:srgbClr val="5F5F5F">
                      <a:alpha val="40000"/>
                    </a:srgbClr>
                  </a:outerShdw>
                </a:effectLst>
              </a:rPr>
              <a:t>2022</a:t>
            </a:r>
            <a:r>
              <a:rPr lang="zh-CN" altLang="en-US" sz="3600" noProof="1" smtClean="0">
                <a:solidFill>
                  <a:schemeClr val="tx1"/>
                </a:solidFill>
                <a:effectLst>
                  <a:outerShdw blurRad="38100" dist="19050" dir="2700000" algn="tl" rotWithShape="0">
                    <a:srgbClr val="5F5F5F">
                      <a:alpha val="40000"/>
                    </a:srgbClr>
                  </a:outerShdw>
                </a:effectLst>
              </a:rPr>
              <a:t>年</a:t>
            </a:r>
            <a:r>
              <a:rPr lang="zh-CN" altLang="en-US" sz="3600" noProof="1">
                <a:solidFill>
                  <a:schemeClr val="tx1"/>
                </a:solidFill>
                <a:effectLst>
                  <a:outerShdw blurRad="38100" dist="19050" dir="2700000" algn="tl" rotWithShape="0">
                    <a:srgbClr val="5F5F5F">
                      <a:alpha val="40000"/>
                    </a:srgbClr>
                  </a:outerShdw>
                </a:effectLst>
              </a:rPr>
              <a:t>高考</a:t>
            </a:r>
            <a:r>
              <a:rPr lang="zh-CN" altLang="en-US" sz="3600" noProof="1" smtClean="0">
                <a:solidFill>
                  <a:schemeClr val="tx1"/>
                </a:solidFill>
                <a:effectLst>
                  <a:outerShdw blurRad="38100" dist="19050" dir="2700000" algn="tl" rotWithShape="0">
                    <a:srgbClr val="5F5F5F">
                      <a:alpha val="40000"/>
                    </a:srgbClr>
                  </a:outerShdw>
                </a:effectLst>
              </a:rPr>
              <a:t>历史备考</a:t>
            </a:r>
            <a:r>
              <a:rPr lang="zh-CN" altLang="en-US" sz="3600" noProof="1">
                <a:solidFill>
                  <a:schemeClr val="tx1"/>
                </a:solidFill>
                <a:effectLst>
                  <a:outerShdw blurRad="38100" dist="19050" dir="2700000" algn="tl" rotWithShape="0">
                    <a:srgbClr val="5F5F5F">
                      <a:alpha val="40000"/>
                    </a:srgbClr>
                  </a:outerShdw>
                </a:effectLst>
              </a:rPr>
              <a:t>方略</a:t>
            </a:r>
            <a:endParaRPr lang="zh-CN" altLang="en-US" sz="3600" noProof="1">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 calcmode="lin" valueType="num">
                                      <p:cBhvr additive="base">
                                        <p:cTn id="7" dur="500" fill="hold"/>
                                        <p:tgtEl>
                                          <p:spTgt spid="5121"/>
                                        </p:tgtEl>
                                        <p:attrNameLst>
                                          <p:attrName>ppt_x</p:attrName>
                                        </p:attrNameLst>
                                      </p:cBhvr>
                                      <p:tavLst>
                                        <p:tav tm="0">
                                          <p:val>
                                            <p:strVal val="#ppt_x"/>
                                          </p:val>
                                        </p:tav>
                                        <p:tav tm="100000">
                                          <p:val>
                                            <p:strVal val="#ppt_x"/>
                                          </p:val>
                                        </p:tav>
                                      </p:tavLst>
                                    </p:anim>
                                    <p:anim calcmode="lin" valueType="num">
                                      <p:cBhvr additive="base">
                                        <p:cTn id="8" dur="500" fill="hold"/>
                                        <p:tgtEl>
                                          <p:spTgt spid="51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1"/>
          <p:cNvSpPr/>
          <p:nvPr/>
        </p:nvSpPr>
        <p:spPr>
          <a:xfrm>
            <a:off x="237814" y="1697110"/>
            <a:ext cx="11542395" cy="5048885"/>
          </a:xfrm>
          <a:prstGeom prst="rect">
            <a:avLst/>
          </a:prstGeom>
          <a:noFill/>
          <a:ln w="9525">
            <a:noFill/>
          </a:ln>
        </p:spPr>
        <p:txBody>
          <a:bodyPr lIns="121917" tIns="60958" rIns="121917" bIns="60958">
            <a:spAutoFit/>
          </a:bodyPr>
          <a:lstStyle/>
          <a:p>
            <a:pPr marL="342900" indent="-342900" algn="ctr" eaLnBrk="0" hangingPunct="0">
              <a:lnSpc>
                <a:spcPts val="3500"/>
              </a:lnSpc>
              <a:spcBef>
                <a:spcPct val="20000"/>
              </a:spcBef>
              <a:buClr>
                <a:srgbClr val="CC9900"/>
              </a:buClr>
              <a:buSzPct val="65000"/>
              <a:defRPr/>
            </a:pPr>
            <a:r>
              <a:rPr lang="en-US" altLang="en-US" sz="3600" b="1" noProof="1" smtClean="0">
                <a:solidFill>
                  <a:srgbClr val="FF0000"/>
                </a:solidFill>
                <a:effectLst>
                  <a:outerShdw blurRad="38100" dist="38100" dir="2700000">
                    <a:srgbClr val="C0C0C0"/>
                  </a:outerShdw>
                </a:effectLst>
                <a:latin typeface="仿宋_GB2312" panose="02010609030101010101" charset="-122"/>
                <a:ea typeface="仿宋_GB2312" panose="02010609030101010101" charset="-122"/>
              </a:rPr>
              <a:t>高考命题立意</a:t>
            </a:r>
            <a:r>
              <a:rPr lang="zh-CN" altLang="en-US" sz="3600" b="1" noProof="1" smtClean="0">
                <a:solidFill>
                  <a:srgbClr val="FF0000"/>
                </a:solidFill>
                <a:effectLst>
                  <a:outerShdw blurRad="38100" dist="38100" dir="2700000">
                    <a:srgbClr val="C0C0C0"/>
                  </a:outerShdw>
                </a:effectLst>
                <a:latin typeface="仿宋_GB2312" panose="02010609030101010101" charset="-122"/>
                <a:ea typeface="仿宋_GB2312" panose="02010609030101010101" charset="-122"/>
              </a:rPr>
              <a:t>发展过程</a:t>
            </a:r>
            <a:endParaRPr lang="en-US" altLang="en-US" sz="3600" b="1" noProof="1">
              <a:solidFill>
                <a:srgbClr val="FF0000"/>
              </a:solidFill>
              <a:effectLst>
                <a:outerShdw blurRad="38100" dist="38100" dir="2700000">
                  <a:srgbClr val="C0C0C0"/>
                </a:outerShdw>
              </a:effectLst>
              <a:latin typeface="仿宋_GB2312" panose="02010609030101010101" charset="-122"/>
              <a:ea typeface="仿宋_GB2312" panose="02010609030101010101" charset="-122"/>
            </a:endParaRPr>
          </a:p>
          <a:p>
            <a:pPr marL="342900" indent="-342900" eaLnBrk="0" hangingPunct="0">
              <a:lnSpc>
                <a:spcPts val="3500"/>
              </a:lnSpc>
              <a:spcBef>
                <a:spcPct val="20000"/>
              </a:spcBef>
              <a:buClr>
                <a:srgbClr val="CC9900"/>
              </a:buClr>
              <a:buSzPct val="65000"/>
              <a:defRPr/>
            </a:pPr>
            <a:endParaRPr lang="en-US" altLang="en-US" sz="3600" b="1" noProof="1">
              <a:solidFill>
                <a:srgbClr val="FF0000"/>
              </a:solidFill>
              <a:effectLst>
                <a:outerShdw blurRad="38100" dist="38100" dir="2700000">
                  <a:srgbClr val="C0C0C0"/>
                </a:outerShdw>
              </a:effectLst>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r>
              <a:rPr lang="en-US" altLang="en-US" sz="3600" b="1" noProof="1">
                <a:solidFill>
                  <a:srgbClr val="0000FF"/>
                </a:solidFill>
                <a:latin typeface="仿宋_GB2312" panose="02010609030101010101" charset="-122"/>
                <a:ea typeface="仿宋_GB2312" panose="02010609030101010101" charset="-122"/>
              </a:rPr>
              <a:t>恢复高考之初的</a:t>
            </a:r>
            <a:r>
              <a:rPr lang="en-US" altLang="en-US" sz="3600" b="1" noProof="1">
                <a:solidFill>
                  <a:srgbClr val="FF0000"/>
                </a:solidFill>
                <a:latin typeface="仿宋_GB2312" panose="02010609030101010101" charset="-122"/>
                <a:ea typeface="仿宋_GB2312" panose="02010609030101010101" charset="-122"/>
              </a:rPr>
              <a:t>知识立意</a:t>
            </a:r>
            <a:endParaRPr lang="en-US" altLang="en-US" sz="3600" b="1" noProof="1">
              <a:solidFill>
                <a:srgbClr val="FF0000"/>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endParaRPr lang="en-US" altLang="en-US" sz="3600" b="1" noProof="1">
              <a:solidFill>
                <a:srgbClr val="FF0000"/>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endParaRPr lang="en-US" altLang="en-US" sz="3600" b="1" noProof="1">
              <a:solidFill>
                <a:srgbClr val="0000FF"/>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r>
              <a:rPr lang="en-US" altLang="en-US" sz="3600" b="1" noProof="1">
                <a:solidFill>
                  <a:srgbClr val="0000FF"/>
                </a:solidFill>
                <a:latin typeface="仿宋_GB2312" panose="02010609030101010101" charset="-122"/>
                <a:ea typeface="仿宋_GB2312" panose="02010609030101010101" charset="-122"/>
              </a:rPr>
              <a:t>世纪之交出现的</a:t>
            </a:r>
            <a:r>
              <a:rPr lang="en-US" altLang="en-US" sz="3600" b="1" noProof="1">
                <a:solidFill>
                  <a:srgbClr val="FF0000"/>
                </a:solidFill>
                <a:latin typeface="仿宋_GB2312" panose="02010609030101010101" charset="-122"/>
                <a:ea typeface="仿宋_GB2312" panose="02010609030101010101" charset="-122"/>
              </a:rPr>
              <a:t>能力立意</a:t>
            </a:r>
            <a:endParaRPr lang="en-US" altLang="en-US" sz="3600" b="1" noProof="1">
              <a:solidFill>
                <a:srgbClr val="FF0000"/>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r>
              <a:rPr lang="en-US" altLang="en-US" sz="3600" b="1" noProof="1">
                <a:solidFill>
                  <a:srgbClr val="0000FF"/>
                </a:solidFill>
                <a:latin typeface="仿宋_GB2312" panose="02010609030101010101" charset="-122"/>
                <a:ea typeface="仿宋_GB2312" panose="02010609030101010101" charset="-122"/>
              </a:rPr>
              <a:t>    </a:t>
            </a:r>
            <a:endParaRPr lang="en-US" altLang="en-US" sz="3600" b="1" noProof="1">
              <a:solidFill>
                <a:srgbClr val="0000FF"/>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endParaRPr lang="en-US" altLang="en-US" sz="3600" b="1" noProof="1">
              <a:solidFill>
                <a:srgbClr val="0000FF"/>
              </a:solidFill>
              <a:latin typeface="仿宋_GB2312" panose="02010609030101010101" charset="-122"/>
              <a:ea typeface="仿宋_GB2312" panose="02010609030101010101" charset="-122"/>
            </a:endParaRPr>
          </a:p>
          <a:p>
            <a:pPr marL="342900" indent="-342900" algn="ctr" eaLnBrk="0" hangingPunct="0">
              <a:lnSpc>
                <a:spcPts val="3500"/>
              </a:lnSpc>
              <a:spcBef>
                <a:spcPct val="20000"/>
              </a:spcBef>
              <a:buClr>
                <a:srgbClr val="CC9900"/>
              </a:buClr>
              <a:buSzPct val="65000"/>
              <a:defRPr/>
            </a:pPr>
            <a:r>
              <a:rPr lang="en-US" altLang="en-US" sz="3600" b="1" noProof="1">
                <a:solidFill>
                  <a:srgbClr val="0000FF"/>
                </a:solidFill>
                <a:latin typeface="仿宋_GB2312" panose="02010609030101010101" charset="-122"/>
                <a:ea typeface="仿宋_GB2312" panose="02010609030101010101" charset="-122"/>
              </a:rPr>
              <a:t> </a:t>
            </a:r>
            <a:r>
              <a:rPr lang="en-US" altLang="en-US" sz="3600" b="1" noProof="1" smtClean="0">
                <a:solidFill>
                  <a:srgbClr val="0000FF"/>
                </a:solidFill>
                <a:latin typeface="仿宋_GB2312" panose="02010609030101010101" charset="-122"/>
                <a:ea typeface="仿宋_GB2312" panose="02010609030101010101" charset="-122"/>
              </a:rPr>
              <a:t>教育综合改革时期的</a:t>
            </a:r>
            <a:r>
              <a:rPr lang="en-US" altLang="en-US" sz="3600" b="1" noProof="1" smtClean="0">
                <a:solidFill>
                  <a:srgbClr val="FF0000"/>
                </a:solidFill>
                <a:latin typeface="仿宋_GB2312" panose="02010609030101010101" charset="-122"/>
                <a:ea typeface="仿宋_GB2312" panose="02010609030101010101" charset="-122"/>
              </a:rPr>
              <a:t>素养立意</a:t>
            </a:r>
            <a:endParaRPr lang="en-US" altLang="zh-CN" sz="3600" noProof="1">
              <a:solidFill>
                <a:srgbClr val="0000FF"/>
              </a:solidFill>
              <a:latin typeface="仿宋_GB2312" panose="02010609030101010101" charset="-122"/>
              <a:ea typeface="仿宋_GB2312" panose="02010609030101010101" charset="-122"/>
            </a:endParaRPr>
          </a:p>
        </p:txBody>
      </p:sp>
      <p:sp>
        <p:nvSpPr>
          <p:cNvPr id="3" name="下箭头 2"/>
          <p:cNvSpPr/>
          <p:nvPr/>
        </p:nvSpPr>
        <p:spPr>
          <a:xfrm>
            <a:off x="5793449" y="3385750"/>
            <a:ext cx="479425" cy="1097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sz="1600" noProof="1"/>
          </a:p>
        </p:txBody>
      </p:sp>
      <p:sp>
        <p:nvSpPr>
          <p:cNvPr id="4" name="下箭头 3"/>
          <p:cNvSpPr/>
          <p:nvPr/>
        </p:nvSpPr>
        <p:spPr>
          <a:xfrm>
            <a:off x="5793449" y="5022320"/>
            <a:ext cx="479425" cy="11493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zh-CN" altLang="en-US" sz="1600" noProof="1"/>
          </a:p>
        </p:txBody>
      </p:sp>
      <p:sp>
        <p:nvSpPr>
          <p:cNvPr id="5" name="TextBox 4"/>
          <p:cNvSpPr txBox="1"/>
          <p:nvPr/>
        </p:nvSpPr>
        <p:spPr>
          <a:xfrm>
            <a:off x="237814" y="1099734"/>
            <a:ext cx="5625465" cy="584775"/>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91440" tIns="45720" rIns="91440" bIns="45720" anchor="t">
            <a:spAutoFit/>
          </a:bodyPr>
          <a:lstStyle/>
          <a:p>
            <a:pPr marL="0" indent="0" algn="l" defTabSz="457200" eaLnBrk="0" fontAlgn="base" latinLnBrk="0">
              <a:lnSpc>
                <a:spcPct val="100000"/>
              </a:lnSpc>
              <a:spcBef>
                <a:spcPts val="0"/>
              </a:spcBef>
              <a:spcAft>
                <a:spcPts val="0"/>
              </a:spcAft>
              <a:buFontTx/>
              <a:buNone/>
            </a:pPr>
            <a:r>
              <a:rPr lang="en-US" altLang="ko-KR" sz="3200" b="0" strike="noStrike" cap="none" dirty="0" smtClean="0">
                <a:solidFill>
                  <a:srgbClr val="FF0000"/>
                </a:solidFill>
                <a:latin typeface="仿宋_GB2312" panose="02010609030101010101" charset="-122"/>
                <a:ea typeface="仿宋_GB2312" panose="02010609030101010101" charset="-122"/>
              </a:rPr>
              <a:t>1.历史学科核心素养</a:t>
            </a:r>
            <a:endParaRPr lang="ko-KR" altLang="en-US" sz="3200" b="0" strike="noStrike" cap="none" dirty="0" smtClean="0">
              <a:solidFill>
                <a:srgbClr val="FF0000"/>
              </a:solidFill>
              <a:latin typeface="仿宋_GB2312" panose="02010609030101010101" charset="-122"/>
              <a:ea typeface="仿宋_GB2312" panose="02010609030101010101" charset="-122"/>
            </a:endParaRPr>
          </a:p>
        </p:txBody>
      </p:sp>
      <p:sp>
        <p:nvSpPr>
          <p:cNvPr id="6" name="TextBox 5"/>
          <p:cNvSpPr txBox="1"/>
          <p:nvPr/>
        </p:nvSpPr>
        <p:spPr>
          <a:xfrm>
            <a:off x="1326500" y="61104"/>
            <a:ext cx="7113270" cy="768985"/>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91440" tIns="45720" rIns="91440" bIns="45720" anchor="t">
            <a:spAutoFit/>
          </a:bodyPr>
          <a:lstStyle/>
          <a:p>
            <a:pPr marL="0" indent="0" algn="l" defTabSz="457200" eaLnBrk="0" fontAlgn="base" latinLnBrk="0">
              <a:lnSpc>
                <a:spcPct val="100000"/>
              </a:lnSpc>
              <a:spcBef>
                <a:spcPts val="0"/>
              </a:spcBef>
              <a:spcAft>
                <a:spcPts val="0"/>
              </a:spcAft>
              <a:buFontTx/>
              <a:buNone/>
            </a:pPr>
            <a:r>
              <a:rPr lang="en-US" altLang="ko-KR" sz="4400" b="0" strike="noStrike" cap="none" dirty="0" smtClean="0">
                <a:solidFill>
                  <a:srgbClr val="FF0000"/>
                </a:solidFill>
                <a:latin typeface="仿宋_GB2312" panose="02010609030101010101" charset="-122"/>
                <a:ea typeface="仿宋_GB2312" panose="02010609030101010101" charset="-122"/>
              </a:rPr>
              <a:t>（二）研究核心素养明指向</a:t>
            </a:r>
            <a:endParaRPr lang="ko-KR" altLang="en-US" sz="4400" b="0" strike="noStrike" cap="none" dirty="0" smtClean="0">
              <a:solidFill>
                <a:srgbClr val="FF0000"/>
              </a:solidFill>
              <a:latin typeface="仿宋_GB2312" panose="02010609030101010101" charset="-122"/>
              <a:ea typeface="仿宋_GB2312" panose="02010609030101010101"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842"/>
                                        </p:tgtEl>
                                        <p:attrNameLst>
                                          <p:attrName>style.visibility</p:attrName>
                                        </p:attrNameLst>
                                      </p:cBhvr>
                                      <p:to>
                                        <p:strVal val="visible"/>
                                      </p:to>
                                    </p:set>
                                    <p:anim calcmode="lin" valueType="num">
                                      <p:cBhvr additive="base">
                                        <p:cTn id="19" dur="500" fill="hold"/>
                                        <p:tgtEl>
                                          <p:spTgt spid="35842"/>
                                        </p:tgtEl>
                                        <p:attrNameLst>
                                          <p:attrName>ppt_x</p:attrName>
                                        </p:attrNameLst>
                                      </p:cBhvr>
                                      <p:tavLst>
                                        <p:tav tm="0">
                                          <p:val>
                                            <p:strVal val="#ppt_x"/>
                                          </p:val>
                                        </p:tav>
                                        <p:tav tm="100000">
                                          <p:val>
                                            <p:strVal val="#ppt_x"/>
                                          </p:val>
                                        </p:tav>
                                      </p:tavLst>
                                    </p:anim>
                                    <p:anim calcmode="lin" valueType="num">
                                      <p:cBhvr additive="base">
                                        <p:cTn id="20"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5" grpId="0" animBg="1"/>
      <p:bldP spid="6"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pic>
        <p:nvPicPr>
          <p:cNvPr id="3" name="Picture 2" descr="孟德斯鸠"/>
          <p:cNvPicPr>
            <a:picLocks noChangeAspect="1"/>
          </p:cNvPicPr>
          <p:nvPr/>
        </p:nvPicPr>
        <p:blipFill>
          <a:blip r:embed="rId1"/>
          <a:stretch>
            <a:fillRect/>
          </a:stretch>
        </p:blipFill>
        <p:spPr>
          <a:xfrm>
            <a:off x="9177655" y="1428750"/>
            <a:ext cx="2797175" cy="3863975"/>
          </a:xfrm>
          <a:prstGeom prst="rect">
            <a:avLst/>
          </a:prstGeom>
          <a:noFill/>
          <a:ln w="9525">
            <a:noFill/>
          </a:ln>
          <a:effectLst>
            <a:outerShdw dist="35921" dir="2699999" algn="ctr" rotWithShape="0">
              <a:srgbClr val="808080"/>
            </a:outerShdw>
          </a:effectLst>
        </p:spPr>
      </p:pic>
      <p:sp>
        <p:nvSpPr>
          <p:cNvPr id="12" name="Text Box 15"/>
          <p:cNvSpPr txBox="1">
            <a:spLocks noChangeArrowheads="1"/>
          </p:cNvSpPr>
          <p:nvPr/>
        </p:nvSpPr>
        <p:spPr bwMode="auto">
          <a:xfrm>
            <a:off x="9177655" y="5441756"/>
            <a:ext cx="2836863"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孟德斯鸠</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1689—1755</a:t>
            </a: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7891" name="Text Box 2"/>
          <p:cNvSpPr txBox="1"/>
          <p:nvPr/>
        </p:nvSpPr>
        <p:spPr>
          <a:xfrm>
            <a:off x="144780" y="1397000"/>
            <a:ext cx="8927465" cy="4030980"/>
          </a:xfrm>
          <a:prstGeom prst="rect">
            <a:avLst/>
          </a:prstGeom>
          <a:noFill/>
          <a:ln w="19050" cap="flat" cmpd="sng">
            <a:solidFill>
              <a:srgbClr val="0000FF"/>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孟德斯鸠认为）在实行专制政体的国家中，既无法律，又无规章，君主按照一己的意志与反复无常的性情领导一切；在实行君主政体的国家里，虽也有国王，但他得通过议会来治理国家；在实行共和政体的国家里，由全体人民自行治理。基于“道德”的共和政体虽好，但难做到；专制政体基于“恐怖”，必须坚决反对。</a:t>
            </a:r>
            <a:endParaRPr lang="en-US" altLang="zh-CN" sz="3200" b="1" dirty="0">
              <a:solidFill>
                <a:srgbClr val="060606"/>
              </a:solidFill>
              <a:latin typeface="楷体" panose="02010609060101010101" pitchFamily="49" charset="-122"/>
              <a:ea typeface="楷体" panose="02010609060101010101" pitchFamily="49" charset="-122"/>
            </a:endParaRPr>
          </a:p>
          <a:p>
            <a:pPr marL="0" lvl="0" indent="0" algn="r"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吕一民</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法国通史</a:t>
            </a:r>
            <a:r>
              <a:rPr lang="en-US" altLang="zh-CN" sz="3200" b="1" dirty="0">
                <a:solidFill>
                  <a:srgbClr val="060606"/>
                </a:solidFill>
                <a:latin typeface="楷体" panose="02010609060101010101" pitchFamily="49" charset="-122"/>
                <a:ea typeface="楷体" panose="02010609060101010101" pitchFamily="49" charset="-122"/>
              </a:rPr>
              <a:t>》 </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37892" name="Text Box 3"/>
          <p:cNvSpPr txBox="1"/>
          <p:nvPr/>
        </p:nvSpPr>
        <p:spPr>
          <a:xfrm>
            <a:off x="144780" y="5541645"/>
            <a:ext cx="5519420" cy="58356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50000"/>
              </a:spcBef>
              <a:buFontTx/>
              <a:buNone/>
            </a:pPr>
            <a:r>
              <a:rPr lang="zh-CN" altLang="en-US" sz="3200" b="1" dirty="0">
                <a:solidFill>
                  <a:srgbClr val="060606"/>
                </a:solidFill>
                <a:latin typeface="黑体" panose="02010609060101010101" pitchFamily="49" charset="-122"/>
                <a:ea typeface="黑体" panose="02010609060101010101" pitchFamily="49" charset="-122"/>
              </a:rPr>
              <a:t>孟德斯鸠认为政体有哪几种？</a:t>
            </a:r>
            <a:endParaRPr lang="zh-CN" altLang="en-US" sz="3200" b="1" dirty="0">
              <a:solidFill>
                <a:srgbClr val="060606"/>
              </a:solidFill>
              <a:latin typeface="黑体" panose="02010609060101010101" pitchFamily="49" charset="-122"/>
              <a:ea typeface="黑体" panose="02010609060101010101" pitchFamily="49" charset="-122"/>
            </a:endParaRPr>
          </a:p>
        </p:txBody>
      </p:sp>
      <p:sp>
        <p:nvSpPr>
          <p:cNvPr id="4" name="Text Box 3"/>
          <p:cNvSpPr txBox="1"/>
          <p:nvPr/>
        </p:nvSpPr>
        <p:spPr>
          <a:xfrm>
            <a:off x="182880" y="6125210"/>
            <a:ext cx="7035800" cy="58356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50000"/>
              </a:spcBef>
              <a:buFontTx/>
              <a:buNone/>
            </a:pPr>
            <a:r>
              <a:rPr lang="zh-CN" altLang="en-US" sz="3200" b="1" dirty="0">
                <a:solidFill>
                  <a:srgbClr val="060606"/>
                </a:solidFill>
                <a:latin typeface="黑体" panose="02010609060101010101" pitchFamily="49" charset="-122"/>
                <a:ea typeface="黑体" panose="02010609060101010101" pitchFamily="49" charset="-122"/>
              </a:rPr>
              <a:t>君主专制政体；君主立宪制；共和制</a:t>
            </a:r>
            <a:endParaRPr lang="zh-CN" altLang="en-US" sz="3200" b="1" dirty="0">
              <a:solidFill>
                <a:srgbClr val="060606"/>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grpSp>
        <p:nvGrpSpPr>
          <p:cNvPr id="38919" name="组合 9"/>
          <p:cNvGrpSpPr/>
          <p:nvPr/>
        </p:nvGrpSpPr>
        <p:grpSpPr>
          <a:xfrm>
            <a:off x="383541" y="2084071"/>
            <a:ext cx="3200399" cy="3406775"/>
            <a:chOff x="673026" y="2319097"/>
            <a:chExt cx="2400012" cy="2553501"/>
          </a:xfrm>
        </p:grpSpPr>
        <p:pic>
          <p:nvPicPr>
            <p:cNvPr id="38927" name="Picture 2" descr="https://timgsa.baidu.com/timg?image&amp;quality=80&amp;size=b9999_10000&amp;sec=1511887294044&amp;di=0f374e46cb51a4761c182d7cd931183e&amp;imgtype=0&amp;src=http%3A%2F%2Fpic.baike.soso.com%2Fp%2F20140430%2F20140430141821-1244947430.jpg"/>
            <p:cNvPicPr>
              <a:picLocks noChangeAspect="1"/>
            </p:cNvPicPr>
            <p:nvPr/>
          </p:nvPicPr>
          <p:blipFill>
            <a:blip r:embed="rId1"/>
            <a:stretch>
              <a:fillRect/>
            </a:stretch>
          </p:blipFill>
          <p:spPr>
            <a:xfrm>
              <a:off x="1331640" y="2354932"/>
              <a:ext cx="1741398" cy="2481493"/>
            </a:xfrm>
            <a:prstGeom prst="rect">
              <a:avLst/>
            </a:prstGeom>
            <a:noFill/>
            <a:ln w="9525">
              <a:noFill/>
            </a:ln>
          </p:spPr>
        </p:pic>
        <p:sp>
          <p:nvSpPr>
            <p:cNvPr id="14352" name="TextBox 8"/>
            <p:cNvSpPr txBox="1">
              <a:spLocks noChangeArrowheads="1"/>
            </p:cNvSpPr>
            <p:nvPr/>
          </p:nvSpPr>
          <p:spPr bwMode="auto">
            <a:xfrm>
              <a:off x="673026" y="2319097"/>
              <a:ext cx="569051" cy="25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论法的精神</a:t>
              </a:r>
              <a:r>
                <a:rPr kumimoji="0" lang="en-US" altLang="zh-CN"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sp>
        <p:nvSpPr>
          <p:cNvPr id="5" name="AutoShape 2"/>
          <p:cNvSpPr>
            <a:spLocks noChangeArrowheads="1"/>
          </p:cNvSpPr>
          <p:nvPr/>
        </p:nvSpPr>
        <p:spPr bwMode="auto">
          <a:xfrm>
            <a:off x="6382385" y="2235835"/>
            <a:ext cx="2062163" cy="1128713"/>
          </a:xfrm>
          <a:prstGeom prst="roundRect">
            <a:avLst>
              <a:gd name="adj" fmla="val 16667"/>
            </a:avLst>
          </a:prstGeom>
          <a:solidFill>
            <a:srgbClr val="CCFFFF"/>
          </a:solidFill>
          <a:ln w="9525">
            <a:solidFill>
              <a:schemeClr val="tx1"/>
            </a:solidFill>
            <a:rou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立法权</a:t>
            </a:r>
            <a:endParaRPr kumimoji="0" lang="en-US" altLang="zh-CN"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（代议）</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sp>
        <p:nvSpPr>
          <p:cNvPr id="7" name="AutoShape 3"/>
          <p:cNvSpPr>
            <a:spLocks noChangeArrowheads="1"/>
          </p:cNvSpPr>
          <p:nvPr/>
        </p:nvSpPr>
        <p:spPr bwMode="auto">
          <a:xfrm>
            <a:off x="4485958" y="4559618"/>
            <a:ext cx="1871663" cy="1174750"/>
          </a:xfrm>
          <a:prstGeom prst="roundRect">
            <a:avLst>
              <a:gd name="adj" fmla="val 16667"/>
            </a:avLst>
          </a:prstGeom>
          <a:solidFill>
            <a:srgbClr val="CCFFFF"/>
          </a:solidFill>
          <a:ln w="9525">
            <a:solidFill>
              <a:schemeClr val="tx1"/>
            </a:solidFill>
            <a:rou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行政权</a:t>
            </a:r>
            <a:endParaRPr kumimoji="0" lang="en-US" altLang="zh-CN"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（君主）</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sp>
        <p:nvSpPr>
          <p:cNvPr id="8" name="AutoShape 4"/>
          <p:cNvSpPr>
            <a:spLocks noChangeArrowheads="1"/>
          </p:cNvSpPr>
          <p:nvPr/>
        </p:nvSpPr>
        <p:spPr bwMode="auto">
          <a:xfrm>
            <a:off x="8557578" y="4559935"/>
            <a:ext cx="2444750" cy="1144588"/>
          </a:xfrm>
          <a:prstGeom prst="roundRect">
            <a:avLst>
              <a:gd name="adj" fmla="val 16667"/>
            </a:avLst>
          </a:prstGeom>
          <a:solidFill>
            <a:srgbClr val="CCFFFF"/>
          </a:solidFill>
          <a:ln w="9525">
            <a:solidFill>
              <a:schemeClr val="tx1"/>
            </a:solidFill>
            <a:rou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司法权</a:t>
            </a:r>
            <a:endParaRPr kumimoji="0" lang="en-US" altLang="zh-CN" sz="427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（独立）</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sp>
        <p:nvSpPr>
          <p:cNvPr id="9" name="Text Box 13"/>
          <p:cNvSpPr txBox="1">
            <a:spLocks noChangeArrowheads="1"/>
          </p:cNvSpPr>
          <p:nvPr/>
        </p:nvSpPr>
        <p:spPr bwMode="auto">
          <a:xfrm>
            <a:off x="6645910" y="4115435"/>
            <a:ext cx="1535113"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r>
              <a:rPr kumimoji="0" lang="zh-CN" altLang="en-US" sz="4270" b="0" i="0" u="none" strike="noStrike" kern="1200" cap="none" spc="0" normalizeH="0" baseline="0" noProof="0">
                <a:ln>
                  <a:noFill/>
                </a:ln>
                <a:solidFill>
                  <a:srgbClr val="0000FF"/>
                </a:solidFill>
                <a:effectLst/>
                <a:uLnTx/>
                <a:uFillTx/>
                <a:latin typeface="Times New Roman" panose="02020603050405020304" pitchFamily="18" charset="0"/>
                <a:ea typeface="黑体" panose="02010609060101010101" pitchFamily="49" charset="-122"/>
                <a:cs typeface="+mn-cs"/>
              </a:rPr>
              <a:t>分权</a:t>
            </a:r>
            <a:endParaRPr kumimoji="0" lang="zh-CN" altLang="en-US" sz="4270" b="0" i="0" u="none" strike="noStrike" kern="1200" cap="none" spc="0" normalizeH="0" baseline="0" noProof="0">
              <a:ln>
                <a:noFill/>
              </a:ln>
              <a:solidFill>
                <a:srgbClr val="0000FF"/>
              </a:solidFill>
              <a:effectLst/>
              <a:uLnTx/>
              <a:uFillTx/>
              <a:latin typeface="Times New Roman" panose="02020603050405020304" pitchFamily="18" charset="0"/>
              <a:ea typeface="黑体" panose="02010609060101010101" pitchFamily="49" charset="-122"/>
              <a:cs typeface="+mn-cs"/>
            </a:endParaRPr>
          </a:p>
        </p:txBody>
      </p:sp>
      <p:sp>
        <p:nvSpPr>
          <p:cNvPr id="38918" name="AutoShape 5"/>
          <p:cNvSpPr/>
          <p:nvPr/>
        </p:nvSpPr>
        <p:spPr>
          <a:xfrm>
            <a:off x="6358255" y="3364865"/>
            <a:ext cx="2110740" cy="1715770"/>
          </a:xfrm>
          <a:prstGeom prst="triangle">
            <a:avLst>
              <a:gd name="adj" fmla="val 50000"/>
            </a:avLst>
          </a:prstGeom>
          <a:noFill/>
          <a:ln w="50800" cap="flat" cmpd="sng">
            <a:solidFill>
              <a:srgbClr val="800000"/>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endParaRPr lang="zh-CN" altLang="en-US" sz="1800" dirty="0">
              <a:solidFill>
                <a:schemeClr val="tx1"/>
              </a:solidFill>
              <a:ea typeface="宋体" panose="02010600030101010101" pitchFamily="2" charset="-122"/>
            </a:endParaRPr>
          </a:p>
        </p:txBody>
      </p:sp>
      <p:sp>
        <p:nvSpPr>
          <p:cNvPr id="14344" name="TextBox 10"/>
          <p:cNvSpPr txBox="1">
            <a:spLocks noChangeArrowheads="1"/>
          </p:cNvSpPr>
          <p:nvPr/>
        </p:nvSpPr>
        <p:spPr bwMode="auto">
          <a:xfrm>
            <a:off x="4385628" y="1464628"/>
            <a:ext cx="6529388"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735" b="0"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孟德斯鸠的“三权分立”学说</a:t>
            </a:r>
            <a:endParaRPr kumimoji="0" lang="zh-CN" altLang="en-US" sz="3735" b="0"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
        <p:nvSpPr>
          <p:cNvPr id="11" name="Text Box 13"/>
          <p:cNvSpPr txBox="1">
            <a:spLocks noChangeArrowheads="1"/>
          </p:cNvSpPr>
          <p:nvPr/>
        </p:nvSpPr>
        <p:spPr bwMode="auto">
          <a:xfrm>
            <a:off x="4626610" y="5904230"/>
            <a:ext cx="5574030" cy="7683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r>
              <a:rPr kumimoji="0" lang="zh-CN" altLang="en-US" sz="4400" b="0" i="0" u="none" strike="noStrike" kern="1200" cap="none" spc="0" normalizeH="0" baseline="0" noProof="0">
                <a:ln>
                  <a:noFill/>
                </a:ln>
                <a:solidFill>
                  <a:schemeClr val="tx1"/>
                </a:solidFill>
                <a:effectLst/>
                <a:uLnTx/>
                <a:uFillTx/>
                <a:latin typeface="Times New Roman" panose="02020603050405020304" pitchFamily="18" charset="0"/>
                <a:ea typeface="黑体" panose="02010609060101010101" pitchFamily="49" charset="-122"/>
                <a:cs typeface="+mn-cs"/>
              </a:rPr>
              <a:t>三权分立，相互制约</a:t>
            </a:r>
            <a:endParaRPr kumimoji="0" lang="zh-CN" altLang="en-US" sz="4400" b="0" i="0" u="none" strike="noStrike" kern="1200" cap="none" spc="0" normalizeH="0" baseline="0" noProof="0">
              <a:ln>
                <a:noFill/>
              </a:ln>
              <a:solidFill>
                <a:schemeClr val="tx1"/>
              </a:solidFill>
              <a:effectLst/>
              <a:uLnTx/>
              <a:uFillTx/>
              <a:latin typeface="Times New Roman" panose="02020603050405020304" pitchFamily="18" charset="0"/>
              <a:ea typeface="黑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8" grpId="0" bldLvl="0" animBg="1"/>
      <p:bldP spid="9" grpId="0"/>
      <p:bldP spid="11" grpId="0" bldLvl="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srcRect b="14145"/>
          <a:stretch>
            <a:fillRect/>
          </a:stretch>
        </p:blipFill>
        <p:spPr>
          <a:xfrm flipH="1">
            <a:off x="10549255" y="64770"/>
            <a:ext cx="1633855" cy="1403350"/>
          </a:xfrm>
          <a:prstGeom prst="rect">
            <a:avLst/>
          </a:prstGeom>
        </p:spPr>
      </p:pic>
      <p:sp>
        <p:nvSpPr>
          <p:cNvPr id="3" name="文本框 2"/>
          <p:cNvSpPr txBox="1"/>
          <p:nvPr/>
        </p:nvSpPr>
        <p:spPr>
          <a:xfrm>
            <a:off x="10744777" y="64909"/>
            <a:ext cx="792480" cy="829945"/>
          </a:xfrm>
          <a:prstGeom prst="rect">
            <a:avLst/>
          </a:prstGeom>
          <a:noFill/>
        </p:spPr>
        <p:txBody>
          <a:bodyPr wrap="none" rtlCol="0">
            <a:spAutoFit/>
          </a:bodyPr>
          <a:lstStyle/>
          <a:p>
            <a:r>
              <a:rPr kumimoji="1" lang="zh-CN" altLang="en-US" sz="4800" dirty="0">
                <a:latin typeface="Source Han Serif CN Medium" panose="02020400000000000000" pitchFamily="18" charset="-128"/>
                <a:ea typeface="Source Han Serif CN Medium" panose="02020400000000000000" pitchFamily="18" charset="-128"/>
              </a:rPr>
              <a:t>拓</a:t>
            </a:r>
            <a:endParaRPr kumimoji="1" lang="zh-CN" altLang="en-US" sz="4800" dirty="0">
              <a:latin typeface="Source Han Serif CN Medium" panose="02020400000000000000" pitchFamily="18" charset="-128"/>
              <a:ea typeface="Source Han Serif CN Medium" panose="02020400000000000000" pitchFamily="18" charset="-128"/>
            </a:endParaRPr>
          </a:p>
        </p:txBody>
      </p:sp>
      <p:sp>
        <p:nvSpPr>
          <p:cNvPr id="4" name="文本框 3"/>
          <p:cNvSpPr txBox="1"/>
          <p:nvPr/>
        </p:nvSpPr>
        <p:spPr>
          <a:xfrm>
            <a:off x="11331330" y="699951"/>
            <a:ext cx="792480" cy="829945"/>
          </a:xfrm>
          <a:prstGeom prst="rect">
            <a:avLst/>
          </a:prstGeom>
          <a:noFill/>
        </p:spPr>
        <p:txBody>
          <a:bodyPr wrap="none" rtlCol="0">
            <a:spAutoFit/>
          </a:bodyPr>
          <a:lstStyle/>
          <a:p>
            <a:r>
              <a:rPr kumimoji="1" lang="zh-CN" altLang="en-US" sz="4800" dirty="0">
                <a:latin typeface="Source Han Serif CN Medium" panose="02020400000000000000" pitchFamily="18" charset="-128"/>
                <a:ea typeface="Source Han Serif CN Medium" panose="02020400000000000000" pitchFamily="18" charset="-128"/>
              </a:rPr>
              <a:t>展</a:t>
            </a:r>
            <a:endParaRPr kumimoji="1" lang="zh-CN" altLang="en-US" sz="4800" dirty="0">
              <a:latin typeface="Source Han Serif CN Medium" panose="02020400000000000000" pitchFamily="18" charset="-128"/>
              <a:ea typeface="Source Han Serif CN Medium" panose="02020400000000000000" pitchFamily="18" charset="-128"/>
            </a:endParaRPr>
          </a:p>
        </p:txBody>
      </p:sp>
      <p:sp>
        <p:nvSpPr>
          <p:cNvPr id="214022" name="Text Box 6"/>
          <p:cNvSpPr txBox="1">
            <a:spLocks noChangeArrowheads="1"/>
          </p:cNvSpPr>
          <p:nvPr/>
        </p:nvSpPr>
        <p:spPr bwMode="auto">
          <a:xfrm>
            <a:off x="267335" y="3088005"/>
            <a:ext cx="7697470" cy="5835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R="0" algn="l" defTabSz="914400">
              <a:buClrTx/>
              <a:buSzTx/>
              <a:buFontTx/>
              <a:buNone/>
              <a:defRPr/>
            </a:pPr>
            <a:r>
              <a:rPr kumimoji="0" lang="zh-CN" altLang="en-US" sz="3200" kern="1200" cap="none" spc="0" normalizeH="0" baseline="0" noProof="0">
                <a:solidFill>
                  <a:schemeClr val="tx1"/>
                </a:solidFill>
                <a:latin typeface="楷体" panose="02010609060101010101" pitchFamily="49" charset="-122"/>
                <a:ea typeface="楷体" panose="02010609060101010101" pitchFamily="49" charset="-122"/>
                <a:cs typeface="+mn-cs"/>
              </a:rPr>
              <a:t>你是否同意孟德斯鸠的观点？请说明理由。</a:t>
            </a:r>
            <a:endParaRPr kumimoji="0" lang="zh-CN" altLang="en-US" sz="3200" kern="1200" cap="none" spc="0" normalizeH="0" baseline="0" noProof="0">
              <a:solidFill>
                <a:schemeClr val="tx1"/>
              </a:solidFill>
              <a:latin typeface="楷体" panose="02010609060101010101" pitchFamily="49" charset="-122"/>
              <a:ea typeface="楷体" panose="02010609060101010101" pitchFamily="49" charset="-122"/>
              <a:cs typeface="+mn-cs"/>
            </a:endParaRPr>
          </a:p>
        </p:txBody>
      </p:sp>
      <p:sp>
        <p:nvSpPr>
          <p:cNvPr id="5" name="文本框 4"/>
          <p:cNvSpPr txBox="1"/>
          <p:nvPr/>
        </p:nvSpPr>
        <p:spPr>
          <a:xfrm>
            <a:off x="147955" y="134620"/>
            <a:ext cx="10726420" cy="3046095"/>
          </a:xfrm>
          <a:prstGeom prst="rect">
            <a:avLst/>
          </a:prstGeom>
          <a:noFill/>
        </p:spPr>
        <p:txBody>
          <a:bodyPr wrap="square" rtlCol="0">
            <a:spAutoFit/>
          </a:bodyPr>
          <a:lstStyle/>
          <a:p>
            <a:r>
              <a:rPr lang="en-US" altLang="zh-CN" sz="3200">
                <a:solidFill>
                  <a:schemeClr val="tx1"/>
                </a:solidFill>
                <a:latin typeface="+mj-lt"/>
                <a:ea typeface="+mj-lt"/>
                <a:cs typeface="+mj-lt"/>
              </a:rPr>
              <a:t>       </a:t>
            </a:r>
            <a:r>
              <a:rPr lang="zh-CN" sz="3200">
                <a:solidFill>
                  <a:schemeClr val="tx1"/>
                </a:solidFill>
                <a:latin typeface="+mj-lt"/>
                <a:ea typeface="+mj-lt"/>
                <a:cs typeface="+mj-lt"/>
              </a:rPr>
              <a:t>任何国家的法律都不可避免地为地理条件、经济状况、宗教信仰，特别是政治制度等因素所制约。但是，在他看来，其中                             ，        亦即政治制度。他认为政治制度决定了法律的精神及立法的内容，它甚至可以抵消地理因素的作用。</a:t>
            </a:r>
            <a:endParaRPr lang="zh-CN" altLang="en-US" sz="3200">
              <a:solidFill>
                <a:schemeClr val="tx1"/>
              </a:solidFill>
              <a:latin typeface="+mj-lt"/>
              <a:ea typeface="+mj-lt"/>
              <a:cs typeface="+mj-lt"/>
            </a:endParaRPr>
          </a:p>
          <a:p>
            <a:pPr algn="r"/>
            <a:r>
              <a:rPr lang="zh-CN" altLang="en-US" sz="3200">
                <a:solidFill>
                  <a:schemeClr val="tx1"/>
                </a:solidFill>
                <a:latin typeface="+mj-lt"/>
                <a:ea typeface="+mj-lt"/>
                <a:cs typeface="+mj-lt"/>
              </a:rPr>
              <a:t>                                                       </a:t>
            </a:r>
            <a:r>
              <a:rPr lang="zh-CN" altLang="en-US" sz="2400">
                <a:solidFill>
                  <a:schemeClr val="tx1"/>
                </a:solidFill>
                <a:latin typeface="+mj-lt"/>
                <a:ea typeface="+mj-lt"/>
                <a:cs typeface="+mj-lt"/>
              </a:rPr>
              <a:t>          </a:t>
            </a:r>
            <a:r>
              <a:rPr lang="en-US" altLang="zh-CN" sz="2400">
                <a:solidFill>
                  <a:schemeClr val="tx1"/>
                </a:solidFill>
                <a:latin typeface="+mj-lt"/>
                <a:ea typeface="+mj-lt"/>
                <a:cs typeface="+mj-lt"/>
              </a:rPr>
              <a:t>——</a:t>
            </a:r>
            <a:r>
              <a:rPr lang="zh-CN" altLang="en-US" sz="2400">
                <a:solidFill>
                  <a:schemeClr val="tx1"/>
                </a:solidFill>
                <a:latin typeface="+mj-lt"/>
                <a:ea typeface="+mj-lt"/>
                <a:cs typeface="+mj-lt"/>
              </a:rPr>
              <a:t>《</a:t>
            </a:r>
            <a:r>
              <a:rPr lang="zh-CN" sz="2400">
                <a:solidFill>
                  <a:schemeClr val="tx1"/>
                </a:solidFill>
                <a:latin typeface="+mj-lt"/>
                <a:ea typeface="+mj-lt"/>
                <a:cs typeface="+mj-lt"/>
              </a:rPr>
              <a:t>论法的精神</a:t>
            </a:r>
            <a:r>
              <a:rPr lang="zh-CN" altLang="en-US" sz="2400">
                <a:solidFill>
                  <a:schemeClr val="tx1"/>
                </a:solidFill>
                <a:latin typeface="+mj-lt"/>
                <a:ea typeface="+mj-lt"/>
                <a:cs typeface="+mj-lt"/>
              </a:rPr>
              <a:t>》</a:t>
            </a:r>
            <a:endParaRPr lang="zh-CN" altLang="en-US" sz="2400">
              <a:solidFill>
                <a:schemeClr val="tx1"/>
              </a:solidFill>
              <a:latin typeface="+mj-lt"/>
              <a:ea typeface="+mj-lt"/>
              <a:cs typeface="+mj-lt"/>
            </a:endParaRPr>
          </a:p>
        </p:txBody>
      </p:sp>
      <p:sp>
        <p:nvSpPr>
          <p:cNvPr id="2" name="文本框 1"/>
          <p:cNvSpPr txBox="1"/>
          <p:nvPr/>
        </p:nvSpPr>
        <p:spPr>
          <a:xfrm>
            <a:off x="1766570" y="1120140"/>
            <a:ext cx="4653280" cy="583565"/>
          </a:xfrm>
          <a:prstGeom prst="rect">
            <a:avLst/>
          </a:prstGeom>
          <a:noFill/>
        </p:spPr>
        <p:txBody>
          <a:bodyPr wrap="none" rtlCol="0" anchor="t">
            <a:spAutoFit/>
          </a:bodyPr>
          <a:lstStyle/>
          <a:p>
            <a:r>
              <a:rPr lang="zh-CN" sz="3200">
                <a:latin typeface="+mj-lt"/>
                <a:ea typeface="+mj-lt"/>
                <a:cs typeface="+mj-lt"/>
                <a:sym typeface="+mn-ea"/>
              </a:rPr>
              <a:t>最重要的因素是政治因素</a:t>
            </a:r>
            <a:endParaRPr lang="zh-CN" altLang="en-US" sz="3200">
              <a:latin typeface="+mj-lt"/>
              <a:ea typeface="+mj-lt"/>
              <a:cs typeface="+mj-lt"/>
              <a:sym typeface="+mn-ea"/>
            </a:endParaRPr>
          </a:p>
        </p:txBody>
      </p:sp>
      <p:sp>
        <p:nvSpPr>
          <p:cNvPr id="8" name="Text Box 6"/>
          <p:cNvSpPr txBox="1">
            <a:spLocks noChangeArrowheads="1"/>
          </p:cNvSpPr>
          <p:nvPr/>
        </p:nvSpPr>
        <p:spPr bwMode="auto">
          <a:xfrm>
            <a:off x="267335" y="3784600"/>
            <a:ext cx="10880090" cy="20612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R="0" algn="l" defTabSz="914400">
              <a:buClrTx/>
              <a:buSzTx/>
              <a:buFontTx/>
              <a:buNone/>
              <a:defRPr/>
            </a:pPr>
            <a:r>
              <a:rPr kumimoji="0" lang="zh-CN" altLang="en-US" sz="3200" kern="1200" cap="none" spc="0" normalizeH="0" baseline="0" noProof="0">
                <a:solidFill>
                  <a:schemeClr val="tx1"/>
                </a:solidFill>
                <a:latin typeface="楷体" panose="02010609060101010101" pitchFamily="49" charset="-122"/>
                <a:ea typeface="楷体" panose="02010609060101010101" pitchFamily="49" charset="-122"/>
                <a:cs typeface="+mn-cs"/>
              </a:rPr>
              <a:t>不同意。①经济基础决定上层建筑，法律属于上层建筑的范畴，会受到政治因素的影响，但最重要的影响因素应该是经济；②孟德斯鸠强调影响法律的因素是多样的，比起神学观点解释社会，有了很大进步，也是值得肯定的；</a:t>
            </a:r>
            <a:endParaRPr kumimoji="0" lang="zh-CN" altLang="en-US" sz="3200" kern="1200" cap="none" spc="0" normalizeH="0" baseline="0" noProof="0">
              <a:solidFill>
                <a:schemeClr val="tx1"/>
              </a:solidFill>
              <a:latin typeface="楷体" panose="02010609060101010101" pitchFamily="49" charset="-122"/>
              <a:ea typeface="楷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grpSp>
        <p:nvGrpSpPr>
          <p:cNvPr id="39939" name="Group 16"/>
          <p:cNvGrpSpPr/>
          <p:nvPr/>
        </p:nvGrpSpPr>
        <p:grpSpPr>
          <a:xfrm>
            <a:off x="8764270" y="449580"/>
            <a:ext cx="2836863" cy="3881438"/>
            <a:chOff x="4113" y="1373"/>
            <a:chExt cx="1340" cy="2446"/>
          </a:xfrm>
        </p:grpSpPr>
        <p:pic>
          <p:nvPicPr>
            <p:cNvPr id="39948" name="Picture 14" descr="让·雅各·卢梭(Jean J"/>
            <p:cNvPicPr>
              <a:picLocks noChangeAspect="1"/>
            </p:cNvPicPr>
            <p:nvPr/>
          </p:nvPicPr>
          <p:blipFill>
            <a:blip r:embed="rId1"/>
            <a:stretch>
              <a:fillRect/>
            </a:stretch>
          </p:blipFill>
          <p:spPr>
            <a:xfrm>
              <a:off x="4113" y="1373"/>
              <a:ext cx="1340" cy="1857"/>
            </a:xfrm>
            <a:prstGeom prst="rect">
              <a:avLst/>
            </a:prstGeom>
            <a:noFill/>
            <a:ln w="9525">
              <a:noFill/>
            </a:ln>
          </p:spPr>
        </p:pic>
        <p:sp>
          <p:nvSpPr>
            <p:cNvPr id="3" name="Text Box 15"/>
            <p:cNvSpPr txBox="1">
              <a:spLocks noChangeArrowheads="1"/>
            </p:cNvSpPr>
            <p:nvPr/>
          </p:nvSpPr>
          <p:spPr bwMode="auto">
            <a:xfrm>
              <a:off x="4113" y="3140"/>
              <a:ext cx="1340" cy="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卢梭</a:t>
              </a:r>
              <a:endParaRPr kumimoji="0" lang="zh-CN" altLang="en-US"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1712—1778</a:t>
              </a:r>
              <a:r>
                <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sp>
        <p:nvSpPr>
          <p:cNvPr id="8" name="文本框 7"/>
          <p:cNvSpPr txBox="1"/>
          <p:nvPr/>
        </p:nvSpPr>
        <p:spPr>
          <a:xfrm>
            <a:off x="182880" y="3578860"/>
            <a:ext cx="8223250" cy="2061210"/>
          </a:xfrm>
          <a:prstGeom prst="rect">
            <a:avLst/>
          </a:prstGeom>
          <a:noFill/>
        </p:spPr>
        <p:txBody>
          <a:bodyPr wrap="square" rtlCol="0" anchor="t">
            <a:spAutoFit/>
          </a:bodyPr>
          <a:lstStyle/>
          <a:p>
            <a:r>
              <a:rPr lang="en-US" altLang="zh-CN" sz="3200" b="1" dirty="0">
                <a:solidFill>
                  <a:srgbClr val="060606"/>
                </a:solidFill>
                <a:latin typeface="楷体" panose="02010609060101010101" pitchFamily="49" charset="-122"/>
                <a:ea typeface="楷体" panose="02010609060101010101" pitchFamily="49" charset="-122"/>
                <a:sym typeface="+mn-ea"/>
              </a:rPr>
              <a:t>    </a:t>
            </a:r>
            <a:r>
              <a:rPr lang="zh-CN" altLang="en-US" sz="3200" b="1" dirty="0">
                <a:solidFill>
                  <a:srgbClr val="060606"/>
                </a:solidFill>
                <a:latin typeface="楷体" panose="02010609060101010101" pitchFamily="49" charset="-122"/>
                <a:ea typeface="楷体" panose="02010609060101010101" pitchFamily="49" charset="-122"/>
                <a:sym typeface="+mn-ea"/>
              </a:rPr>
              <a:t>人是生而平等的，统治者的权力来自于他同人民签订的契约，是人民把自己的权力让渡出来，如果他违反民意，侵犯民权，人民有权推翻他的统治，重新缔结契约。</a:t>
            </a:r>
            <a:endParaRPr lang="zh-CN" altLang="en-US" sz="3200" b="1" dirty="0">
              <a:solidFill>
                <a:srgbClr val="060606"/>
              </a:solidFill>
              <a:latin typeface="楷体" panose="02010609060101010101" pitchFamily="49" charset="-122"/>
              <a:ea typeface="楷体" panose="02010609060101010101" pitchFamily="49" charset="-122"/>
              <a:sym typeface="+mn-ea"/>
            </a:endParaRPr>
          </a:p>
        </p:txBody>
      </p:sp>
      <p:sp>
        <p:nvSpPr>
          <p:cNvPr id="9" name="文本框 8"/>
          <p:cNvSpPr txBox="1"/>
          <p:nvPr/>
        </p:nvSpPr>
        <p:spPr>
          <a:xfrm>
            <a:off x="182880" y="1397000"/>
            <a:ext cx="8223250" cy="1076325"/>
          </a:xfrm>
          <a:prstGeom prst="rect">
            <a:avLst/>
          </a:prstGeom>
          <a:noFill/>
        </p:spPr>
        <p:txBody>
          <a:bodyPr wrap="square" rtlCol="0" anchor="t">
            <a:spAutoFit/>
          </a:bodyPr>
          <a:lstStyle/>
          <a:p>
            <a:r>
              <a:rPr lang="en-US" altLang="zh-CN" sz="3200" b="1" dirty="0">
                <a:solidFill>
                  <a:srgbClr val="060606"/>
                </a:solidFill>
                <a:latin typeface="楷体" panose="02010609060101010101" pitchFamily="49" charset="-122"/>
                <a:ea typeface="楷体" panose="02010609060101010101" pitchFamily="49" charset="-122"/>
                <a:sym typeface="+mn-ea"/>
              </a:rPr>
              <a:t>    “</a:t>
            </a:r>
            <a:r>
              <a:rPr lang="zh-CN" altLang="en-US" sz="3200" b="1" dirty="0">
                <a:solidFill>
                  <a:srgbClr val="060606"/>
                </a:solidFill>
                <a:latin typeface="楷体" panose="02010609060101010101" pitchFamily="49" charset="-122"/>
                <a:ea typeface="楷体" panose="02010609060101010101" pitchFamily="49" charset="-122"/>
                <a:sym typeface="+mn-ea"/>
              </a:rPr>
              <a:t>人是生而自由，可是现在他却处处带着镣铐！</a:t>
            </a:r>
            <a:r>
              <a:rPr lang="en-US" altLang="zh-CN" sz="3200" b="1" dirty="0">
                <a:solidFill>
                  <a:srgbClr val="060606"/>
                </a:solidFill>
                <a:latin typeface="楷体" panose="02010609060101010101" pitchFamily="49" charset="-122"/>
                <a:ea typeface="楷体" panose="02010609060101010101" pitchFamily="49" charset="-122"/>
                <a:sym typeface="+mn-ea"/>
              </a:rPr>
              <a:t>”</a:t>
            </a:r>
            <a:endParaRPr lang="en-US" altLang="zh-CN" sz="3200" b="1" dirty="0">
              <a:solidFill>
                <a:srgbClr val="060606"/>
              </a:solidFill>
              <a:latin typeface="楷体" panose="02010609060101010101" pitchFamily="49" charset="-122"/>
              <a:ea typeface="楷体" panose="02010609060101010101" pitchFamily="49" charset="-122"/>
              <a:sym typeface="+mn-ea"/>
            </a:endParaRPr>
          </a:p>
        </p:txBody>
      </p:sp>
      <p:sp>
        <p:nvSpPr>
          <p:cNvPr id="10" name="文本框 9"/>
          <p:cNvSpPr txBox="1"/>
          <p:nvPr/>
        </p:nvSpPr>
        <p:spPr>
          <a:xfrm>
            <a:off x="182880" y="5700395"/>
            <a:ext cx="5494020" cy="64516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2.</a:t>
            </a:r>
            <a:r>
              <a:rPr lang="zh-CN" altLang="en-US" sz="3600" b="1" dirty="0">
                <a:solidFill>
                  <a:schemeClr val="tx1"/>
                </a:solidFill>
                <a:latin typeface="黑体" panose="02010609060101010101" pitchFamily="49" charset="-122"/>
                <a:ea typeface="黑体" panose="02010609060101010101" pitchFamily="49" charset="-122"/>
              </a:rPr>
              <a:t>社会观：社会契约论</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4" name="文本框 3"/>
          <p:cNvSpPr txBox="1"/>
          <p:nvPr/>
        </p:nvSpPr>
        <p:spPr>
          <a:xfrm>
            <a:off x="182880" y="2673350"/>
            <a:ext cx="7957820" cy="64516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1.</a:t>
            </a:r>
            <a:r>
              <a:rPr lang="zh-CN" altLang="en-US" sz="3600" b="1" dirty="0">
                <a:solidFill>
                  <a:schemeClr val="tx1"/>
                </a:solidFill>
                <a:latin typeface="黑体" panose="02010609060101010101" pitchFamily="49" charset="-122"/>
                <a:ea typeface="黑体" panose="02010609060101010101" pitchFamily="49" charset="-122"/>
              </a:rPr>
              <a:t>人民权力观：天赋人权，自由平等</a:t>
            </a:r>
            <a:endParaRPr lang="zh-CN" altLang="en-US" sz="3600" b="1" dirty="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4" grpId="0" bldLvl="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sp>
        <p:nvSpPr>
          <p:cNvPr id="9" name="文本框 8"/>
          <p:cNvSpPr txBox="1"/>
          <p:nvPr/>
        </p:nvSpPr>
        <p:spPr>
          <a:xfrm>
            <a:off x="182880" y="1397000"/>
            <a:ext cx="11664950" cy="4030980"/>
          </a:xfrm>
          <a:prstGeom prst="rect">
            <a:avLst/>
          </a:prstGeom>
          <a:noFill/>
        </p:spPr>
        <p:txBody>
          <a:bodyPr wrap="square" rtlCol="0" anchor="t">
            <a:spAutoFit/>
          </a:bodyPr>
          <a:lstStyle/>
          <a:p>
            <a:r>
              <a:rPr lang="en-US" altLang="zh-CN" sz="3200" b="1" dirty="0">
                <a:solidFill>
                  <a:srgbClr val="060606"/>
                </a:solidFill>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一切权力属于人民</a:t>
            </a:r>
            <a:r>
              <a:rPr lang="zh-CN" altLang="en-US" sz="3200" b="1" dirty="0">
                <a:solidFill>
                  <a:srgbClr val="060606"/>
                </a:solidFill>
                <a:latin typeface="楷体" panose="02010609060101010101" pitchFamily="49" charset="-122"/>
                <a:ea typeface="楷体" panose="02010609060101010101" pitchFamily="49" charset="-122"/>
                <a:sym typeface="+mn-ea"/>
              </a:rPr>
              <a:t>，因而一切权力的表现和运用必须体现人民的意志。当人民的权力被篡夺并被运用来压迫和奴役人民时，</a:t>
            </a:r>
            <a:r>
              <a:rPr lang="zh-CN" altLang="en-US" sz="3200" b="1" dirty="0">
                <a:solidFill>
                  <a:srgbClr val="FF0000"/>
                </a:solidFill>
                <a:latin typeface="楷体" panose="02010609060101010101" pitchFamily="49" charset="-122"/>
                <a:ea typeface="楷体" panose="02010609060101010101" pitchFamily="49" charset="-122"/>
                <a:sym typeface="+mn-ea"/>
              </a:rPr>
              <a:t>人民完全有权利举行起义</a:t>
            </a:r>
            <a:r>
              <a:rPr lang="zh-CN" altLang="en-US" sz="3200" b="1" dirty="0">
                <a:solidFill>
                  <a:srgbClr val="060606"/>
                </a:solidFill>
                <a:latin typeface="楷体" panose="02010609060101010101" pitchFamily="49" charset="-122"/>
                <a:ea typeface="楷体" panose="02010609060101010101" pitchFamily="49" charset="-122"/>
                <a:sym typeface="+mn-ea"/>
              </a:rPr>
              <a:t>，有权利用暴力消灭篡权者。</a:t>
            </a:r>
            <a:endParaRPr lang="zh-CN" altLang="en-US" sz="3200" b="1" dirty="0">
              <a:solidFill>
                <a:srgbClr val="060606"/>
              </a:solidFill>
              <a:latin typeface="楷体" panose="02010609060101010101" pitchFamily="49" charset="-122"/>
              <a:ea typeface="楷体" panose="02010609060101010101" pitchFamily="49" charset="-122"/>
              <a:sym typeface="+mn-ea"/>
            </a:endParaRPr>
          </a:p>
          <a:p>
            <a:r>
              <a:rPr lang="en-US" altLang="zh-CN" sz="3200" b="1" dirty="0">
                <a:solidFill>
                  <a:srgbClr val="060606"/>
                </a:solidFill>
                <a:latin typeface="楷体" panose="02010609060101010101" pitchFamily="49" charset="-122"/>
                <a:ea typeface="楷体" panose="02010609060101010101" pitchFamily="49" charset="-122"/>
                <a:sym typeface="+mn-ea"/>
              </a:rPr>
              <a:t>    </a:t>
            </a:r>
            <a:r>
              <a:rPr lang="zh-CN" altLang="en-US" sz="3200" b="1" dirty="0">
                <a:solidFill>
                  <a:srgbClr val="060606"/>
                </a:solidFill>
                <a:latin typeface="楷体" panose="02010609060101010101" pitchFamily="49" charset="-122"/>
                <a:ea typeface="楷体" panose="02010609060101010101" pitchFamily="49" charset="-122"/>
                <a:sym typeface="+mn-ea"/>
              </a:rPr>
              <a:t>国家最高权力就是全体人民的总的意志的体现，从而这样的权力只能保障人民的利益而不能损害人民的利益。因此只能加强这个权力而不应削弱或限制这个权力。这个权力也不能分割，因为人民的总的意志是不能分割的。</a:t>
            </a:r>
            <a:endParaRPr lang="zh-CN" altLang="en-US" sz="3200" b="1" dirty="0">
              <a:solidFill>
                <a:srgbClr val="060606"/>
              </a:solidFill>
              <a:latin typeface="楷体" panose="02010609060101010101" pitchFamily="49" charset="-122"/>
              <a:ea typeface="楷体" panose="02010609060101010101" pitchFamily="49" charset="-122"/>
              <a:sym typeface="+mn-ea"/>
            </a:endParaRPr>
          </a:p>
          <a:p>
            <a:pPr algn="r"/>
            <a:r>
              <a:rPr lang="en-US" altLang="zh-CN" sz="3200" b="1" dirty="0">
                <a:solidFill>
                  <a:srgbClr val="060606"/>
                </a:solidFill>
                <a:latin typeface="楷体" panose="02010609060101010101" pitchFamily="49" charset="-122"/>
                <a:ea typeface="楷体" panose="02010609060101010101" pitchFamily="49" charset="-122"/>
                <a:sym typeface="+mn-ea"/>
              </a:rPr>
              <a:t>——</a:t>
            </a:r>
            <a:r>
              <a:rPr lang="zh-CN" altLang="en-US" sz="3200" b="1" dirty="0">
                <a:solidFill>
                  <a:srgbClr val="060606"/>
                </a:solidFill>
                <a:latin typeface="楷体" panose="02010609060101010101" pitchFamily="49" charset="-122"/>
                <a:ea typeface="楷体" panose="02010609060101010101" pitchFamily="49" charset="-122"/>
                <a:sym typeface="+mn-ea"/>
              </a:rPr>
              <a:t>卢梭</a:t>
            </a:r>
            <a:endParaRPr lang="zh-CN" altLang="en-US" sz="3200" b="1" dirty="0">
              <a:solidFill>
                <a:srgbClr val="060606"/>
              </a:solidFill>
              <a:latin typeface="楷体" panose="02010609060101010101" pitchFamily="49" charset="-122"/>
              <a:ea typeface="楷体" panose="02010609060101010101" pitchFamily="49" charset="-122"/>
              <a:sym typeface="+mn-ea"/>
            </a:endParaRPr>
          </a:p>
        </p:txBody>
      </p:sp>
      <p:sp>
        <p:nvSpPr>
          <p:cNvPr id="11" name="文本框 10"/>
          <p:cNvSpPr txBox="1"/>
          <p:nvPr/>
        </p:nvSpPr>
        <p:spPr>
          <a:xfrm>
            <a:off x="182880" y="5354320"/>
            <a:ext cx="6702425" cy="119888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3.</a:t>
            </a:r>
            <a:r>
              <a:rPr lang="zh-CN" altLang="en-US" sz="3600" b="1" dirty="0">
                <a:solidFill>
                  <a:schemeClr val="tx1"/>
                </a:solidFill>
                <a:latin typeface="黑体" panose="02010609060101010101" pitchFamily="49" charset="-122"/>
                <a:ea typeface="黑体" panose="02010609060101010101" pitchFamily="49" charset="-122"/>
              </a:rPr>
              <a:t>政治观：①人民主权说；</a:t>
            </a:r>
            <a:endParaRPr lang="zh-CN" altLang="en-US" sz="3600" b="1" dirty="0">
              <a:solidFill>
                <a:schemeClr val="tx1"/>
              </a:solidFill>
              <a:latin typeface="黑体" panose="02010609060101010101" pitchFamily="49" charset="-122"/>
              <a:ea typeface="黑体" panose="02010609060101010101" pitchFamily="49" charset="-122"/>
            </a:endParaRPr>
          </a:p>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          ②权力不能分割；</a:t>
            </a:r>
            <a:endParaRPr lang="zh-CN" altLang="en-US" sz="3600" b="1" dirty="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82880" y="892175"/>
            <a:ext cx="415671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三、启蒙运动的</a:t>
            </a:r>
            <a:r>
              <a:rPr lang="zh-CN" sz="3200" b="1" dirty="0">
                <a:latin typeface="黑体" panose="02010609060101010101" pitchFamily="49" charset="-122"/>
                <a:ea typeface="黑体" panose="02010609060101010101" pitchFamily="49" charset="-122"/>
              </a:rPr>
              <a:t>影响</a:t>
            </a:r>
            <a:endParaRPr lang="zh-CN" sz="3200" b="1" dirty="0">
              <a:latin typeface="黑体" panose="02010609060101010101" pitchFamily="49" charset="-122"/>
              <a:ea typeface="黑体" panose="02010609060101010101" pitchFamily="49" charset="-122"/>
            </a:endParaRPr>
          </a:p>
        </p:txBody>
      </p:sp>
      <p:sp>
        <p:nvSpPr>
          <p:cNvPr id="25607" name="Text Box 7"/>
          <p:cNvSpPr txBox="1">
            <a:spLocks noChangeArrowheads="1"/>
          </p:cNvSpPr>
          <p:nvPr/>
        </p:nvSpPr>
        <p:spPr bwMode="auto">
          <a:xfrm>
            <a:off x="305435" y="5701030"/>
            <a:ext cx="9167495" cy="583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Arial" panose="020B0604020202020204" pitchFamily="34" charset="0"/>
                <a:ea typeface="黑体" panose="02010609060101010101" pitchFamily="49" charset="-122"/>
                <a:cs typeface="+mn-cs"/>
              </a:rPr>
              <a:t>②为亚洲各国先进人士</a:t>
            </a:r>
            <a:r>
              <a:rPr kumimoji="0" lang="zh-CN" altLang="en-US" sz="3200" b="1" kern="1200" cap="none" spc="0" normalizeH="0" baseline="0" noProof="0" dirty="0">
                <a:solidFill>
                  <a:srgbClr val="FF0000"/>
                </a:solidFill>
                <a:effectLst>
                  <a:outerShdw blurRad="38100" dist="38100" dir="2700000" algn="tl">
                    <a:srgbClr val="C0C0C0"/>
                  </a:outerShdw>
                </a:effectLst>
                <a:latin typeface="Arial" panose="020B0604020202020204" pitchFamily="34" charset="0"/>
                <a:ea typeface="黑体" panose="02010609060101010101" pitchFamily="49" charset="-122"/>
                <a:cs typeface="+mn-cs"/>
              </a:rPr>
              <a:t>改造社会</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Arial" panose="020B0604020202020204" pitchFamily="34" charset="0"/>
                <a:ea typeface="黑体" panose="02010609060101010101" pitchFamily="49" charset="-122"/>
                <a:cs typeface="+mn-cs"/>
              </a:rPr>
              <a:t>提供了思想武器。</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Arial" panose="020B0604020202020204" pitchFamily="34" charset="0"/>
              <a:ea typeface="黑体" panose="02010609060101010101" pitchFamily="49" charset="-122"/>
              <a:cs typeface="+mn-cs"/>
            </a:endParaRPr>
          </a:p>
        </p:txBody>
      </p:sp>
      <p:sp>
        <p:nvSpPr>
          <p:cNvPr id="5" name="Text Box 5"/>
          <p:cNvSpPr txBox="1">
            <a:spLocks noChangeArrowheads="1"/>
          </p:cNvSpPr>
          <p:nvPr/>
        </p:nvSpPr>
        <p:spPr bwMode="auto">
          <a:xfrm>
            <a:off x="416560" y="4297045"/>
            <a:ext cx="4105910" cy="64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en-US" altLang="zh-CN" sz="3600"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2</a:t>
            </a:r>
            <a:r>
              <a:rPr kumimoji="0" lang="zh-CN" altLang="en-US" sz="3600"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、对世界的影响：</a:t>
            </a:r>
            <a:endParaRPr kumimoji="0" lang="zh-CN" altLang="en-US" sz="3600"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3" name="Text Box 6"/>
          <p:cNvSpPr txBox="1">
            <a:spLocks noChangeArrowheads="1"/>
          </p:cNvSpPr>
          <p:nvPr/>
        </p:nvSpPr>
        <p:spPr bwMode="auto">
          <a:xfrm>
            <a:off x="310515" y="5021263"/>
            <a:ext cx="11571288" cy="583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①为美国独立战争和美国政治体制提供了</a:t>
            </a:r>
            <a:r>
              <a:rPr kumimoji="0" lang="zh-CN" altLang="en-US" sz="3200" b="1" kern="1200" cap="none" spc="0" normalizeH="0" baseline="0" noProof="0"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思想武器和理论基础</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8" name="Text Box 4"/>
          <p:cNvSpPr txBox="1">
            <a:spLocks noChangeArrowheads="1"/>
          </p:cNvSpPr>
          <p:nvPr/>
        </p:nvSpPr>
        <p:spPr bwMode="auto">
          <a:xfrm>
            <a:off x="297180" y="3220403"/>
            <a:ext cx="11571288"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②</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为各国</a:t>
            </a:r>
            <a:r>
              <a:rPr kumimoji="0" lang="zh-CN" altLang="en-US" sz="3200" b="1" kern="1200" cap="none" spc="0" normalizeH="0" baseline="0" noProof="0"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反封建的资产阶级革命</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作了充分的思想准备，尤其是为法国大革命作了充分的动员。</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endParaRPr>
          </a:p>
        </p:txBody>
      </p:sp>
      <p:sp>
        <p:nvSpPr>
          <p:cNvPr id="9" name="Text Box 9"/>
          <p:cNvSpPr txBox="1">
            <a:spLocks noChangeArrowheads="1"/>
          </p:cNvSpPr>
          <p:nvPr/>
        </p:nvSpPr>
        <p:spPr bwMode="auto">
          <a:xfrm>
            <a:off x="297180" y="2144395"/>
            <a:ext cx="1155128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①</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它首先是一次伟大的</a:t>
            </a:r>
            <a:r>
              <a:rPr kumimoji="0" lang="zh-CN" altLang="en-US" sz="3200" b="1" kern="1200" cap="none" spc="0" normalizeH="0" baseline="0" noProof="0"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思想解放运动</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，促使人们从</a:t>
            </a:r>
            <a:r>
              <a:rPr kumimoji="0" lang="zh-CN" altLang="en-US" sz="3200" b="1" kern="1200" cap="none" spc="0" normalizeH="0" baseline="0" noProof="0" dirty="0">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宗教神学和封建主义</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rPr>
              <a:t>的束缚下解放出来，使人文精神得到更深刻的体现。</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endParaRPr>
          </a:p>
        </p:txBody>
      </p:sp>
      <p:sp>
        <p:nvSpPr>
          <p:cNvPr id="4" name="Text Box 3"/>
          <p:cNvSpPr txBox="1">
            <a:spLocks noChangeArrowheads="1"/>
          </p:cNvSpPr>
          <p:nvPr/>
        </p:nvSpPr>
        <p:spPr bwMode="auto">
          <a:xfrm>
            <a:off x="297180" y="1475740"/>
            <a:ext cx="4344670" cy="66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en-US" altLang="zh-CN"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1</a:t>
            </a:r>
            <a:r>
              <a:rPr kumimoji="0" lang="zh-CN" altLang="en-US"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、对欧洲的影响：</a:t>
            </a:r>
            <a:endParaRPr kumimoji="0" lang="zh-CN" altLang="en-US"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82880" y="892175"/>
            <a:ext cx="415671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三、启蒙运动的</a:t>
            </a:r>
            <a:r>
              <a:rPr lang="zh-CN" sz="3200" b="1" dirty="0">
                <a:latin typeface="黑体" panose="02010609060101010101" pitchFamily="49" charset="-122"/>
                <a:ea typeface="黑体" panose="02010609060101010101" pitchFamily="49" charset="-122"/>
              </a:rPr>
              <a:t>影响</a:t>
            </a:r>
            <a:endParaRPr lang="zh-CN" sz="3200" b="1" dirty="0">
              <a:latin typeface="黑体" panose="02010609060101010101" pitchFamily="49" charset="-122"/>
              <a:ea typeface="黑体" panose="02010609060101010101" pitchFamily="49" charset="-122"/>
            </a:endParaRPr>
          </a:p>
        </p:txBody>
      </p:sp>
      <p:sp>
        <p:nvSpPr>
          <p:cNvPr id="8" name="Text Box 4"/>
          <p:cNvSpPr txBox="1">
            <a:spLocks noChangeArrowheads="1"/>
          </p:cNvSpPr>
          <p:nvPr/>
        </p:nvSpPr>
        <p:spPr bwMode="auto">
          <a:xfrm>
            <a:off x="297180" y="2890203"/>
            <a:ext cx="11571288"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②辛亥革命后，建立中华民国，颁布《中华民国临时约法》，规定国家主权属于全体国民，确立了三权分立的原则；</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endParaRPr>
          </a:p>
        </p:txBody>
      </p:sp>
      <p:sp>
        <p:nvSpPr>
          <p:cNvPr id="9" name="Text Box 9"/>
          <p:cNvSpPr txBox="1">
            <a:spLocks noChangeArrowheads="1"/>
          </p:cNvSpPr>
          <p:nvPr/>
        </p:nvSpPr>
        <p:spPr bwMode="auto">
          <a:xfrm>
            <a:off x="297180" y="2144395"/>
            <a:ext cx="11551285" cy="583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①对中国</a:t>
            </a:r>
            <a:r>
              <a:rPr kumimoji="0" lang="zh-CN" altLang="en-US" sz="3200" b="1" kern="1200" cap="none" spc="0" normalizeH="0" baseline="0" noProof="0"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近代资产阶级革命</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产生重要影响；</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endParaRPr>
          </a:p>
        </p:txBody>
      </p:sp>
      <p:sp>
        <p:nvSpPr>
          <p:cNvPr id="4" name="Text Box 3"/>
          <p:cNvSpPr txBox="1">
            <a:spLocks noChangeArrowheads="1"/>
          </p:cNvSpPr>
          <p:nvPr/>
        </p:nvSpPr>
        <p:spPr bwMode="auto">
          <a:xfrm>
            <a:off x="297180" y="1475740"/>
            <a:ext cx="4344670" cy="66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R="0" defTabSz="914400">
              <a:buClrTx/>
              <a:buSzTx/>
              <a:buFontTx/>
              <a:defRPr/>
            </a:pPr>
            <a:r>
              <a:rPr kumimoji="0" lang="en-US" altLang="zh-CN"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3</a:t>
            </a:r>
            <a:r>
              <a:rPr kumimoji="0" lang="zh-CN" altLang="en-US"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、对中国的影响：</a:t>
            </a:r>
            <a:endParaRPr kumimoji="0" lang="zh-CN" altLang="en-US" sz="3735" b="1" kern="1200" cap="none" spc="0" normalizeH="0" baseline="0" noProof="0" dirty="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7" name="Text Box 4"/>
          <p:cNvSpPr txBox="1">
            <a:spLocks noChangeArrowheads="1"/>
          </p:cNvSpPr>
          <p:nvPr/>
        </p:nvSpPr>
        <p:spPr bwMode="auto">
          <a:xfrm>
            <a:off x="310515" y="4076383"/>
            <a:ext cx="11571288"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buClrTx/>
              <a:buSzTx/>
              <a:buFontTx/>
              <a:defRPr/>
            </a:pP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③新文化运动时期，高举</a:t>
            </a:r>
            <a:r>
              <a:rPr kumimoji="0" lang="zh-CN" altLang="en-US" sz="3200" b="1" kern="1200" cap="none" spc="0" normalizeH="0" baseline="0" noProof="0" dirty="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民主与科学</a:t>
            </a:r>
            <a:r>
              <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的旗帜，进一步解放了人们的思想；</a:t>
            </a:r>
            <a:endParaRPr kumimoji="0" lang="zh-CN" altLang="en-US" sz="3200" b="1" kern="1200" cap="none" spc="0" normalizeH="0" baseline="0" noProof="0" dirty="0">
              <a:solidFill>
                <a:schemeClr val="tx1">
                  <a:lumMod val="50000"/>
                </a:schemeClr>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mn-cs"/>
            </a:endParaRP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srcRect b="14145"/>
          <a:stretch>
            <a:fillRect/>
          </a:stretch>
        </p:blipFill>
        <p:spPr>
          <a:xfrm flipH="1">
            <a:off x="8662035" y="1985645"/>
            <a:ext cx="4203065" cy="4002405"/>
          </a:xfrm>
          <a:prstGeom prst="rect">
            <a:avLst/>
          </a:prstGeom>
        </p:spPr>
      </p:pic>
      <p:sp>
        <p:nvSpPr>
          <p:cNvPr id="8" name="文本框 7"/>
          <p:cNvSpPr txBox="1"/>
          <p:nvPr/>
        </p:nvSpPr>
        <p:spPr>
          <a:xfrm>
            <a:off x="1357630" y="262255"/>
            <a:ext cx="7475855" cy="9220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zh-CN" altLang="en-US" sz="5400" b="1" dirty="0">
                <a:solidFill>
                  <a:srgbClr val="060606"/>
                </a:solidFill>
                <a:latin typeface="黑体" panose="02010609060101010101" pitchFamily="49" charset="-122"/>
                <a:ea typeface="黑体" panose="02010609060101010101" pitchFamily="49" charset="-122"/>
                <a:sym typeface="+mn-ea"/>
              </a:rPr>
              <a:t>启蒙思想家的价值追求</a:t>
            </a:r>
            <a:endParaRPr lang="zh-CN" sz="5400" b="1" dirty="0">
              <a:latin typeface="方正舒体" panose="02010601030101010101" charset="-122"/>
              <a:ea typeface="方正舒体" panose="02010601030101010101" charset="-122"/>
            </a:endParaRPr>
          </a:p>
        </p:txBody>
      </p:sp>
      <p:sp>
        <p:nvSpPr>
          <p:cNvPr id="6" name="文本框 5"/>
          <p:cNvSpPr txBox="1"/>
          <p:nvPr/>
        </p:nvSpPr>
        <p:spPr>
          <a:xfrm>
            <a:off x="614680" y="2059305"/>
            <a:ext cx="6257925" cy="645160"/>
          </a:xfrm>
          <a:prstGeom prst="rect">
            <a:avLst/>
          </a:prstGeom>
          <a:noFill/>
        </p:spPr>
        <p:txBody>
          <a:bodyPr wrap="square">
            <a:spAutoFit/>
          </a:bodyPr>
          <a:lstStyle/>
          <a:p>
            <a:pPr marR="0" defTabSz="914400">
              <a:buClrTx/>
              <a:buSzTx/>
              <a:buFontTx/>
              <a:defRPr/>
            </a:pPr>
            <a:r>
              <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rPr>
              <a:t>政治上，消灭专制，保障人权</a:t>
            </a:r>
            <a:endPar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endParaRPr>
          </a:p>
        </p:txBody>
      </p:sp>
      <p:sp>
        <p:nvSpPr>
          <p:cNvPr id="9" name="文本框 8"/>
          <p:cNvSpPr txBox="1"/>
          <p:nvPr/>
        </p:nvSpPr>
        <p:spPr>
          <a:xfrm>
            <a:off x="652145" y="2795905"/>
            <a:ext cx="5788660" cy="645160"/>
          </a:xfrm>
          <a:prstGeom prst="rect">
            <a:avLst/>
          </a:prstGeom>
          <a:noFill/>
        </p:spPr>
        <p:txBody>
          <a:bodyPr wrap="square">
            <a:spAutoFit/>
          </a:bodyPr>
          <a:lstStyle/>
          <a:p>
            <a:pPr marR="0" defTabSz="914400">
              <a:buClrTx/>
              <a:buSzTx/>
              <a:buFontTx/>
              <a:defRPr/>
            </a:pPr>
            <a:r>
              <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rPr>
              <a:t>社会上，批判封建特权</a:t>
            </a:r>
            <a:endPar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endParaRPr>
          </a:p>
        </p:txBody>
      </p:sp>
      <p:sp>
        <p:nvSpPr>
          <p:cNvPr id="10" name="文本框 9"/>
          <p:cNvSpPr txBox="1"/>
          <p:nvPr/>
        </p:nvSpPr>
        <p:spPr>
          <a:xfrm>
            <a:off x="614680" y="3545205"/>
            <a:ext cx="6257925" cy="645160"/>
          </a:xfrm>
          <a:prstGeom prst="rect">
            <a:avLst/>
          </a:prstGeom>
          <a:noFill/>
        </p:spPr>
        <p:txBody>
          <a:bodyPr wrap="square">
            <a:spAutoFit/>
          </a:bodyPr>
          <a:lstStyle/>
          <a:p>
            <a:pPr marR="0" defTabSz="914400">
              <a:buClrTx/>
              <a:buSzTx/>
              <a:buFontTx/>
              <a:defRPr/>
            </a:pPr>
            <a:r>
              <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rPr>
              <a:t>宗教上，反对教会权威，迷信</a:t>
            </a:r>
            <a:endPar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endParaRPr>
          </a:p>
        </p:txBody>
      </p:sp>
      <p:sp>
        <p:nvSpPr>
          <p:cNvPr id="11" name="文本框 10"/>
          <p:cNvSpPr txBox="1"/>
          <p:nvPr/>
        </p:nvSpPr>
        <p:spPr>
          <a:xfrm>
            <a:off x="614680" y="4294505"/>
            <a:ext cx="6257925" cy="645160"/>
          </a:xfrm>
          <a:prstGeom prst="rect">
            <a:avLst/>
          </a:prstGeom>
          <a:noFill/>
        </p:spPr>
        <p:txBody>
          <a:bodyPr wrap="square">
            <a:spAutoFit/>
          </a:bodyPr>
          <a:lstStyle/>
          <a:p>
            <a:pPr marR="0" defTabSz="914400">
              <a:buClrTx/>
              <a:buSzTx/>
              <a:buFontTx/>
              <a:defRPr/>
            </a:pPr>
            <a:r>
              <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rPr>
              <a:t>知识上，倡导科学探索</a:t>
            </a:r>
            <a:endParaRPr kumimoji="0" lang="zh-CN" altLang="en-US" sz="3600" b="1" kern="1200" cap="none" spc="0" normalizeH="0" baseline="0" noProof="0" dirty="0">
              <a:solidFill>
                <a:schemeClr val="tx1">
                  <a:lumMod val="50000"/>
                </a:schemeClr>
              </a:solidFill>
              <a:latin typeface="黑体" panose="02010609060101010101" pitchFamily="49" charset="-122"/>
              <a:ea typeface="黑体" panose="02010609060101010101" pitchFamily="49" charset="-122"/>
              <a:cs typeface="+mn-cs"/>
            </a:endParaRPr>
          </a:p>
        </p:txBody>
      </p:sp>
      <p:sp>
        <p:nvSpPr>
          <p:cNvPr id="51206" name="箭头: 右 7"/>
          <p:cNvSpPr/>
          <p:nvPr/>
        </p:nvSpPr>
        <p:spPr>
          <a:xfrm>
            <a:off x="6783070" y="1890395"/>
            <a:ext cx="704850" cy="982979"/>
          </a:xfrm>
          <a:prstGeom prst="rightArrow">
            <a:avLst>
              <a:gd name="adj1" fmla="val 50000"/>
              <a:gd name="adj2" fmla="val 50026"/>
            </a:avLst>
          </a:prstGeom>
          <a:solidFill>
            <a:srgbClr val="0000FF"/>
          </a:solidFill>
          <a:ln w="9525">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2" name="文本框 11"/>
          <p:cNvSpPr txBox="1"/>
          <p:nvPr/>
        </p:nvSpPr>
        <p:spPr>
          <a:xfrm>
            <a:off x="7487920" y="2092325"/>
            <a:ext cx="1329690" cy="706755"/>
          </a:xfrm>
          <a:prstGeom prst="rect">
            <a:avLst/>
          </a:prstGeom>
          <a:noFill/>
        </p:spPr>
        <p:txBody>
          <a:bodyPr wrap="square">
            <a:spAutoFit/>
          </a:bodyPr>
          <a:lstStyle/>
          <a:p>
            <a:pPr marR="0" defTabSz="914400">
              <a:buClrTx/>
              <a:buSzTx/>
              <a:buFontTx/>
              <a:defRPr/>
            </a:pPr>
            <a:r>
              <a:rPr kumimoji="0" lang="zh-CN" altLang="en-US" sz="4000" b="1" kern="1200" cap="none" spc="0" normalizeH="0" baseline="0" noProof="0" dirty="0">
                <a:solidFill>
                  <a:srgbClr val="FF0000"/>
                </a:solidFill>
                <a:latin typeface="+mj-ea"/>
                <a:ea typeface="+mj-ea"/>
                <a:cs typeface="+mn-cs"/>
              </a:rPr>
              <a:t>自由</a:t>
            </a:r>
            <a:endParaRPr kumimoji="0" lang="zh-CN" altLang="en-US" sz="4000" b="1" kern="1200" cap="none" spc="0" normalizeH="0" baseline="0" noProof="0" dirty="0">
              <a:solidFill>
                <a:srgbClr val="FF0000"/>
              </a:solidFill>
              <a:latin typeface="+mj-ea"/>
              <a:ea typeface="+mj-ea"/>
              <a:cs typeface="+mn-cs"/>
            </a:endParaRPr>
          </a:p>
        </p:txBody>
      </p:sp>
      <p:sp>
        <p:nvSpPr>
          <p:cNvPr id="51208" name="箭头: 右 9"/>
          <p:cNvSpPr/>
          <p:nvPr/>
        </p:nvSpPr>
        <p:spPr>
          <a:xfrm>
            <a:off x="6783070" y="2627472"/>
            <a:ext cx="704850" cy="982661"/>
          </a:xfrm>
          <a:prstGeom prst="rightArrow">
            <a:avLst>
              <a:gd name="adj1" fmla="val 50000"/>
              <a:gd name="adj2" fmla="val 50201"/>
            </a:avLst>
          </a:prstGeom>
          <a:solidFill>
            <a:srgbClr val="0000FF"/>
          </a:solidFill>
          <a:ln w="9525">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3" name="文本框 12"/>
          <p:cNvSpPr txBox="1"/>
          <p:nvPr/>
        </p:nvSpPr>
        <p:spPr>
          <a:xfrm>
            <a:off x="7487920" y="2762250"/>
            <a:ext cx="1329690" cy="706755"/>
          </a:xfrm>
          <a:prstGeom prst="rect">
            <a:avLst/>
          </a:prstGeom>
          <a:noFill/>
        </p:spPr>
        <p:txBody>
          <a:bodyPr wrap="square">
            <a:spAutoFit/>
          </a:bodyPr>
          <a:lstStyle/>
          <a:p>
            <a:pPr marR="0" defTabSz="914400">
              <a:buClrTx/>
              <a:buSzTx/>
              <a:buFontTx/>
              <a:defRPr/>
            </a:pPr>
            <a:r>
              <a:rPr kumimoji="0" lang="zh-CN" altLang="en-US" sz="4000" b="1" kern="1200" cap="none" spc="0" normalizeH="0" baseline="0" noProof="0" dirty="0">
                <a:solidFill>
                  <a:srgbClr val="FF0000"/>
                </a:solidFill>
                <a:latin typeface="+mj-ea"/>
                <a:ea typeface="+mj-ea"/>
                <a:cs typeface="+mn-cs"/>
              </a:rPr>
              <a:t>平等</a:t>
            </a:r>
            <a:endParaRPr kumimoji="0" lang="zh-CN" altLang="en-US" sz="4000" b="1" kern="1200" cap="none" spc="0" normalizeH="0" baseline="0" noProof="0" dirty="0">
              <a:solidFill>
                <a:srgbClr val="FF0000"/>
              </a:solidFill>
              <a:latin typeface="+mj-ea"/>
              <a:ea typeface="+mj-ea"/>
              <a:cs typeface="+mn-cs"/>
            </a:endParaRPr>
          </a:p>
        </p:txBody>
      </p:sp>
      <p:sp>
        <p:nvSpPr>
          <p:cNvPr id="51210" name="箭头: 右 11"/>
          <p:cNvSpPr/>
          <p:nvPr/>
        </p:nvSpPr>
        <p:spPr>
          <a:xfrm>
            <a:off x="6783070" y="3411697"/>
            <a:ext cx="703580" cy="982661"/>
          </a:xfrm>
          <a:prstGeom prst="rightArrow">
            <a:avLst>
              <a:gd name="adj1" fmla="val 50000"/>
              <a:gd name="adj2" fmla="val 50078"/>
            </a:avLst>
          </a:prstGeom>
          <a:solidFill>
            <a:srgbClr val="0000FF"/>
          </a:solidFill>
          <a:ln w="9525">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4" name="文本框 13"/>
          <p:cNvSpPr txBox="1"/>
          <p:nvPr/>
        </p:nvSpPr>
        <p:spPr>
          <a:xfrm>
            <a:off x="7487920" y="3549650"/>
            <a:ext cx="1329690" cy="706755"/>
          </a:xfrm>
          <a:prstGeom prst="rect">
            <a:avLst/>
          </a:prstGeom>
          <a:noFill/>
        </p:spPr>
        <p:txBody>
          <a:bodyPr wrap="square">
            <a:spAutoFit/>
          </a:bodyPr>
          <a:lstStyle/>
          <a:p>
            <a:pPr marR="0" defTabSz="914400">
              <a:buClrTx/>
              <a:buSzTx/>
              <a:buFontTx/>
              <a:defRPr/>
            </a:pPr>
            <a:r>
              <a:rPr kumimoji="0" lang="zh-CN" altLang="en-US" sz="4000" b="1" kern="1200" cap="none" spc="0" normalizeH="0" baseline="0" noProof="0" dirty="0">
                <a:solidFill>
                  <a:srgbClr val="FF0000"/>
                </a:solidFill>
                <a:latin typeface="+mj-ea"/>
                <a:ea typeface="+mj-ea"/>
                <a:cs typeface="+mn-cs"/>
              </a:rPr>
              <a:t>宽容</a:t>
            </a:r>
            <a:endParaRPr kumimoji="0" lang="zh-CN" altLang="en-US" sz="4000" b="1" kern="1200" cap="none" spc="0" normalizeH="0" baseline="0" noProof="0" dirty="0">
              <a:solidFill>
                <a:srgbClr val="FF0000"/>
              </a:solidFill>
              <a:latin typeface="+mj-ea"/>
              <a:ea typeface="+mj-ea"/>
              <a:cs typeface="+mn-cs"/>
            </a:endParaRPr>
          </a:p>
        </p:txBody>
      </p:sp>
      <p:sp>
        <p:nvSpPr>
          <p:cNvPr id="51212" name="箭头: 右 13"/>
          <p:cNvSpPr/>
          <p:nvPr/>
        </p:nvSpPr>
        <p:spPr>
          <a:xfrm>
            <a:off x="6784340" y="4126072"/>
            <a:ext cx="703580" cy="982661"/>
          </a:xfrm>
          <a:prstGeom prst="rightArrow">
            <a:avLst>
              <a:gd name="adj1" fmla="val 50000"/>
              <a:gd name="adj2" fmla="val 50078"/>
            </a:avLst>
          </a:prstGeom>
          <a:solidFill>
            <a:srgbClr val="0000FF"/>
          </a:solidFill>
          <a:ln w="9525">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5" name="文本框 14"/>
          <p:cNvSpPr txBox="1"/>
          <p:nvPr/>
        </p:nvSpPr>
        <p:spPr>
          <a:xfrm>
            <a:off x="7487920" y="4310380"/>
            <a:ext cx="1329690" cy="706755"/>
          </a:xfrm>
          <a:prstGeom prst="rect">
            <a:avLst/>
          </a:prstGeom>
          <a:noFill/>
        </p:spPr>
        <p:txBody>
          <a:bodyPr wrap="square">
            <a:spAutoFit/>
          </a:bodyPr>
          <a:lstStyle/>
          <a:p>
            <a:pPr marR="0" defTabSz="914400">
              <a:buClrTx/>
              <a:buSzTx/>
              <a:buFontTx/>
              <a:defRPr/>
            </a:pPr>
            <a:r>
              <a:rPr kumimoji="0" lang="zh-CN" altLang="en-US" sz="4000" b="1" kern="1200" cap="none" spc="0" normalizeH="0" baseline="0" noProof="0" dirty="0">
                <a:solidFill>
                  <a:srgbClr val="FF0000"/>
                </a:solidFill>
                <a:latin typeface="+mj-ea"/>
                <a:ea typeface="+mj-ea"/>
                <a:cs typeface="+mn-cs"/>
              </a:rPr>
              <a:t>科学</a:t>
            </a:r>
            <a:endParaRPr kumimoji="0" lang="zh-CN" altLang="en-US" sz="4000" b="1" kern="1200" cap="none" spc="0" normalizeH="0" baseline="0" noProof="0" dirty="0">
              <a:solidFill>
                <a:srgbClr val="FF0000"/>
              </a:solidFill>
              <a:latin typeface="+mj-ea"/>
              <a:ea typeface="+mj-ea"/>
              <a:cs typeface="+mn-cs"/>
            </a:endParaRPr>
          </a:p>
        </p:txBody>
      </p:sp>
      <p:sp>
        <p:nvSpPr>
          <p:cNvPr id="17" name="文本框 16"/>
          <p:cNvSpPr txBox="1"/>
          <p:nvPr/>
        </p:nvSpPr>
        <p:spPr>
          <a:xfrm>
            <a:off x="9139555" y="1614805"/>
            <a:ext cx="736600" cy="4273550"/>
          </a:xfrm>
          <a:prstGeom prst="rect">
            <a:avLst/>
          </a:prstGeom>
          <a:noFill/>
        </p:spPr>
        <p:txBody>
          <a:bodyPr vert="eaVert" wrap="square">
            <a:spAutoFit/>
          </a:bodyPr>
          <a:lstStyle/>
          <a:p>
            <a:pPr marR="0" defTabSz="914400">
              <a:buClrTx/>
              <a:buSzTx/>
              <a:buFontTx/>
              <a:defRPr/>
            </a:pPr>
            <a:r>
              <a:rPr kumimoji="0" lang="zh-CN" altLang="en-US" sz="3600" b="1" kern="1200" cap="none" spc="0" normalizeH="0" baseline="0" noProof="0" dirty="0">
                <a:solidFill>
                  <a:srgbClr val="060606"/>
                </a:solidFill>
                <a:latin typeface="+mj-ea"/>
                <a:ea typeface="+mj-ea"/>
                <a:cs typeface="+mn-cs"/>
              </a:rPr>
              <a:t>现代世界的基本理念</a:t>
            </a:r>
            <a:endParaRPr kumimoji="0" lang="zh-CN" altLang="en-US" sz="3600" b="1" kern="1200" cap="none" spc="0" normalizeH="0" baseline="0" noProof="0" dirty="0">
              <a:solidFill>
                <a:srgbClr val="060606"/>
              </a:solidFill>
              <a:latin typeface="+mj-ea"/>
              <a:ea typeface="+mj-ea"/>
              <a:cs typeface="+mn-cs"/>
            </a:endParaRPr>
          </a:p>
        </p:txBody>
      </p:sp>
      <p:sp>
        <p:nvSpPr>
          <p:cNvPr id="18" name="右大括号 17"/>
          <p:cNvSpPr/>
          <p:nvPr/>
        </p:nvSpPr>
        <p:spPr>
          <a:xfrm>
            <a:off x="8844915" y="2268855"/>
            <a:ext cx="236220" cy="2548890"/>
          </a:xfrm>
          <a:prstGeom prst="rightBrac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srcRect t="79934"/>
          <a:stretch>
            <a:fillRect/>
          </a:stretch>
        </p:blipFill>
        <p:spPr>
          <a:xfrm>
            <a:off x="6306457" y="5950858"/>
            <a:ext cx="3309257" cy="664028"/>
          </a:xfrm>
          <a:prstGeom prst="rect">
            <a:avLst/>
          </a:prstGeom>
        </p:spPr>
      </p:pic>
      <p:sp>
        <p:nvSpPr>
          <p:cNvPr id="32" name="矩形 1"/>
          <p:cNvSpPr>
            <a:spLocks noChangeArrowheads="1"/>
          </p:cNvSpPr>
          <p:nvPr/>
        </p:nvSpPr>
        <p:spPr bwMode="auto">
          <a:xfrm>
            <a:off x="198120" y="102870"/>
            <a:ext cx="12009120" cy="645160"/>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defTabSz="713105">
              <a:lnSpc>
                <a:spcPct val="100000"/>
              </a:lnSpc>
              <a:spcBef>
                <a:spcPct val="0"/>
              </a:spcBef>
              <a:buFontTx/>
              <a:buNone/>
            </a:pPr>
            <a:r>
              <a:rPr kumimoji="1" lang="en-US" altLang="zh-CN" sz="3600" b="1" dirty="0" smtClean="0">
                <a:solidFill>
                  <a:schemeClr val="tx1"/>
                </a:solidFill>
                <a:effectLst/>
                <a:latin typeface="楷体" panose="02010609060101010101" pitchFamily="49" charset="-122"/>
                <a:ea typeface="楷体" panose="02010609060101010101" pitchFamily="49" charset="-122"/>
              </a:rPr>
              <a:t>16-18</a:t>
            </a:r>
            <a:r>
              <a:rPr kumimoji="1" lang="zh-CN" altLang="en-US" sz="3600" b="1" dirty="0" smtClean="0">
                <a:solidFill>
                  <a:schemeClr val="tx1"/>
                </a:solidFill>
                <a:effectLst/>
                <a:latin typeface="楷体" panose="02010609060101010101" pitchFamily="49" charset="-122"/>
                <a:ea typeface="楷体" panose="02010609060101010101" pitchFamily="49" charset="-122"/>
              </a:rPr>
              <a:t>世纪中期（</a:t>
            </a:r>
            <a:r>
              <a:rPr kumimoji="1" lang="en-US" altLang="zh-CN" sz="3600" b="1" dirty="0" smtClean="0">
                <a:solidFill>
                  <a:schemeClr val="tx1"/>
                </a:solidFill>
                <a:effectLst/>
                <a:latin typeface="楷体" panose="02010609060101010101" pitchFamily="49" charset="-122"/>
                <a:ea typeface="楷体" panose="02010609060101010101" pitchFamily="49" charset="-122"/>
              </a:rPr>
              <a:t>1500</a:t>
            </a:r>
            <a:r>
              <a:rPr kumimoji="1" lang="zh-CN" altLang="en-US" sz="3600" b="1" dirty="0" smtClean="0">
                <a:solidFill>
                  <a:schemeClr val="tx1"/>
                </a:solidFill>
                <a:effectLst/>
                <a:latin typeface="楷体" panose="02010609060101010101" pitchFamily="49" charset="-122"/>
                <a:ea typeface="楷体" panose="02010609060101010101" pitchFamily="49" charset="-122"/>
              </a:rPr>
              <a:t>年前后</a:t>
            </a:r>
            <a:r>
              <a:rPr kumimoji="1" lang="en-US" altLang="zh-CN" sz="3600" b="1" dirty="0" smtClean="0">
                <a:solidFill>
                  <a:schemeClr val="tx1"/>
                </a:solidFill>
                <a:effectLst/>
                <a:latin typeface="楷体" panose="02010609060101010101" pitchFamily="49" charset="-122"/>
                <a:ea typeface="楷体" panose="02010609060101010101" pitchFamily="49" charset="-122"/>
              </a:rPr>
              <a:t>-1760</a:t>
            </a:r>
            <a:r>
              <a:rPr kumimoji="1" lang="zh-CN" altLang="en-US" sz="3600" b="1" dirty="0" smtClean="0">
                <a:solidFill>
                  <a:schemeClr val="tx1"/>
                </a:solidFill>
                <a:effectLst/>
                <a:latin typeface="楷体" panose="02010609060101010101" pitchFamily="49" charset="-122"/>
                <a:ea typeface="楷体" panose="02010609060101010101" pitchFamily="49" charset="-122"/>
              </a:rPr>
              <a:t>年前后）阶段性特征：</a:t>
            </a:r>
            <a:endParaRPr kumimoji="1" lang="zh-CN" altLang="en-US" sz="3600" b="1" dirty="0" smtClean="0">
              <a:solidFill>
                <a:schemeClr val="tx1"/>
              </a:solidFill>
              <a:effectLst/>
              <a:latin typeface="楷体" panose="02010609060101010101" pitchFamily="49" charset="-122"/>
              <a:ea typeface="楷体" panose="02010609060101010101" pitchFamily="49" charset="-122"/>
            </a:endParaRPr>
          </a:p>
        </p:txBody>
      </p:sp>
      <p:sp>
        <p:nvSpPr>
          <p:cNvPr id="4" name="文本框 3"/>
          <p:cNvSpPr txBox="1"/>
          <p:nvPr/>
        </p:nvSpPr>
        <p:spPr>
          <a:xfrm>
            <a:off x="198120" y="748030"/>
            <a:ext cx="11900535" cy="5632311"/>
          </a:xfrm>
          <a:prstGeom prst="rect">
            <a:avLst/>
          </a:prstGeom>
          <a:noFill/>
          <a:ln w="38100">
            <a:prstDash val="sysDot"/>
          </a:ln>
        </p:spPr>
        <p:style>
          <a:lnRef idx="2">
            <a:schemeClr val="accent2"/>
          </a:lnRef>
          <a:fillRef idx="1">
            <a:schemeClr val="lt1"/>
          </a:fillRef>
          <a:effectRef idx="0">
            <a:schemeClr val="accent2"/>
          </a:effectRef>
          <a:fontRef idx="minor">
            <a:schemeClr val="dk1"/>
          </a:fontRef>
        </p:style>
        <p:txBody>
          <a:bodyPr wrap="square">
            <a:spAutoFit/>
          </a:bodyPr>
          <a:lstStyle/>
          <a:p>
            <a:pPr indent="0" algn="l" fontAlgn="auto"/>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资本主义时代是从</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16</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世纪开始的：</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经济上</a:t>
            </a:r>
            <a:r>
              <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①</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早期殖民扩张和资本原始积累，推动资本主义进一步发展</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②</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资本主义由分散的手工工厂到集中的手工工场阶段；</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③重商主义政策盛行</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④</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新航路开辟促进了世界各地区之间的联系，世界市场雏形开始形成；</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政治上</a:t>
            </a:r>
            <a:r>
              <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①</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宗教改革致使教皇在欧洲的统治衰落</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②</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民族国家的形成</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③</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君主专制制度确立</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④</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早期资本主义制度的确立，但没有引发连锁反应（尼德兰革命、英国光荣革命）；</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b="1"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思想文化上</a:t>
            </a:r>
            <a:r>
              <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①</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文艺复兴、宗教改革、启蒙运动促使近代人文主义兴起、发展</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②</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近代自然科学的发展，科学方法、科学实验探索自然</a:t>
            </a:r>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dirty="0" smtClean="0">
              <a:latin typeface="黑体" panose="02010609060101010101" pitchFamily="49" charset="-122"/>
              <a:ea typeface="黑体" panose="02010609060101010101" pitchFamily="49" charset="-122"/>
              <a:cs typeface="黑体" panose="02010609060101010101" pitchFamily="49" charset="-122"/>
              <a:sym typeface="+mn-ea"/>
            </a:endParaRPr>
          </a:p>
          <a:p>
            <a:pPr indent="0" algn="l" fontAlgn="auto"/>
            <a:r>
              <a:rPr lang="zh-CN" altLang="en-US" sz="2400" dirty="0" smtClean="0">
                <a:latin typeface="黑体" panose="02010609060101010101" pitchFamily="49" charset="-122"/>
                <a:ea typeface="黑体" panose="02010609060101010101" pitchFamily="49" charset="-122"/>
                <a:cs typeface="黑体" panose="02010609060101010101" pitchFamily="49" charset="-122"/>
                <a:sym typeface="+mn-ea"/>
              </a:rPr>
              <a:t>③</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提倡</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人性</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，反对</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神性</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摆脱天主教会对人的束缚，关注现世生活；</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466091" y="1027432"/>
            <a:ext cx="11368405" cy="5310505"/>
            <a:chOff x="0" y="0"/>
            <a:chExt cx="8535" cy="5888"/>
          </a:xfrm>
        </p:grpSpPr>
        <p:sp>
          <p:nvSpPr>
            <p:cNvPr id="4" name="Line 4"/>
            <p:cNvSpPr>
              <a:spLocks noChangeShapeType="1"/>
            </p:cNvSpPr>
            <p:nvPr/>
          </p:nvSpPr>
          <p:spPr bwMode="auto">
            <a:xfrm>
              <a:off x="679" y="3236"/>
              <a:ext cx="1" cy="1997"/>
            </a:xfrm>
            <a:prstGeom prst="line">
              <a:avLst/>
            </a:prstGeom>
            <a:ln>
              <a:tailEnd type="triangle" w="med" len="med"/>
            </a:ln>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nvGrpSpPr>
            <p:cNvPr id="3" name="Group 5"/>
            <p:cNvGrpSpPr/>
            <p:nvPr/>
          </p:nvGrpSpPr>
          <p:grpSpPr bwMode="auto">
            <a:xfrm>
              <a:off x="0" y="0"/>
              <a:ext cx="8535" cy="5888"/>
              <a:chOff x="0" y="0"/>
              <a:chExt cx="8535" cy="5888"/>
            </a:xfrm>
          </p:grpSpPr>
          <p:sp>
            <p:nvSpPr>
              <p:cNvPr id="6" name="Line 6"/>
              <p:cNvSpPr>
                <a:spLocks noChangeShapeType="1"/>
              </p:cNvSpPr>
              <p:nvPr/>
            </p:nvSpPr>
            <p:spPr bwMode="auto">
              <a:xfrm flipH="1">
                <a:off x="1702" y="1410"/>
                <a:ext cx="3" cy="296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nvGrpSpPr>
              <p:cNvPr id="5" name="Group 7"/>
              <p:cNvGrpSpPr/>
              <p:nvPr/>
            </p:nvGrpSpPr>
            <p:grpSpPr bwMode="auto">
              <a:xfrm>
                <a:off x="0" y="0"/>
                <a:ext cx="8535" cy="5888"/>
                <a:chOff x="0" y="0"/>
                <a:chExt cx="8535" cy="5888"/>
              </a:xfrm>
            </p:grpSpPr>
            <p:sp>
              <p:nvSpPr>
                <p:cNvPr id="8" name="Text Box 8"/>
                <p:cNvSpPr txBox="1">
                  <a:spLocks noChangeArrowheads="1"/>
                </p:cNvSpPr>
                <p:nvPr/>
              </p:nvSpPr>
              <p:spPr bwMode="auto">
                <a:xfrm>
                  <a:off x="4458" y="0"/>
                  <a:ext cx="4022" cy="847"/>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布置预习内容。</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⑵布置学生预习任务。</a:t>
                  </a:r>
                  <a:endParaRPr lang="zh-CN" sz="2200" b="1">
                    <a:solidFill>
                      <a:schemeClr val="bg1"/>
                    </a:solidFill>
                    <a:latin typeface="新宋体" panose="02010609030101010101" charset="-122"/>
                    <a:ea typeface="新宋体" panose="02010609030101010101" charset="-122"/>
                  </a:endParaRPr>
                </a:p>
                <a:p>
                  <a:pPr algn="just">
                    <a:lnSpc>
                      <a:spcPct val="144000"/>
                    </a:lnSpc>
                  </a:pPr>
                  <a:r>
                    <a:rPr lang="zh-CN" sz="2200">
                      <a:solidFill>
                        <a:schemeClr val="bg1"/>
                      </a:solidFill>
                      <a:latin typeface="新宋体" panose="02010609030101010101" charset="-122"/>
                      <a:ea typeface="新宋体" panose="02010609030101010101" charset="-122"/>
                    </a:rPr>
                    <a:t>⑵内容要具体，可操作。</a:t>
                  </a:r>
                  <a:endParaRPr lang="zh-CN" sz="2200">
                    <a:solidFill>
                      <a:schemeClr val="bg1"/>
                    </a:solidFill>
                    <a:latin typeface="新宋体" panose="02010609030101010101" charset="-122"/>
                    <a:ea typeface="新宋体" panose="02010609030101010101" charset="-122"/>
                  </a:endParaRPr>
                </a:p>
              </p:txBody>
            </p:sp>
            <p:grpSp>
              <p:nvGrpSpPr>
                <p:cNvPr id="7" name="Group 9"/>
                <p:cNvGrpSpPr/>
                <p:nvPr/>
              </p:nvGrpSpPr>
              <p:grpSpPr bwMode="auto">
                <a:xfrm>
                  <a:off x="0" y="185"/>
                  <a:ext cx="8535" cy="5703"/>
                  <a:chOff x="0" y="0"/>
                  <a:chExt cx="8535" cy="5703"/>
                </a:xfrm>
              </p:grpSpPr>
              <p:grpSp>
                <p:nvGrpSpPr>
                  <p:cNvPr id="9" name="Group 10"/>
                  <p:cNvGrpSpPr/>
                  <p:nvPr/>
                </p:nvGrpSpPr>
                <p:grpSpPr bwMode="auto">
                  <a:xfrm>
                    <a:off x="3438" y="813"/>
                    <a:ext cx="5043" cy="828"/>
                    <a:chOff x="0" y="-51"/>
                    <a:chExt cx="4429" cy="829"/>
                  </a:xfrm>
                </p:grpSpPr>
                <p:sp>
                  <p:nvSpPr>
                    <p:cNvPr id="34" name="Text Box 11"/>
                    <p:cNvSpPr txBox="1">
                      <a:spLocks noChangeArrowheads="1"/>
                    </p:cNvSpPr>
                    <p:nvPr/>
                  </p:nvSpPr>
                  <p:spPr bwMode="auto">
                    <a:xfrm>
                      <a:off x="913" y="-51"/>
                      <a:ext cx="3516" cy="8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反馈检测情况，明确讲评重点。     ⑵学生研读参考答案，修改试卷的错误。</a:t>
                      </a:r>
                      <a:endParaRPr lang="zh-CN" sz="2200" b="1">
                        <a:solidFill>
                          <a:schemeClr val="bg1"/>
                        </a:solidFill>
                        <a:latin typeface="新宋体" panose="02010609030101010101" charset="-122"/>
                        <a:ea typeface="新宋体" panose="02010609030101010101" charset="-122"/>
                      </a:endParaRPr>
                    </a:p>
                    <a:p>
                      <a:endParaRPr lang="zh-CN" altLang="zh-CN" sz="2200" b="1">
                        <a:solidFill>
                          <a:schemeClr val="bg1"/>
                        </a:solidFill>
                        <a:latin typeface="新宋体" panose="02010609030101010101" charset="-122"/>
                        <a:ea typeface="新宋体" panose="02010609030101010101" charset="-122"/>
                      </a:endParaRPr>
                    </a:p>
                  </p:txBody>
                </p:sp>
                <p:sp>
                  <p:nvSpPr>
                    <p:cNvPr id="35" name="Line 12"/>
                    <p:cNvSpPr>
                      <a:spLocks noChangeShapeType="1"/>
                    </p:cNvSpPr>
                    <p:nvPr/>
                  </p:nvSpPr>
                  <p:spPr bwMode="auto">
                    <a:xfrm>
                      <a:off x="0" y="407"/>
                      <a:ext cx="924"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sp>
                <p:nvSpPr>
                  <p:cNvPr id="11" name="Line 13"/>
                  <p:cNvSpPr>
                    <a:spLocks noChangeShapeType="1"/>
                  </p:cNvSpPr>
                  <p:nvPr/>
                </p:nvSpPr>
                <p:spPr bwMode="auto">
                  <a:xfrm>
                    <a:off x="1279" y="252"/>
                    <a:ext cx="3181" cy="4"/>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2" name="Text Box 14"/>
                  <p:cNvSpPr txBox="1">
                    <a:spLocks noChangeArrowheads="1"/>
                  </p:cNvSpPr>
                  <p:nvPr/>
                </p:nvSpPr>
                <p:spPr bwMode="auto">
                  <a:xfrm>
                    <a:off x="0" y="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课前延伸</a:t>
                    </a:r>
                    <a:endParaRPr lang="zh-CN" sz="2400" b="1">
                      <a:solidFill>
                        <a:schemeClr val="bg1"/>
                      </a:solidFill>
                      <a:latin typeface="新宋体" panose="02010609030101010101" charset="-122"/>
                      <a:ea typeface="新宋体" panose="02010609030101010101" charset="-122"/>
                    </a:endParaRPr>
                  </a:p>
                </p:txBody>
              </p:sp>
              <p:sp>
                <p:nvSpPr>
                  <p:cNvPr id="13" name="Line 15"/>
                  <p:cNvSpPr>
                    <a:spLocks noChangeShapeType="1"/>
                  </p:cNvSpPr>
                  <p:nvPr/>
                </p:nvSpPr>
                <p:spPr bwMode="auto">
                  <a:xfrm>
                    <a:off x="651" y="520"/>
                    <a:ext cx="1" cy="1997"/>
                  </a:xfrm>
                  <a:prstGeom prst="line">
                    <a:avLst/>
                  </a:prstGeom>
                  <a:ln>
                    <a:tailEnd type="triangle" w="med" len="med"/>
                  </a:ln>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4" name="Text Box 16"/>
                  <p:cNvSpPr txBox="1">
                    <a:spLocks noChangeArrowheads="1"/>
                  </p:cNvSpPr>
                  <p:nvPr/>
                </p:nvSpPr>
                <p:spPr bwMode="auto">
                  <a:xfrm>
                    <a:off x="2140" y="1043"/>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自主学习</a:t>
                    </a:r>
                    <a:endParaRPr lang="zh-CN" sz="2400" b="1">
                      <a:solidFill>
                        <a:schemeClr val="bg1"/>
                      </a:solidFill>
                      <a:latin typeface="新宋体" panose="02010609030101010101" charset="-122"/>
                      <a:ea typeface="新宋体" panose="02010609030101010101" charset="-122"/>
                    </a:endParaRPr>
                  </a:p>
                </p:txBody>
              </p:sp>
              <p:grpSp>
                <p:nvGrpSpPr>
                  <p:cNvPr id="10" name="Group 17"/>
                  <p:cNvGrpSpPr/>
                  <p:nvPr/>
                </p:nvGrpSpPr>
                <p:grpSpPr bwMode="auto">
                  <a:xfrm>
                    <a:off x="3434" y="1785"/>
                    <a:ext cx="5046" cy="828"/>
                    <a:chOff x="0" y="0"/>
                    <a:chExt cx="5046" cy="828"/>
                  </a:xfrm>
                </p:grpSpPr>
                <p:sp>
                  <p:nvSpPr>
                    <p:cNvPr id="32" name="Text Box 18"/>
                    <p:cNvSpPr txBox="1">
                      <a:spLocks noChangeArrowheads="1"/>
                    </p:cNvSpPr>
                    <p:nvPr/>
                  </p:nvSpPr>
                  <p:spPr bwMode="auto">
                    <a:xfrm>
                      <a:off x="1052" y="0"/>
                      <a:ext cx="3994" cy="828"/>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小组内合作交流。</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⑵班内合作探究。</a:t>
                      </a:r>
                      <a:endParaRPr lang="zh-CN" sz="2200" b="1">
                        <a:solidFill>
                          <a:schemeClr val="bg1"/>
                        </a:solidFill>
                        <a:latin typeface="新宋体" panose="02010609030101010101" charset="-122"/>
                        <a:ea typeface="新宋体" panose="02010609030101010101" charset="-122"/>
                      </a:endParaRPr>
                    </a:p>
                    <a:p>
                      <a:endParaRPr lang="zh-CN" altLang="zh-CN" sz="2200" b="1">
                        <a:solidFill>
                          <a:schemeClr val="bg1"/>
                        </a:solidFill>
                        <a:latin typeface="新宋体" panose="02010609030101010101" charset="-122"/>
                        <a:ea typeface="新宋体" panose="02010609030101010101" charset="-122"/>
                      </a:endParaRPr>
                    </a:p>
                  </p:txBody>
                </p:sp>
                <p:sp>
                  <p:nvSpPr>
                    <p:cNvPr id="33" name="Line 19"/>
                    <p:cNvSpPr>
                      <a:spLocks noChangeShapeType="1"/>
                    </p:cNvSpPr>
                    <p:nvPr/>
                  </p:nvSpPr>
                  <p:spPr bwMode="auto">
                    <a:xfrm>
                      <a:off x="0" y="420"/>
                      <a:ext cx="1052"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sp>
                <p:nvSpPr>
                  <p:cNvPr id="16" name="Text Box 20"/>
                  <p:cNvSpPr txBox="1">
                    <a:spLocks noChangeArrowheads="1"/>
                  </p:cNvSpPr>
                  <p:nvPr/>
                </p:nvSpPr>
                <p:spPr bwMode="auto">
                  <a:xfrm>
                    <a:off x="2140" y="198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合作探究</a:t>
                    </a:r>
                    <a:endParaRPr lang="zh-CN" sz="2400" b="1">
                      <a:solidFill>
                        <a:schemeClr val="bg1"/>
                      </a:solidFill>
                      <a:latin typeface="新宋体" panose="02010609030101010101" charset="-122"/>
                      <a:ea typeface="新宋体" panose="02010609030101010101" charset="-122"/>
                    </a:endParaRPr>
                  </a:p>
                </p:txBody>
              </p:sp>
              <p:sp>
                <p:nvSpPr>
                  <p:cNvPr id="17" name="Text Box 21"/>
                  <p:cNvSpPr txBox="1">
                    <a:spLocks noChangeArrowheads="1"/>
                  </p:cNvSpPr>
                  <p:nvPr/>
                </p:nvSpPr>
                <p:spPr bwMode="auto">
                  <a:xfrm>
                    <a:off x="0" y="2498"/>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just"/>
                    <a:r>
                      <a:rPr lang="zh-CN" sz="2400" b="1">
                        <a:solidFill>
                          <a:schemeClr val="bg1"/>
                        </a:solidFill>
                        <a:latin typeface="新宋体" panose="02010609030101010101" charset="-122"/>
                        <a:ea typeface="新宋体" panose="02010609030101010101" charset="-122"/>
                      </a:rPr>
                      <a:t>课中探究</a:t>
                    </a:r>
                    <a:endParaRPr lang="zh-CN" sz="2400" b="1">
                      <a:solidFill>
                        <a:schemeClr val="bg1"/>
                      </a:solidFill>
                      <a:latin typeface="新宋体" panose="02010609030101010101" charset="-122"/>
                      <a:ea typeface="新宋体" panose="02010609030101010101" charset="-122"/>
                    </a:endParaRPr>
                  </a:p>
                </p:txBody>
              </p:sp>
              <p:sp>
                <p:nvSpPr>
                  <p:cNvPr id="18" name="Text Box 22"/>
                  <p:cNvSpPr txBox="1">
                    <a:spLocks noChangeArrowheads="1"/>
                  </p:cNvSpPr>
                  <p:nvPr/>
                </p:nvSpPr>
                <p:spPr bwMode="auto">
                  <a:xfrm>
                    <a:off x="4498" y="2744"/>
                    <a:ext cx="4000" cy="973"/>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讲解要透彻到位。</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⑵要切实做到“三讲三不讲”</a:t>
                    </a:r>
                    <a:r>
                      <a:rPr lang="zh-CN" sz="2200">
                        <a:solidFill>
                          <a:schemeClr val="bg1"/>
                        </a:solidFill>
                        <a:latin typeface="新宋体" panose="02010609030101010101" charset="-122"/>
                        <a:ea typeface="新宋体" panose="02010609030101010101" charset="-122"/>
                      </a:rPr>
                      <a:t>。</a:t>
                    </a:r>
                    <a:endParaRPr lang="zh-CN" sz="2200">
                      <a:solidFill>
                        <a:schemeClr val="bg1"/>
                      </a:solidFill>
                      <a:latin typeface="新宋体" panose="02010609030101010101" charset="-122"/>
                      <a:ea typeface="新宋体" panose="02010609030101010101" charset="-122"/>
                    </a:endParaRPr>
                  </a:p>
                </p:txBody>
              </p:sp>
              <p:sp>
                <p:nvSpPr>
                  <p:cNvPr id="19" name="Text Box 23"/>
                  <p:cNvSpPr txBox="1">
                    <a:spLocks noChangeArrowheads="1"/>
                  </p:cNvSpPr>
                  <p:nvPr/>
                </p:nvSpPr>
                <p:spPr bwMode="auto">
                  <a:xfrm>
                    <a:off x="2140" y="2957"/>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精讲点拨</a:t>
                    </a:r>
                    <a:endParaRPr lang="zh-CN" sz="2400" b="1">
                      <a:solidFill>
                        <a:schemeClr val="bg1"/>
                      </a:solidFill>
                      <a:latin typeface="新宋体" panose="02010609030101010101" charset="-122"/>
                      <a:ea typeface="新宋体" panose="02010609030101010101" charset="-122"/>
                    </a:endParaRPr>
                  </a:p>
                </p:txBody>
              </p:sp>
              <p:sp>
                <p:nvSpPr>
                  <p:cNvPr id="20" name="Line 24"/>
                  <p:cNvSpPr>
                    <a:spLocks noChangeShapeType="1"/>
                  </p:cNvSpPr>
                  <p:nvPr/>
                </p:nvSpPr>
                <p:spPr bwMode="auto">
                  <a:xfrm>
                    <a:off x="3446" y="3221"/>
                    <a:ext cx="1051"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1" name="Text Box 25"/>
                  <p:cNvSpPr txBox="1">
                    <a:spLocks noChangeArrowheads="1"/>
                  </p:cNvSpPr>
                  <p:nvPr/>
                </p:nvSpPr>
                <p:spPr bwMode="auto">
                  <a:xfrm>
                    <a:off x="2140" y="394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有效训练</a:t>
                    </a:r>
                    <a:endParaRPr lang="zh-CN" sz="2400" b="1">
                      <a:solidFill>
                        <a:schemeClr val="bg1"/>
                      </a:solidFill>
                      <a:latin typeface="新宋体" panose="02010609030101010101" charset="-122"/>
                      <a:ea typeface="新宋体" panose="02010609030101010101" charset="-122"/>
                    </a:endParaRPr>
                  </a:p>
                </p:txBody>
              </p:sp>
              <p:sp>
                <p:nvSpPr>
                  <p:cNvPr id="22" name="Text Box 26"/>
                  <p:cNvSpPr txBox="1">
                    <a:spLocks noChangeArrowheads="1"/>
                  </p:cNvSpPr>
                  <p:nvPr/>
                </p:nvSpPr>
                <p:spPr bwMode="auto">
                  <a:xfrm>
                    <a:off x="4505" y="3892"/>
                    <a:ext cx="4002" cy="655"/>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sz="2200" b="1">
                        <a:solidFill>
                          <a:schemeClr val="bg1"/>
                        </a:solidFill>
                        <a:latin typeface="新宋体" panose="02010609030101010101" charset="-122"/>
                        <a:ea typeface="新宋体" panose="02010609030101010101" charset="-122"/>
                      </a:rPr>
                      <a:t>进行变式训练和拓展训练。</a:t>
                    </a:r>
                    <a:endParaRPr lang="zh-CN" sz="2200" b="1">
                      <a:solidFill>
                        <a:schemeClr val="bg1"/>
                      </a:solidFill>
                      <a:latin typeface="新宋体" panose="02010609030101010101" charset="-122"/>
                      <a:ea typeface="新宋体" panose="02010609030101010101" charset="-122"/>
                    </a:endParaRPr>
                  </a:p>
                </p:txBody>
              </p:sp>
              <p:sp>
                <p:nvSpPr>
                  <p:cNvPr id="23" name="Line 27"/>
                  <p:cNvSpPr>
                    <a:spLocks noChangeShapeType="1"/>
                  </p:cNvSpPr>
                  <p:nvPr/>
                </p:nvSpPr>
                <p:spPr bwMode="auto">
                  <a:xfrm>
                    <a:off x="3439" y="4231"/>
                    <a:ext cx="1052"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4" name="Text Box 28"/>
                  <p:cNvSpPr txBox="1">
                    <a:spLocks noChangeArrowheads="1"/>
                  </p:cNvSpPr>
                  <p:nvPr/>
                </p:nvSpPr>
                <p:spPr bwMode="auto">
                  <a:xfrm>
                    <a:off x="4516" y="4843"/>
                    <a:ext cx="4019" cy="86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知识类复习。</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⑵习题化训练。</a:t>
                    </a:r>
                    <a:endParaRPr lang="zh-CN" sz="2200" b="1">
                      <a:solidFill>
                        <a:schemeClr val="bg1"/>
                      </a:solidFill>
                      <a:latin typeface="新宋体" panose="02010609030101010101" charset="-122"/>
                      <a:ea typeface="新宋体" panose="02010609030101010101" charset="-122"/>
                    </a:endParaRPr>
                  </a:p>
                  <a:p>
                    <a:endParaRPr lang="zh-CN" altLang="zh-CN" sz="2200" b="1">
                      <a:solidFill>
                        <a:schemeClr val="bg1"/>
                      </a:solidFill>
                      <a:latin typeface="新宋体" panose="02010609030101010101" charset="-122"/>
                      <a:ea typeface="新宋体" panose="02010609030101010101" charset="-122"/>
                    </a:endParaRPr>
                  </a:p>
                </p:txBody>
              </p:sp>
              <p:sp>
                <p:nvSpPr>
                  <p:cNvPr id="25" name="Text Box 29"/>
                  <p:cNvSpPr txBox="1">
                    <a:spLocks noChangeArrowheads="1"/>
                  </p:cNvSpPr>
                  <p:nvPr/>
                </p:nvSpPr>
                <p:spPr bwMode="auto">
                  <a:xfrm>
                    <a:off x="0" y="5029"/>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gn="ctr"/>
                    <a:r>
                      <a:rPr lang="zh-CN" sz="2400" b="1">
                        <a:solidFill>
                          <a:schemeClr val="bg1"/>
                        </a:solidFill>
                        <a:latin typeface="新宋体" panose="02010609030101010101" charset="-122"/>
                        <a:ea typeface="新宋体" panose="02010609030101010101" charset="-122"/>
                      </a:rPr>
                      <a:t>课后延伸</a:t>
                    </a:r>
                    <a:endParaRPr lang="zh-CN" sz="2400" b="1">
                      <a:solidFill>
                        <a:schemeClr val="bg1"/>
                      </a:solidFill>
                      <a:latin typeface="新宋体" panose="02010609030101010101" charset="-122"/>
                      <a:ea typeface="新宋体" panose="02010609030101010101" charset="-122"/>
                    </a:endParaRPr>
                  </a:p>
                </p:txBody>
              </p:sp>
              <p:sp>
                <p:nvSpPr>
                  <p:cNvPr id="26" name="Line 30"/>
                  <p:cNvSpPr>
                    <a:spLocks noChangeShapeType="1"/>
                  </p:cNvSpPr>
                  <p:nvPr/>
                </p:nvSpPr>
                <p:spPr bwMode="auto">
                  <a:xfrm>
                    <a:off x="1314" y="5274"/>
                    <a:ext cx="3181" cy="4"/>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7" name="Line 31"/>
                  <p:cNvSpPr>
                    <a:spLocks noChangeShapeType="1"/>
                  </p:cNvSpPr>
                  <p:nvPr/>
                </p:nvSpPr>
                <p:spPr bwMode="auto">
                  <a:xfrm>
                    <a:off x="1295" y="2760"/>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8" name="Line 32"/>
                  <p:cNvSpPr>
                    <a:spLocks noChangeShapeType="1"/>
                  </p:cNvSpPr>
                  <p:nvPr/>
                </p:nvSpPr>
                <p:spPr bwMode="auto">
                  <a:xfrm>
                    <a:off x="1725" y="1261"/>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9" name="Line 33"/>
                  <p:cNvSpPr>
                    <a:spLocks noChangeShapeType="1"/>
                  </p:cNvSpPr>
                  <p:nvPr/>
                </p:nvSpPr>
                <p:spPr bwMode="auto">
                  <a:xfrm>
                    <a:off x="1698" y="4222"/>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30" name="Line 34"/>
                  <p:cNvSpPr>
                    <a:spLocks noChangeShapeType="1"/>
                  </p:cNvSpPr>
                  <p:nvPr/>
                </p:nvSpPr>
                <p:spPr bwMode="auto">
                  <a:xfrm>
                    <a:off x="1736" y="3240"/>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31" name="Line 35"/>
                  <p:cNvSpPr>
                    <a:spLocks noChangeShapeType="1"/>
                  </p:cNvSpPr>
                  <p:nvPr/>
                </p:nvSpPr>
                <p:spPr bwMode="auto">
                  <a:xfrm flipV="1">
                    <a:off x="1745" y="2216"/>
                    <a:ext cx="418" cy="16"/>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grpSp>
        </p:grpSp>
      </p:grpSp>
      <p:sp>
        <p:nvSpPr>
          <p:cNvPr id="36" name="矩形 35"/>
          <p:cNvSpPr/>
          <p:nvPr/>
        </p:nvSpPr>
        <p:spPr>
          <a:xfrm>
            <a:off x="5260968" y="169918"/>
            <a:ext cx="3280065" cy="646331"/>
          </a:xfrm>
          <a:prstGeom prst="rect">
            <a:avLst/>
          </a:prstGeom>
        </p:spPr>
        <p:txBody>
          <a:bodyPr wrap="none">
            <a:spAutoFit/>
          </a:bodyPr>
          <a:lstStyle/>
          <a:p>
            <a:pPr indent="0" fontAlgn="auto">
              <a:lnSpc>
                <a:spcPct val="150000"/>
              </a:lnSpc>
              <a:buFont typeface="Wingdings" panose="05000000000000000000" charset="0"/>
              <a:buNone/>
            </a:pPr>
            <a:r>
              <a:rPr lang="en-US" altLang="zh-CN" sz="2400" b="1" dirty="0">
                <a:latin typeface="黑体" panose="02010609060101010101" pitchFamily="49" charset="-122"/>
                <a:ea typeface="黑体" panose="02010609060101010101" pitchFamily="49" charset="-122"/>
                <a:sym typeface="+mn-ea"/>
              </a:rPr>
              <a:t>(</a:t>
            </a:r>
            <a:r>
              <a:rPr lang="zh-CN" altLang="en-US" sz="2400" b="1" dirty="0">
                <a:latin typeface="黑体" panose="02010609060101010101" pitchFamily="49" charset="-122"/>
                <a:ea typeface="黑体" panose="02010609060101010101" pitchFamily="49" charset="-122"/>
                <a:sym typeface="+mn-ea"/>
              </a:rPr>
              <a:t>讲评课模型</a:t>
            </a:r>
            <a:r>
              <a:rPr lang="zh-CN" altLang="en-US" sz="2400" b="1" dirty="0">
                <a:solidFill>
                  <a:srgbClr val="FF0000"/>
                </a:solidFill>
                <a:latin typeface="黑体" panose="02010609060101010101" pitchFamily="49" charset="-122"/>
                <a:ea typeface="黑体" panose="02010609060101010101" pitchFamily="49" charset="-122"/>
                <a:sym typeface="+mn-ea"/>
              </a:rPr>
              <a:t>【案例】</a:t>
            </a:r>
            <a:r>
              <a:rPr lang="en-US" altLang="zh-CN" sz="2400" b="1" dirty="0">
                <a:latin typeface="黑体" panose="02010609060101010101" pitchFamily="49" charset="-122"/>
                <a:ea typeface="黑体" panose="02010609060101010101" pitchFamily="49" charset="-122"/>
                <a:sym typeface="+mn-ea"/>
              </a:rPr>
              <a:t>)</a:t>
            </a:r>
            <a:endParaRPr lang="zh-CN" altLang="en-US" sz="2400" b="1" dirty="0">
              <a:latin typeface="黑体" panose="02010609060101010101" pitchFamily="49" charset="-122"/>
              <a:ea typeface="黑体" panose="02010609060101010101" pitchFamily="49" charset="-122"/>
              <a:sym typeface="+mn-ea"/>
            </a:endParaRPr>
          </a:p>
        </p:txBody>
      </p:sp>
      <p:sp>
        <p:nvSpPr>
          <p:cNvPr id="37" name="日期占位符 36"/>
          <p:cNvSpPr>
            <a:spLocks noGrp="1"/>
          </p:cNvSpPr>
          <p:nvPr>
            <p:ph type="dt" sz="half" idx="4294967295"/>
          </p:nvPr>
        </p:nvSpPr>
        <p:spPr>
          <a:xfrm>
            <a:off x="609600" y="6537325"/>
            <a:ext cx="2844800" cy="243205"/>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4BB08B08-B8D9-4636-BC67-9B1C189DE569}"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750" advTm="2000">
        <p15:prstTrans prst="curtains"/>
      </p:transition>
    </mc:Choice>
    <mc:Fallback>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7" name="Text Box 5"/>
          <p:cNvSpPr txBox="1">
            <a:spLocks noChangeArrowheads="1"/>
          </p:cNvSpPr>
          <p:nvPr/>
        </p:nvSpPr>
        <p:spPr bwMode="auto">
          <a:xfrm>
            <a:off x="2787015" y="475857"/>
            <a:ext cx="4270375" cy="673100"/>
          </a:xfrm>
          <a:prstGeom prst="rect">
            <a:avLst/>
          </a:prstGeom>
          <a:noFill/>
          <a:ln w="9525">
            <a:noFill/>
            <a:miter lim="800000"/>
          </a:ln>
          <a:effectLst/>
        </p:spPr>
        <p:txBody>
          <a:bodyPr lIns="117787" tIns="58893" rIns="117787" bIns="58893">
            <a:spAutoFit/>
          </a:bodyPr>
          <a:lstStyle/>
          <a:p>
            <a:pPr marR="0" defTabSz="457200">
              <a:spcBef>
                <a:spcPct val="50000"/>
              </a:spcBef>
              <a:buClrTx/>
              <a:buSzTx/>
              <a:buFont typeface="Arial" panose="020B0604020202020204" pitchFamily="34" charset="0"/>
              <a:buNone/>
              <a:defRPr/>
            </a:pPr>
            <a:r>
              <a:rPr kumimoji="0" lang="en-US" altLang="zh-CN" sz="3600" kern="1200" cap="none" spc="0" normalizeH="0" baseline="0" noProof="1">
                <a:solidFill>
                  <a:srgbClr val="FF3300"/>
                </a:solidFill>
                <a:effectLst>
                  <a:outerShdw blurRad="38100" dist="38100" dir="2700000">
                    <a:srgbClr val="C0C0C0"/>
                  </a:outerShdw>
                </a:effectLst>
                <a:latin typeface="Arial" panose="020B0604020202020204" pitchFamily="34" charset="0"/>
                <a:ea typeface="楷体_GB2312" panose="02010609030101010101" charset="-122"/>
                <a:cs typeface="+mn-cs"/>
                <a:sym typeface="+mn-ea"/>
              </a:rPr>
              <a:t>●</a:t>
            </a:r>
            <a:r>
              <a:rPr kumimoji="0" lang="zh-CN" altLang="en-US" sz="3100" kern="1200" cap="none" spc="0" normalizeH="0" baseline="0" noProof="1">
                <a:solidFill>
                  <a:srgbClr val="006C00"/>
                </a:solidFill>
                <a:latin typeface="Arial" panose="020B0604020202020204" pitchFamily="34" charset="0"/>
                <a:ea typeface="黑体" panose="02010609060101010101" pitchFamily="49" charset="-122"/>
                <a:cs typeface="+mn-cs"/>
                <a:sym typeface="+mn-ea"/>
              </a:rPr>
              <a:t>高中学科核心素养</a:t>
            </a:r>
            <a:endParaRPr kumimoji="0" lang="zh-CN" altLang="en-US" sz="3100" kern="1200" cap="none" spc="0" normalizeH="0" baseline="0" noProof="1">
              <a:solidFill>
                <a:srgbClr val="006C00"/>
              </a:solidFill>
              <a:latin typeface="Arial" panose="020B0604020202020204" pitchFamily="34" charset="0"/>
              <a:ea typeface="黑体" panose="02010609060101010101" pitchFamily="49" charset="-122"/>
              <a:cs typeface="+mn-cs"/>
              <a:sym typeface="+mn-ea"/>
            </a:endParaRPr>
          </a:p>
        </p:txBody>
      </p:sp>
      <p:graphicFrame>
        <p:nvGraphicFramePr>
          <p:cNvPr id="254978" name="表格 254977"/>
          <p:cNvGraphicFramePr/>
          <p:nvPr/>
        </p:nvGraphicFramePr>
        <p:xfrm>
          <a:off x="2604978" y="1621644"/>
          <a:ext cx="5042732" cy="3769894"/>
        </p:xfrm>
        <a:graphic>
          <a:graphicData uri="http://schemas.openxmlformats.org/drawingml/2006/table">
            <a:tbl>
              <a:tblPr/>
              <a:tblGrid>
                <a:gridCol w="1021062"/>
                <a:gridCol w="4021670"/>
              </a:tblGrid>
              <a:tr h="935254">
                <a:tc>
                  <a:txBody>
                    <a:bodyPr/>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defTabSz="914400">
                        <a:buNone/>
                      </a:pPr>
                      <a:r>
                        <a:rPr lang="zh-CN" altLang="en-US" sz="4800" b="1" dirty="0">
                          <a:latin typeface="黑体" panose="02010609060101010101" pitchFamily="49" charset="-122"/>
                          <a:ea typeface="黑体" panose="02010609060101010101" pitchFamily="49" charset="-122"/>
                        </a:rPr>
                        <a:t>历史</a:t>
                      </a:r>
                      <a:endParaRPr lang="zh-CN" altLang="en-US" sz="4800" b="1" dirty="0">
                        <a:latin typeface="黑体" panose="02010609060101010101" pitchFamily="49" charset="-122"/>
                        <a:ea typeface="黑体" panose="02010609060101010101" pitchFamily="49" charset="-122"/>
                      </a:endParaRPr>
                    </a:p>
                  </a:txBody>
                  <a:tcPr marL="121913" marR="121913" marT="56147" marB="56147" anchor="ctr">
                    <a:lnL w="12700" cap="flat" cmpd="sng">
                      <a:solidFill>
                        <a:srgbClr val="000000"/>
                      </a:solidFill>
                      <a:prstDash val="soli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rotWithShape="1">
                      <a:gsLst>
                        <a:gs pos="0">
                          <a:srgbClr val="FFE0C1"/>
                        </a:gs>
                        <a:gs pos="50000">
                          <a:srgbClr val="FFFFFF"/>
                        </a:gs>
                        <a:gs pos="100000">
                          <a:srgbClr val="FFE0C1"/>
                        </a:gs>
                      </a:gsLst>
                      <a:lin ang="5400000" scaled="1"/>
                      <a:tileRect/>
                    </a:gradFill>
                  </a:tcPr>
                </a:tc>
                <a:tc>
                  <a:txBody>
                    <a:bodyPr/>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defTabSz="914400">
                        <a:buNone/>
                      </a:pPr>
                      <a:r>
                        <a:rPr lang="zh-CN" altLang="en-US" sz="4800" b="1" dirty="0" smtClean="0">
                          <a:latin typeface="楷体_GB2312" panose="02010609030101010101" charset="-122"/>
                          <a:ea typeface="楷体_GB2312" panose="02010609030101010101" charset="-122"/>
                        </a:rPr>
                        <a:t>唯物史观</a:t>
                      </a:r>
                      <a:endParaRPr lang="en-US" altLang="zh-CN" sz="4800" b="1" dirty="0" smtClean="0">
                        <a:latin typeface="楷体_GB2312" panose="02010609030101010101" charset="-122"/>
                        <a:ea typeface="楷体_GB2312" panose="02010609030101010101" charset="-122"/>
                      </a:endParaRPr>
                    </a:p>
                    <a:p>
                      <a:pPr lvl="0" defTabSz="914400">
                        <a:buNone/>
                      </a:pPr>
                      <a:r>
                        <a:rPr lang="zh-CN" altLang="en-US" sz="4800" b="1" dirty="0" smtClean="0">
                          <a:latin typeface="楷体_GB2312" panose="02010609030101010101" charset="-122"/>
                          <a:ea typeface="楷体_GB2312" panose="02010609030101010101" charset="-122"/>
                        </a:rPr>
                        <a:t>时空观念</a:t>
                      </a:r>
                      <a:endParaRPr lang="en-US" altLang="zh-CN" sz="4800" b="1" dirty="0" smtClean="0">
                        <a:latin typeface="楷体_GB2312" panose="02010609030101010101" charset="-122"/>
                        <a:ea typeface="楷体_GB2312" panose="02010609030101010101" charset="-122"/>
                      </a:endParaRPr>
                    </a:p>
                    <a:p>
                      <a:pPr lvl="0" defTabSz="914400">
                        <a:buNone/>
                      </a:pPr>
                      <a:r>
                        <a:rPr lang="zh-CN" altLang="en-US" sz="4800" b="1" dirty="0" smtClean="0">
                          <a:latin typeface="楷体_GB2312" panose="02010609030101010101" charset="-122"/>
                          <a:ea typeface="楷体_GB2312" panose="02010609030101010101" charset="-122"/>
                        </a:rPr>
                        <a:t>史料实证</a:t>
                      </a:r>
                      <a:endParaRPr lang="en-US" altLang="zh-CN" sz="4800" b="1" dirty="0" smtClean="0">
                        <a:latin typeface="楷体_GB2312" panose="02010609030101010101" charset="-122"/>
                        <a:ea typeface="楷体_GB2312" panose="02010609030101010101" charset="-122"/>
                      </a:endParaRPr>
                    </a:p>
                    <a:p>
                      <a:pPr lvl="0" defTabSz="914400">
                        <a:buNone/>
                      </a:pPr>
                      <a:r>
                        <a:rPr lang="zh-CN" altLang="en-US" sz="4800" b="1" dirty="0" smtClean="0">
                          <a:latin typeface="楷体_GB2312" panose="02010609030101010101" charset="-122"/>
                          <a:ea typeface="楷体_GB2312" panose="02010609030101010101" charset="-122"/>
                        </a:rPr>
                        <a:t>历史解释</a:t>
                      </a:r>
                      <a:endParaRPr lang="en-US" altLang="zh-CN" sz="4800" b="1" dirty="0" smtClean="0">
                        <a:latin typeface="楷体_GB2312" panose="02010609030101010101" charset="-122"/>
                        <a:ea typeface="楷体_GB2312" panose="02010609030101010101" charset="-122"/>
                      </a:endParaRPr>
                    </a:p>
                    <a:p>
                      <a:pPr lvl="0" defTabSz="914400">
                        <a:buNone/>
                      </a:pPr>
                      <a:r>
                        <a:rPr lang="zh-CN" altLang="en-US" sz="4800" b="1" dirty="0" smtClean="0">
                          <a:latin typeface="楷体_GB2312" panose="02010609030101010101" charset="-122"/>
                          <a:ea typeface="楷体_GB2312" panose="02010609030101010101" charset="-122"/>
                        </a:rPr>
                        <a:t>家国情怀</a:t>
                      </a:r>
                      <a:endParaRPr lang="zh-CN" altLang="en-US" sz="4800" b="1" dirty="0">
                        <a:latin typeface="楷体_GB2312" panose="02010609030101010101" charset="-122"/>
                        <a:ea typeface="楷体_GB2312" panose="02010609030101010101" charset="-122"/>
                      </a:endParaRPr>
                    </a:p>
                  </a:txBody>
                  <a:tcPr marL="121913" marR="121913" marT="56147" marB="56147" anchor="ctr">
                    <a:lnL w="12700" cap="flat" cmpd="sng" algn="ctr">
                      <a:solidFill>
                        <a:srgbClr val="000000"/>
                      </a:solidFill>
                      <a:prstDash val="solid"/>
                      <a:round/>
                      <a:headEnd type="none" w="med" len="med"/>
                      <a:tailEnd type="none" w="med" len="med"/>
                    </a:lnL>
                    <a:lnR w="12700" cap="flat" cmpd="sng">
                      <a:solidFill>
                        <a:srgbClr val="000000"/>
                      </a:solidFill>
                      <a:prstDash val="solid"/>
                      <a:headEnd type="none" w="med" len="med"/>
                      <a:tailEnd type="none" w="med" len="med"/>
                    </a:lnR>
                    <a:lnT w="12700" cap="flat" cmpd="sng" algn="ctr">
                      <a:solidFill>
                        <a:srgbClr val="000000"/>
                      </a:solidFill>
                      <a:prstDash val="solid"/>
                      <a:roun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rotWithShape="1">
                      <a:gsLst>
                        <a:gs pos="0">
                          <a:srgbClr val="FFE0C1"/>
                        </a:gs>
                        <a:gs pos="50000">
                          <a:srgbClr val="FFFFFF"/>
                        </a:gs>
                        <a:gs pos="100000">
                          <a:srgbClr val="FFE0C1"/>
                        </a:gs>
                      </a:gsLst>
                      <a:lin ang="5400000" scaled="1"/>
                      <a:tileRect/>
                    </a:gradFill>
                  </a:tcPr>
                </a:tc>
              </a:tr>
            </a:tbl>
          </a:graphicData>
        </a:graphic>
      </p:graphicFrame>
      <p:sp>
        <p:nvSpPr>
          <p:cNvPr id="4" name="日期占位符 3"/>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02C1CACF-047B-4620-A093-3828235E82A9}"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7077"/>
                                        </p:tgtEl>
                                        <p:attrNameLst>
                                          <p:attrName>style.visibility</p:attrName>
                                        </p:attrNameLst>
                                      </p:cBhvr>
                                      <p:to>
                                        <p:strVal val="visible"/>
                                      </p:to>
                                    </p:set>
                                    <p:anim calcmode="lin" valueType="num">
                                      <p:cBhvr additive="base">
                                        <p:cTn id="7" dur="500" fill="hold"/>
                                        <p:tgtEl>
                                          <p:spTgt spid="1027077"/>
                                        </p:tgtEl>
                                        <p:attrNameLst>
                                          <p:attrName>ppt_x</p:attrName>
                                        </p:attrNameLst>
                                      </p:cBhvr>
                                      <p:tavLst>
                                        <p:tav tm="0">
                                          <p:val>
                                            <p:strVal val="#ppt_x"/>
                                          </p:val>
                                        </p:tav>
                                        <p:tav tm="100000">
                                          <p:val>
                                            <p:strVal val="#ppt_x"/>
                                          </p:val>
                                        </p:tav>
                                      </p:tavLst>
                                    </p:anim>
                                    <p:anim calcmode="lin" valueType="num">
                                      <p:cBhvr additive="base">
                                        <p:cTn id="8" dur="500" fill="hold"/>
                                        <p:tgtEl>
                                          <p:spTgt spid="10270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4978"/>
                                        </p:tgtEl>
                                        <p:attrNameLst>
                                          <p:attrName>style.visibility</p:attrName>
                                        </p:attrNameLst>
                                      </p:cBhvr>
                                      <p:to>
                                        <p:strVal val="visible"/>
                                      </p:to>
                                    </p:set>
                                    <p:anim calcmode="lin" valueType="num">
                                      <p:cBhvr additive="base">
                                        <p:cTn id="13" dur="500" fill="hold"/>
                                        <p:tgtEl>
                                          <p:spTgt spid="254978"/>
                                        </p:tgtEl>
                                        <p:attrNameLst>
                                          <p:attrName>ppt_x</p:attrName>
                                        </p:attrNameLst>
                                      </p:cBhvr>
                                      <p:tavLst>
                                        <p:tav tm="0">
                                          <p:val>
                                            <p:strVal val="#ppt_x"/>
                                          </p:val>
                                        </p:tav>
                                        <p:tav tm="100000">
                                          <p:val>
                                            <p:strVal val="#ppt_x"/>
                                          </p:val>
                                        </p:tav>
                                      </p:tavLst>
                                    </p:anim>
                                    <p:anim calcmode="lin" valueType="num">
                                      <p:cBhvr additive="base">
                                        <p:cTn id="14" dur="500" fill="hold"/>
                                        <p:tgtEl>
                                          <p:spTgt spid="2549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077"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a:xfrm>
            <a:off x="748086" y="197297"/>
            <a:ext cx="10109835" cy="5878830"/>
          </a:xfrm>
        </p:spPr>
        <p:txBody>
          <a:bodyPr vert="horz" wrap="square" lIns="91440" tIns="45720" rIns="91440" bIns="45720" anchor="ctr"/>
          <a:lstStyle/>
          <a:p>
            <a:pPr eaLnBrk="1" hangingPunct="1"/>
            <a:r>
              <a:rPr lang="en-US" altLang="zh-CN" sz="2800" i="0" dirty="0">
                <a:latin typeface="宋体" panose="02010600030101010101" pitchFamily="2" charset="-122"/>
              </a:rPr>
              <a:t>  </a:t>
            </a:r>
            <a:r>
              <a:rPr lang="zh-CN" altLang="en-US" sz="2800" i="0" dirty="0">
                <a:solidFill>
                  <a:srgbClr val="0000CC"/>
                </a:solidFill>
                <a:latin typeface="宋体" panose="02010600030101010101" pitchFamily="2" charset="-122"/>
              </a:rPr>
              <a:t>讲评课</a:t>
            </a:r>
            <a:br>
              <a:rPr lang="zh-CN" altLang="en-US" sz="2800" i="0" dirty="0">
                <a:solidFill>
                  <a:srgbClr val="0000CC"/>
                </a:solidFill>
                <a:latin typeface="宋体" panose="02010600030101010101" pitchFamily="2" charset="-122"/>
              </a:rPr>
            </a:br>
            <a:r>
              <a:rPr lang="zh-CN" altLang="en-US" sz="2800" i="0" dirty="0">
                <a:latin typeface="宋体" panose="02010600030101010101" pitchFamily="2" charset="-122"/>
              </a:rPr>
              <a:t>教学流程为：激情导入</a:t>
            </a:r>
            <a:r>
              <a:rPr lang="zh-CN" altLang="zh-CN" sz="2800" i="0" dirty="0">
                <a:latin typeface="宋体" panose="02010600030101010101" pitchFamily="2" charset="-122"/>
              </a:rPr>
              <a:t>——</a:t>
            </a:r>
            <a:r>
              <a:rPr lang="zh-CN" altLang="en-US" sz="2800" i="0" dirty="0">
                <a:latin typeface="宋体" panose="02010600030101010101" pitchFamily="2" charset="-122"/>
              </a:rPr>
              <a:t>明确目标</a:t>
            </a:r>
            <a:r>
              <a:rPr lang="zh-CN" altLang="zh-CN" sz="2800" i="0" dirty="0">
                <a:latin typeface="宋体" panose="02010600030101010101" pitchFamily="2" charset="-122"/>
              </a:rPr>
              <a:t>——</a:t>
            </a:r>
            <a:r>
              <a:rPr lang="zh-CN" altLang="en-US" sz="2800" i="0" dirty="0">
                <a:latin typeface="宋体" panose="02010600030101010101" pitchFamily="2" charset="-122"/>
              </a:rPr>
              <a:t>考情分析</a:t>
            </a:r>
            <a:r>
              <a:rPr lang="zh-CN" altLang="zh-CN" sz="2800" i="0" dirty="0">
                <a:latin typeface="宋体" panose="02010600030101010101" pitchFamily="2" charset="-122"/>
              </a:rPr>
              <a:t>——</a:t>
            </a:r>
            <a:r>
              <a:rPr lang="zh-CN" altLang="en-US" sz="2800" i="0" dirty="0">
                <a:latin typeface="宋体" panose="02010600030101010101" pitchFamily="2" charset="-122"/>
              </a:rPr>
              <a:t>失分原因</a:t>
            </a:r>
            <a:r>
              <a:rPr lang="zh-CN" altLang="zh-CN" sz="2800" i="0" dirty="0">
                <a:latin typeface="宋体" panose="02010600030101010101" pitchFamily="2" charset="-122"/>
              </a:rPr>
              <a:t>——</a:t>
            </a:r>
            <a:r>
              <a:rPr lang="zh-CN" altLang="en-US" sz="2800" i="0" dirty="0">
                <a:latin typeface="宋体" panose="02010600030101010101" pitchFamily="2" charset="-122"/>
              </a:rPr>
              <a:t>展讲评析</a:t>
            </a:r>
            <a:r>
              <a:rPr lang="zh-CN" altLang="zh-CN" sz="2800" i="0" dirty="0">
                <a:latin typeface="宋体" panose="02010600030101010101" pitchFamily="2" charset="-122"/>
              </a:rPr>
              <a:t>——</a:t>
            </a:r>
            <a:r>
              <a:rPr lang="zh-CN" altLang="en-US" sz="2800" i="0" dirty="0">
                <a:latin typeface="宋体" panose="02010600030101010101" pitchFamily="2" charset="-122"/>
              </a:rPr>
              <a:t>解题策略。</a:t>
            </a:r>
            <a:br>
              <a:rPr lang="zh-CN" altLang="en-US" sz="2800" i="0" dirty="0">
                <a:latin typeface="宋体" panose="02010600030101010101" pitchFamily="2" charset="-122"/>
              </a:rPr>
            </a:br>
            <a:r>
              <a:rPr lang="zh-CN" altLang="zh-CN" sz="2800" i="0" dirty="0">
                <a:latin typeface="宋体" panose="02010600030101010101" pitchFamily="2" charset="-122"/>
              </a:rPr>
              <a:t>【</a:t>
            </a:r>
            <a:r>
              <a:rPr lang="zh-CN" altLang="en-US" sz="2800" i="0" dirty="0">
                <a:latin typeface="宋体" panose="02010600030101010101" pitchFamily="2" charset="-122"/>
              </a:rPr>
              <a:t>注意点</a:t>
            </a:r>
            <a:r>
              <a:rPr lang="zh-CN" altLang="zh-CN" sz="2800" i="0" dirty="0">
                <a:latin typeface="宋体" panose="02010600030101010101" pitchFamily="2" charset="-122"/>
              </a:rPr>
              <a:t>】</a:t>
            </a:r>
            <a:br>
              <a:rPr lang="zh-CN" altLang="zh-CN" sz="2800" i="0" dirty="0">
                <a:latin typeface="宋体" panose="02010600030101010101" pitchFamily="2" charset="-122"/>
              </a:rPr>
            </a:br>
            <a:r>
              <a:rPr lang="zh-CN" altLang="en-US" sz="2800" i="0" dirty="0">
                <a:solidFill>
                  <a:srgbClr val="0000CC"/>
                </a:solidFill>
                <a:latin typeface="宋体" panose="02010600030101010101" pitchFamily="2" charset="-122"/>
              </a:rPr>
              <a:t>要充分利用考试数据，作好</a:t>
            </a:r>
            <a:r>
              <a:rPr lang="zh-CN" altLang="en-US" sz="2800" i="0" dirty="0">
                <a:solidFill>
                  <a:srgbClr val="FF0000"/>
                </a:solidFill>
                <a:latin typeface="宋体" panose="02010600030101010101" pitchFamily="2" charset="-122"/>
              </a:rPr>
              <a:t>考情分析</a:t>
            </a:r>
            <a:r>
              <a:rPr lang="zh-CN" altLang="en-US" sz="2800" i="0" dirty="0">
                <a:solidFill>
                  <a:srgbClr val="0000CC"/>
                </a:solidFill>
                <a:latin typeface="宋体" panose="02010600030101010101" pitchFamily="2" charset="-122"/>
              </a:rPr>
              <a:t>。难度系数高于</a:t>
            </a:r>
            <a:r>
              <a:rPr lang="zh-CN" altLang="zh-CN" sz="2800" i="0" dirty="0">
                <a:solidFill>
                  <a:srgbClr val="0000CC"/>
                </a:solidFill>
                <a:latin typeface="宋体" panose="02010600030101010101" pitchFamily="2" charset="-122"/>
              </a:rPr>
              <a:t>0.7</a:t>
            </a:r>
            <a:r>
              <a:rPr lang="zh-CN" altLang="en-US" sz="2800" i="0" dirty="0">
                <a:solidFill>
                  <a:srgbClr val="0000CC"/>
                </a:solidFill>
                <a:latin typeface="宋体" panose="02010600030101010101" pitchFamily="2" charset="-122"/>
              </a:rPr>
              <a:t>的，不讲；试卷发下后，学生通过讨论，对答案，已经解决了问题的，不讲；</a:t>
            </a:r>
            <a:br>
              <a:rPr lang="zh-CN" altLang="en-US" sz="2800" i="0" dirty="0">
                <a:solidFill>
                  <a:srgbClr val="0000CC"/>
                </a:solidFill>
                <a:latin typeface="宋体" panose="02010600030101010101" pitchFamily="2" charset="-122"/>
              </a:rPr>
            </a:br>
            <a:r>
              <a:rPr lang="zh-CN" altLang="en-US" sz="2800" i="0" dirty="0">
                <a:solidFill>
                  <a:srgbClr val="FF0000"/>
                </a:solidFill>
                <a:latin typeface="宋体" panose="02010600030101010101" pitchFamily="2" charset="-122"/>
              </a:rPr>
              <a:t>失分原因</a:t>
            </a:r>
            <a:r>
              <a:rPr lang="zh-CN" altLang="en-US" sz="2800" i="0" dirty="0">
                <a:latin typeface="宋体" panose="02010600030101010101" pitchFamily="2" charset="-122"/>
              </a:rPr>
              <a:t>分析环节，要从学生答题的思路、步骤等规范进行分析；</a:t>
            </a:r>
            <a:br>
              <a:rPr lang="zh-CN" altLang="en-US" sz="2800" i="0" dirty="0">
                <a:latin typeface="宋体" panose="02010600030101010101" pitchFamily="2" charset="-122"/>
              </a:rPr>
            </a:br>
            <a:r>
              <a:rPr lang="zh-CN" altLang="en-US" sz="2800" i="0" dirty="0">
                <a:solidFill>
                  <a:srgbClr val="FF0000"/>
                </a:solidFill>
                <a:latin typeface="宋体" panose="02010600030101010101" pitchFamily="2" charset="-122"/>
              </a:rPr>
              <a:t>展讲评析</a:t>
            </a:r>
            <a:r>
              <a:rPr lang="zh-CN" altLang="en-US" sz="2800" i="0" dirty="0">
                <a:solidFill>
                  <a:srgbClr val="0000CC"/>
                </a:solidFill>
                <a:latin typeface="宋体" panose="02010600030101010101" pitchFamily="2" charset="-122"/>
              </a:rPr>
              <a:t>环节。由学生展讲，异组点评，教师的作用是追问、纠偏和拓展；</a:t>
            </a:r>
            <a:br>
              <a:rPr lang="zh-CN" altLang="en-US" sz="2800" i="0" dirty="0">
                <a:latin typeface="宋体" panose="02010600030101010101" pitchFamily="2" charset="-122"/>
              </a:rPr>
            </a:br>
            <a:r>
              <a:rPr lang="zh-CN" altLang="en-US" sz="2800" i="0" dirty="0">
                <a:solidFill>
                  <a:srgbClr val="FF0000"/>
                </a:solidFill>
                <a:latin typeface="宋体" panose="02010600030101010101" pitchFamily="2" charset="-122"/>
              </a:rPr>
              <a:t>解题策略</a:t>
            </a:r>
            <a:r>
              <a:rPr lang="zh-CN" altLang="en-US" sz="2800" i="0" dirty="0">
                <a:latin typeface="宋体" panose="02010600030101010101" pitchFamily="2" charset="-122"/>
              </a:rPr>
              <a:t>，包括命题特点、规律的分析，一题多解，多解归一，答题步骤、答题规范等，也可做拓展演练。</a:t>
            </a:r>
            <a:endParaRPr lang="zh-CN" altLang="en-US" sz="2800" i="0" dirty="0">
              <a:latin typeface="宋体" panose="02010600030101010101" pitchFamily="2" charset="-122"/>
            </a:endParaRPr>
          </a:p>
        </p:txBody>
      </p:sp>
      <p:sp>
        <p:nvSpPr>
          <p:cNvPr id="3" name="日期占位符 2"/>
          <p:cNvSpPr>
            <a:spLocks noGrp="1"/>
          </p:cNvSpPr>
          <p:nvPr>
            <p:ph type="dt" sz="half" idx="4294967295"/>
          </p:nvPr>
        </p:nvSpPr>
        <p:spPr>
          <a:xfrm>
            <a:off x="566740" y="6477002"/>
            <a:ext cx="2844800" cy="244475"/>
          </a:xfrm>
          <a:prstGeom prst="rect">
            <a:avLst/>
          </a:prstGeom>
        </p:spPr>
        <p:txBody>
          <a:bodyPr>
            <a:normAutofit fontScale="85000" lnSpcReduction="2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2BF78AFC-F224-446E-846F-8B458A843BB7}" type="datetime10">
              <a:rPr kumimoji="0" lang="zh-CN" altLang="en-US" sz="14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dirty="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thruBlk="1"/>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bwMode="auto">
          <a:xfrm>
            <a:off x="609600" y="1666877"/>
            <a:ext cx="11238963" cy="1322388"/>
          </a:xfrm>
          <a:prstGeom prst="rect">
            <a:avLst/>
          </a:prstGeom>
          <a:noFill/>
          <a:ln w="9525">
            <a:noFill/>
            <a:miter lim="800000"/>
          </a:ln>
        </p:spPr>
        <p:txBody>
          <a:bodyPr lIns="80593" tIns="40297" rIns="80593" bIns="40297">
            <a:normAutofit fontScale="92500"/>
          </a:bodyPr>
          <a:lstStyle/>
          <a:p>
            <a:pPr marR="0" defTabSz="914400">
              <a:spcBef>
                <a:spcPct val="20000"/>
              </a:spcBef>
              <a:buClr>
                <a:schemeClr val="folHlink"/>
              </a:buClr>
              <a:buSzTx/>
              <a:buFont typeface="Wingdings" panose="05000000000000000000" pitchFamily="2" charset="2"/>
              <a:buNone/>
              <a:defRPr/>
            </a:pPr>
            <a:r>
              <a:rPr kumimoji="0" lang="zh-CN" altLang="en-US" sz="3030" b="1" kern="0" cap="none" spc="0" normalizeH="0" baseline="0" noProof="1">
                <a:solidFill>
                  <a:srgbClr val="14141A"/>
                </a:solidFill>
                <a:latin typeface="宋体" panose="02010600030101010101" pitchFamily="2" charset="-122"/>
                <a:ea typeface="宋体" panose="02010600030101010101" pitchFamily="2" charset="-122"/>
                <a:cs typeface="Arial" panose="020B0604020202020204" pitchFamily="34" charset="0"/>
              </a:rPr>
              <a:t>    根据学生的答题情况，将一些重点、难点试题从题目中分离出来进行讲评，不讲整道试题，不仅可以节省时间，还有利于重难点的突破。 </a:t>
            </a:r>
            <a:endParaRPr kumimoji="0" lang="zh-CN" altLang="en-US" sz="3030" b="1" kern="0" cap="none" spc="0" normalizeH="0" baseline="0" noProof="1">
              <a:solidFill>
                <a:srgbClr val="14141A"/>
              </a:solidFill>
              <a:latin typeface="宋体" panose="02010600030101010101" pitchFamily="2" charset="-122"/>
              <a:ea typeface="宋体" panose="02010600030101010101" pitchFamily="2" charset="-122"/>
              <a:cs typeface="Arial" panose="020B0604020202020204" pitchFamily="34" charset="0"/>
            </a:endParaRPr>
          </a:p>
        </p:txBody>
      </p:sp>
      <p:sp>
        <p:nvSpPr>
          <p:cNvPr id="3" name="Text Box 3"/>
          <p:cNvSpPr txBox="1">
            <a:spLocks noChangeArrowheads="1"/>
          </p:cNvSpPr>
          <p:nvPr/>
        </p:nvSpPr>
        <p:spPr bwMode="auto">
          <a:xfrm>
            <a:off x="1708153" y="922566"/>
            <a:ext cx="3927476" cy="539382"/>
          </a:xfrm>
          <a:prstGeom prst="rect">
            <a:avLst/>
          </a:prstGeom>
          <a:noFill/>
          <a:ln w="9525">
            <a:noFill/>
            <a:miter lim="800000"/>
          </a:ln>
        </p:spPr>
        <p:txBody>
          <a:bodyPr lIns="107446" tIns="53723" rIns="107446" bIns="53723">
            <a:spAutoFit/>
          </a:bodyPr>
          <a:lstStyle/>
          <a:p>
            <a:pPr marR="0" algn="ctr" defTabSz="457200">
              <a:spcBef>
                <a:spcPct val="50000"/>
              </a:spcBef>
              <a:buClrTx/>
              <a:buSzTx/>
              <a:buFont typeface="Arial" panose="020B0604020202020204" pitchFamily="34" charset="0"/>
              <a:buNone/>
              <a:defRPr/>
            </a:pPr>
            <a:r>
              <a:rPr kumimoji="0" lang="en-US" altLang="zh-CN" sz="2800" b="1" kern="1200" cap="none" spc="0" normalizeH="0" baseline="0" noProof="1">
                <a:solidFill>
                  <a:srgbClr val="FF0000"/>
                </a:solidFill>
                <a:latin typeface="黑体" panose="02010609060101010101" pitchFamily="49" charset="-122"/>
                <a:ea typeface="黑体" panose="02010609060101010101" pitchFamily="49" charset="-122"/>
                <a:cs typeface="+mn-cs"/>
              </a:rPr>
              <a:t>1.</a:t>
            </a:r>
            <a:r>
              <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rPr>
              <a:t>分离问题，突破瓶颈</a:t>
            </a:r>
            <a:endPar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endParaRPr>
          </a:p>
        </p:txBody>
      </p:sp>
      <p:sp>
        <p:nvSpPr>
          <p:cNvPr id="4" name="Text Box 4"/>
          <p:cNvSpPr txBox="1">
            <a:spLocks noChangeArrowheads="1"/>
          </p:cNvSpPr>
          <p:nvPr/>
        </p:nvSpPr>
        <p:spPr bwMode="auto">
          <a:xfrm>
            <a:off x="609601" y="3724277"/>
            <a:ext cx="11238962" cy="1334215"/>
          </a:xfrm>
          <a:prstGeom prst="rect">
            <a:avLst/>
          </a:prstGeom>
          <a:noFill/>
          <a:ln w="9525">
            <a:noFill/>
            <a:miter lim="800000"/>
          </a:ln>
        </p:spPr>
        <p:txBody>
          <a:bodyPr wrap="square" lIns="107446" tIns="53723" rIns="107446" bIns="53723">
            <a:spAutoFit/>
          </a:bodyPr>
          <a:lstStyle/>
          <a:p>
            <a:pPr marR="0" defTabSz="457200">
              <a:spcBef>
                <a:spcPct val="50000"/>
              </a:spcBef>
              <a:buClrTx/>
              <a:buSzTx/>
              <a:buFont typeface="Arial" panose="020B0604020202020204" pitchFamily="34" charset="0"/>
              <a:buNone/>
              <a:defRPr/>
            </a:pPr>
            <a:r>
              <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rPr>
              <a:t>    学生犯错误的原因很多，有的隐藏较深，需深究，有的与教师的主观判断大相径庭，必须在讲评前面批面改，询问调查才能了解真实原因，只有弄清真实原因，讲评才会有的放矢，</a:t>
            </a:r>
            <a:r>
              <a:rPr kumimoji="0" lang="zh-CN" altLang="en-US" sz="2655" b="1" kern="1200" cap="none" spc="0" normalizeH="0" baseline="0" noProof="1" smtClean="0">
                <a:solidFill>
                  <a:srgbClr val="14141A"/>
                </a:solidFill>
                <a:latin typeface="宋体" panose="02010600030101010101" pitchFamily="2" charset="-122"/>
                <a:ea typeface="宋体" panose="02010600030101010101" pitchFamily="2" charset="-122"/>
                <a:cs typeface="+mn-cs"/>
              </a:rPr>
              <a:t>事半功倍</a:t>
            </a:r>
            <a:r>
              <a:rPr lang="zh-CN" altLang="en-US" sz="2655" b="1" noProof="1" smtClean="0">
                <a:solidFill>
                  <a:srgbClr val="14141A"/>
                </a:solidFill>
                <a:latin typeface="宋体" panose="02010600030101010101" pitchFamily="2" charset="-122"/>
              </a:rPr>
              <a:t>。</a:t>
            </a:r>
            <a:r>
              <a:rPr kumimoji="0" lang="zh-CN" altLang="en-US" sz="2655" b="1" kern="1200" cap="none" spc="0" normalizeH="0" baseline="0" noProof="1" smtClean="0">
                <a:solidFill>
                  <a:srgbClr val="14141A"/>
                </a:solidFill>
                <a:latin typeface="宋体" panose="02010600030101010101" pitchFamily="2" charset="-122"/>
                <a:ea typeface="宋体" panose="02010600030101010101" pitchFamily="2" charset="-122"/>
                <a:cs typeface="+mn-cs"/>
              </a:rPr>
              <a:t> </a:t>
            </a:r>
            <a:endPar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endParaRPr>
          </a:p>
        </p:txBody>
      </p:sp>
      <p:sp>
        <p:nvSpPr>
          <p:cNvPr id="5" name="Text Box 5"/>
          <p:cNvSpPr txBox="1">
            <a:spLocks noChangeArrowheads="1"/>
          </p:cNvSpPr>
          <p:nvPr/>
        </p:nvSpPr>
        <p:spPr bwMode="auto">
          <a:xfrm>
            <a:off x="1437270" y="3019397"/>
            <a:ext cx="4899135" cy="539382"/>
          </a:xfrm>
          <a:prstGeom prst="rect">
            <a:avLst/>
          </a:prstGeom>
          <a:noFill/>
          <a:ln w="9525">
            <a:noFill/>
            <a:miter lim="800000"/>
          </a:ln>
        </p:spPr>
        <p:txBody>
          <a:bodyPr wrap="square" lIns="107446" tIns="53723" rIns="107446" bIns="53723">
            <a:spAutoFit/>
          </a:bodyPr>
          <a:lstStyle/>
          <a:p>
            <a:pPr marR="0" algn="ctr" defTabSz="457200">
              <a:spcBef>
                <a:spcPct val="50000"/>
              </a:spcBef>
              <a:buClrTx/>
              <a:buSzTx/>
              <a:buFont typeface="Arial" panose="020B0604020202020204" pitchFamily="34" charset="0"/>
              <a:buNone/>
              <a:defRPr/>
            </a:pPr>
            <a:r>
              <a:rPr kumimoji="0" lang="en-US" altLang="zh-CN" sz="2800" b="1" kern="1200" cap="none" spc="0" normalizeH="0" baseline="0" noProof="1">
                <a:solidFill>
                  <a:srgbClr val="FF0000"/>
                </a:solidFill>
                <a:latin typeface="黑体" panose="02010609060101010101" pitchFamily="49" charset="-122"/>
                <a:ea typeface="黑体" panose="02010609060101010101" pitchFamily="49" charset="-122"/>
                <a:cs typeface="+mn-cs"/>
              </a:rPr>
              <a:t>2.</a:t>
            </a:r>
            <a:r>
              <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rPr>
              <a:t>洞查错误，揭示本质</a:t>
            </a:r>
            <a:endPar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endParaRPr>
          </a:p>
        </p:txBody>
      </p:sp>
      <p:sp>
        <p:nvSpPr>
          <p:cNvPr id="6" name="Text Box 6"/>
          <p:cNvSpPr txBox="1">
            <a:spLocks noChangeArrowheads="1"/>
          </p:cNvSpPr>
          <p:nvPr/>
        </p:nvSpPr>
        <p:spPr bwMode="auto">
          <a:xfrm>
            <a:off x="1848453" y="5258526"/>
            <a:ext cx="4311652" cy="539382"/>
          </a:xfrm>
          <a:prstGeom prst="rect">
            <a:avLst/>
          </a:prstGeom>
          <a:noFill/>
          <a:ln w="9525">
            <a:noFill/>
            <a:miter lim="800000"/>
          </a:ln>
        </p:spPr>
        <p:txBody>
          <a:bodyPr lIns="107446" tIns="53723" rIns="107446" bIns="53723">
            <a:spAutoFit/>
          </a:bodyPr>
          <a:lstStyle/>
          <a:p>
            <a:pPr marR="0" algn="ctr" defTabSz="457200">
              <a:spcBef>
                <a:spcPct val="50000"/>
              </a:spcBef>
              <a:buClrTx/>
              <a:buSzTx/>
              <a:buFont typeface="Arial" panose="020B0604020202020204" pitchFamily="34" charset="0"/>
              <a:buNone/>
              <a:defRPr/>
            </a:pPr>
            <a:r>
              <a:rPr kumimoji="0" lang="en-US" altLang="zh-CN" sz="2800" b="1" kern="1200" cap="none" spc="0" normalizeH="0" baseline="0" noProof="1">
                <a:solidFill>
                  <a:srgbClr val="FF0000"/>
                </a:solidFill>
                <a:latin typeface="黑体" panose="02010609060101010101" pitchFamily="49" charset="-122"/>
                <a:ea typeface="黑体" panose="02010609060101010101" pitchFamily="49" charset="-122"/>
                <a:cs typeface="+mn-cs"/>
              </a:rPr>
              <a:t>3.</a:t>
            </a:r>
            <a:r>
              <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rPr>
              <a:t>内联外引，建立模块</a:t>
            </a:r>
            <a:endParaRPr kumimoji="0" lang="zh-CN" altLang="en-US" sz="2800" b="1" kern="1200" cap="none" spc="0" normalizeH="0" baseline="0" noProof="1">
              <a:solidFill>
                <a:srgbClr val="FF0000"/>
              </a:solidFill>
              <a:latin typeface="黑体" panose="02010609060101010101" pitchFamily="49" charset="-122"/>
              <a:ea typeface="黑体" panose="02010609060101010101" pitchFamily="49" charset="-122"/>
              <a:cs typeface="+mn-cs"/>
            </a:endParaRPr>
          </a:p>
        </p:txBody>
      </p:sp>
      <p:sp>
        <p:nvSpPr>
          <p:cNvPr id="7" name="Text Box 8"/>
          <p:cNvSpPr txBox="1">
            <a:spLocks noChangeArrowheads="1"/>
          </p:cNvSpPr>
          <p:nvPr/>
        </p:nvSpPr>
        <p:spPr bwMode="auto">
          <a:xfrm>
            <a:off x="1334821" y="5816941"/>
            <a:ext cx="7734300" cy="517069"/>
          </a:xfrm>
          <a:prstGeom prst="rect">
            <a:avLst/>
          </a:prstGeom>
          <a:noFill/>
          <a:ln w="9525">
            <a:noFill/>
            <a:miter lim="800000"/>
          </a:ln>
        </p:spPr>
        <p:txBody>
          <a:bodyPr lIns="107446" tIns="53723" rIns="107446" bIns="53723">
            <a:spAutoFit/>
          </a:bodyPr>
          <a:lstStyle/>
          <a:p>
            <a:pPr marR="0" defTabSz="457200">
              <a:spcBef>
                <a:spcPct val="50000"/>
              </a:spcBef>
              <a:buClrTx/>
              <a:buSzTx/>
              <a:buFont typeface="Arial" panose="020B0604020202020204" pitchFamily="34" charset="0"/>
              <a:buNone/>
              <a:defRPr/>
            </a:pPr>
            <a:r>
              <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rPr>
              <a:t>不只就题讲题，要跳出题目讲联系，讲拓展。 </a:t>
            </a:r>
            <a:endPar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endParaRPr>
          </a:p>
        </p:txBody>
      </p:sp>
      <p:sp>
        <p:nvSpPr>
          <p:cNvPr id="435207" name="Rectangle 3"/>
          <p:cNvSpPr>
            <a:spLocks noChangeArrowheads="1"/>
          </p:cNvSpPr>
          <p:nvPr/>
        </p:nvSpPr>
        <p:spPr bwMode="auto">
          <a:xfrm>
            <a:off x="2143127" y="203234"/>
            <a:ext cx="4811714" cy="651382"/>
          </a:xfrm>
          <a:prstGeom prst="rect">
            <a:avLst/>
          </a:prstGeom>
          <a:noFill/>
          <a:ln w="9525">
            <a:noFill/>
            <a:miter lim="800000"/>
          </a:ln>
        </p:spPr>
        <p:txBody>
          <a:bodyPr lIns="107446" tIns="53723" rIns="107446" bIns="53723" anchor="ctr">
            <a:spAutoFit/>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410" b="1" i="0" u="none" strike="noStrike" kern="1200" cap="none" spc="0" normalizeH="0" baseline="0" noProof="1">
                <a:ln>
                  <a:noFill/>
                </a:ln>
                <a:solidFill>
                  <a:srgbClr val="0D069E"/>
                </a:solidFill>
                <a:effectLst/>
                <a:uLnTx/>
                <a:uFillTx/>
                <a:latin typeface="黑体" panose="02010609060101010101" pitchFamily="49" charset="-122"/>
                <a:ea typeface="黑体" panose="02010609060101010101" pitchFamily="49" charset="-122"/>
                <a:cs typeface="+mn-cs"/>
              </a:rPr>
              <a:t>试卷讲评课的基本做法</a:t>
            </a:r>
            <a:endParaRPr kumimoji="0" lang="zh-CN" altLang="en-US" sz="3410" b="1" i="0" u="none" strike="noStrike" kern="1200" cap="none" spc="0" normalizeH="0" baseline="0" noProof="1">
              <a:ln>
                <a:noFill/>
              </a:ln>
              <a:solidFill>
                <a:srgbClr val="0D069E"/>
              </a:solidFill>
              <a:effectLst/>
              <a:uLnTx/>
              <a:uFillTx/>
              <a:latin typeface="黑体" panose="02010609060101010101" pitchFamily="49" charset="-122"/>
              <a:ea typeface="黑体" panose="02010609060101010101" pitchFamily="49" charset="-122"/>
              <a:cs typeface="+mn-cs"/>
            </a:endParaRPr>
          </a:p>
        </p:txBody>
      </p:sp>
      <p:sp>
        <p:nvSpPr>
          <p:cNvPr id="9" name="日期占位符 8"/>
          <p:cNvSpPr>
            <a:spLocks noGrp="1"/>
          </p:cNvSpPr>
          <p:nvPr>
            <p:ph type="dt" sz="half" idx="4294967295"/>
          </p:nvPr>
        </p:nvSpPr>
        <p:spPr>
          <a:xfrm>
            <a:off x="609600" y="6537325"/>
            <a:ext cx="2844800" cy="242888"/>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ACB2E149-EB03-4A3D-8BF2-7DD6EC51763F}"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5207"/>
                                        </p:tgtEl>
                                        <p:attrNameLst>
                                          <p:attrName>style.visibility</p:attrName>
                                        </p:attrNameLst>
                                      </p:cBhvr>
                                      <p:to>
                                        <p:strVal val="visible"/>
                                      </p:to>
                                    </p:set>
                                    <p:anim calcmode="lin" valueType="num">
                                      <p:cBhvr additive="base">
                                        <p:cTn id="7" dur="500" fill="hold"/>
                                        <p:tgtEl>
                                          <p:spTgt spid="435207"/>
                                        </p:tgtEl>
                                        <p:attrNameLst>
                                          <p:attrName>ppt_x</p:attrName>
                                        </p:attrNameLst>
                                      </p:cBhvr>
                                      <p:tavLst>
                                        <p:tav tm="0">
                                          <p:val>
                                            <p:strVal val="#ppt_x"/>
                                          </p:val>
                                        </p:tav>
                                        <p:tav tm="100000">
                                          <p:val>
                                            <p:strVal val="#ppt_x"/>
                                          </p:val>
                                        </p:tav>
                                      </p:tavLst>
                                    </p:anim>
                                    <p:anim calcmode="lin" valueType="num">
                                      <p:cBhvr additive="base">
                                        <p:cTn id="8" dur="500" fill="hold"/>
                                        <p:tgtEl>
                                          <p:spTgt spid="43520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 calcmode="lin" valueType="num">
                                      <p:cBhvr>
                                        <p:cTn id="20"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p:cTn id="2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p:cTn id="3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4">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p:cTn id="41"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6">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 calcmode="lin" valueType="num">
                                      <p:cBhvr>
                                        <p:cTn id="48"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4" grpId="0" build="p"/>
      <p:bldP spid="5" grpId="0" build="p"/>
      <p:bldP spid="6" grpId="0" build="p"/>
      <p:bldP spid="7" grpId="0" build="p"/>
      <p:bldP spid="435207"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930137" y="329561"/>
            <a:ext cx="5766066" cy="600938"/>
          </a:xfrm>
          <a:prstGeom prst="rect">
            <a:avLst/>
          </a:prstGeom>
          <a:noFill/>
          <a:ln w="9525">
            <a:noFill/>
            <a:miter lim="800000"/>
          </a:ln>
        </p:spPr>
        <p:txBody>
          <a:bodyPr wrap="square" lIns="107446" tIns="53723" rIns="107446" bIns="53723">
            <a:spAutoFit/>
          </a:bodyPr>
          <a:lstStyle/>
          <a:p>
            <a:pPr marR="0" algn="ctr" defTabSz="457200">
              <a:spcBef>
                <a:spcPct val="50000"/>
              </a:spcBef>
              <a:buClrTx/>
              <a:buSzTx/>
              <a:buFont typeface="Arial" panose="020B0604020202020204" pitchFamily="34" charset="0"/>
              <a:buNone/>
              <a:defRPr/>
            </a:pPr>
            <a:r>
              <a:rPr kumimoji="0" lang="en-US" altLang="zh-CN" sz="3200" b="1" kern="1200" cap="none" spc="0" normalizeH="0" baseline="0" noProof="1">
                <a:solidFill>
                  <a:srgbClr val="FF0000"/>
                </a:solidFill>
                <a:latin typeface="黑体" panose="02010609060101010101" pitchFamily="49" charset="-122"/>
                <a:ea typeface="黑体" panose="02010609060101010101" pitchFamily="49" charset="-122"/>
                <a:cs typeface="+mn-cs"/>
              </a:rPr>
              <a:t>4.</a:t>
            </a:r>
            <a:r>
              <a:rPr kumimoji="0" lang="zh-CN" altLang="en-US" sz="3200" b="1" kern="1200" cap="none" spc="0" normalizeH="0" baseline="0" noProof="1">
                <a:solidFill>
                  <a:srgbClr val="FF0000"/>
                </a:solidFill>
                <a:latin typeface="黑体" panose="02010609060101010101" pitchFamily="49" charset="-122"/>
                <a:ea typeface="黑体" panose="02010609060101010101" pitchFamily="49" charset="-122"/>
                <a:cs typeface="+mn-cs"/>
              </a:rPr>
              <a:t>对中选优，对中觅错</a:t>
            </a:r>
            <a:endParaRPr kumimoji="0" lang="zh-CN" altLang="en-US" sz="3200" b="1" kern="1200" cap="none" spc="0" normalizeH="0" baseline="0" noProof="1">
              <a:solidFill>
                <a:srgbClr val="FF0000"/>
              </a:solidFill>
              <a:latin typeface="黑体" panose="02010609060101010101" pitchFamily="49" charset="-122"/>
              <a:ea typeface="黑体" panose="02010609060101010101" pitchFamily="49" charset="-122"/>
              <a:cs typeface="+mn-cs"/>
            </a:endParaRPr>
          </a:p>
        </p:txBody>
      </p:sp>
      <p:sp>
        <p:nvSpPr>
          <p:cNvPr id="3" name="Text Box 4"/>
          <p:cNvSpPr txBox="1">
            <a:spLocks noChangeArrowheads="1"/>
          </p:cNvSpPr>
          <p:nvPr/>
        </p:nvSpPr>
        <p:spPr bwMode="auto">
          <a:xfrm>
            <a:off x="785611" y="1204334"/>
            <a:ext cx="10766738" cy="1334215"/>
          </a:xfrm>
          <a:prstGeom prst="rect">
            <a:avLst/>
          </a:prstGeom>
          <a:noFill/>
          <a:ln w="9525">
            <a:noFill/>
            <a:miter lim="800000"/>
          </a:ln>
        </p:spPr>
        <p:txBody>
          <a:bodyPr wrap="square" lIns="107446" tIns="53723" rIns="107446" bIns="53723">
            <a:spAutoFit/>
          </a:bodyPr>
          <a:lstStyle/>
          <a:p>
            <a:pPr marR="0" defTabSz="457200">
              <a:spcBef>
                <a:spcPct val="50000"/>
              </a:spcBef>
              <a:buClrTx/>
              <a:buSzTx/>
              <a:buFont typeface="Arial" panose="020B0604020202020204" pitchFamily="34" charset="0"/>
              <a:buNone/>
              <a:defRPr/>
            </a:pPr>
            <a:r>
              <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rPr>
              <a:t>    一道题做对了如果繁琐实际上存在着隐性失分的可能，讲评中应予以引导。试卷讲评，一题多解要突出优解，试卷讲评不但要讲评错的，还要讲评对的。</a:t>
            </a:r>
            <a:r>
              <a:rPr kumimoji="0" lang="zh-CN" altLang="en-US" sz="2655" b="1" kern="1200" cap="none" spc="0" normalizeH="0" baseline="0" noProof="1">
                <a:solidFill>
                  <a:srgbClr val="FF0000"/>
                </a:solidFill>
                <a:latin typeface="宋体" panose="02010600030101010101" pitchFamily="2" charset="-122"/>
                <a:ea typeface="宋体" panose="02010600030101010101" pitchFamily="2" charset="-122"/>
                <a:cs typeface="+mn-cs"/>
              </a:rPr>
              <a:t> </a:t>
            </a:r>
            <a:endParaRPr kumimoji="0" lang="zh-CN" altLang="en-US" sz="2655" b="1" kern="1200" cap="none" spc="0" normalizeH="0" baseline="0" noProof="1">
              <a:solidFill>
                <a:srgbClr val="FF0000"/>
              </a:solidFill>
              <a:latin typeface="宋体" panose="02010600030101010101" pitchFamily="2" charset="-122"/>
              <a:ea typeface="宋体" panose="02010600030101010101" pitchFamily="2" charset="-122"/>
              <a:cs typeface="+mn-cs"/>
            </a:endParaRPr>
          </a:p>
        </p:txBody>
      </p:sp>
      <p:sp>
        <p:nvSpPr>
          <p:cNvPr id="5" name="Rectangle 6"/>
          <p:cNvSpPr>
            <a:spLocks noChangeArrowheads="1"/>
          </p:cNvSpPr>
          <p:nvPr/>
        </p:nvSpPr>
        <p:spPr bwMode="auto">
          <a:xfrm>
            <a:off x="2051155" y="2922728"/>
            <a:ext cx="5524030" cy="600938"/>
          </a:xfrm>
          <a:prstGeom prst="rect">
            <a:avLst/>
          </a:prstGeom>
          <a:noFill/>
          <a:ln w="9525">
            <a:noFill/>
            <a:miter lim="800000"/>
          </a:ln>
        </p:spPr>
        <p:txBody>
          <a:bodyPr wrap="square" lIns="107446" tIns="53723" rIns="107446" bIns="53723">
            <a:spAutoFit/>
          </a:bodyPr>
          <a:lstStyle/>
          <a:p>
            <a:pPr marL="0" marR="0" lvl="0" indent="0" algn="ctr" defTabSz="4572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en-US" altLang="zh-CN" sz="3200" b="1" i="0" u="none" strike="noStrike" kern="120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mn-cs"/>
              </a:rPr>
              <a:t>5.</a:t>
            </a:r>
            <a:r>
              <a:rPr kumimoji="0" lang="zh-CN" altLang="en-US" sz="3200" b="1" i="0" u="none" strike="noStrike" kern="120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mn-cs"/>
              </a:rPr>
              <a:t>暴露过程，引导分析</a:t>
            </a:r>
            <a:endParaRPr kumimoji="0" lang="zh-CN" altLang="en-US" sz="3200" b="1" i="0" u="none" strike="noStrike" kern="120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mn-cs"/>
            </a:endParaRPr>
          </a:p>
        </p:txBody>
      </p:sp>
      <p:sp>
        <p:nvSpPr>
          <p:cNvPr id="6" name="Text Box 7"/>
          <p:cNvSpPr txBox="1">
            <a:spLocks noChangeArrowheads="1"/>
          </p:cNvSpPr>
          <p:nvPr/>
        </p:nvSpPr>
        <p:spPr bwMode="auto">
          <a:xfrm>
            <a:off x="945703" y="3951325"/>
            <a:ext cx="10477858" cy="925642"/>
          </a:xfrm>
          <a:prstGeom prst="rect">
            <a:avLst/>
          </a:prstGeom>
          <a:noFill/>
          <a:ln w="9525">
            <a:noFill/>
            <a:miter lim="800000"/>
          </a:ln>
        </p:spPr>
        <p:txBody>
          <a:bodyPr wrap="square" lIns="107446" tIns="53723" rIns="107446" bIns="53723">
            <a:spAutoFit/>
          </a:bodyPr>
          <a:lstStyle/>
          <a:p>
            <a:pPr marR="0" defTabSz="457200">
              <a:spcBef>
                <a:spcPct val="50000"/>
              </a:spcBef>
              <a:buClrTx/>
              <a:buSzTx/>
              <a:buFont typeface="Arial" panose="020B0604020202020204" pitchFamily="34" charset="0"/>
              <a:buNone/>
              <a:defRPr/>
            </a:pPr>
            <a:r>
              <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rPr>
              <a:t>    要展示较难问题的引导与分析过程，展示他们在卷面及后期纠错中的独特思路，简洁的解法，整洁的卷面。 </a:t>
            </a:r>
            <a:endParaRPr kumimoji="0" lang="zh-CN" altLang="en-US" sz="2655" b="1" kern="1200" cap="none" spc="0" normalizeH="0" baseline="0" noProof="1">
              <a:solidFill>
                <a:srgbClr val="14141A"/>
              </a:solidFill>
              <a:latin typeface="宋体" panose="02010600030101010101" pitchFamily="2" charset="-122"/>
              <a:ea typeface="宋体" panose="02010600030101010101" pitchFamily="2" charset="-122"/>
              <a:cs typeface="+mn-cs"/>
            </a:endParaRPr>
          </a:p>
        </p:txBody>
      </p:sp>
      <p:sp>
        <p:nvSpPr>
          <p:cNvPr id="8" name="日期占位符 7"/>
          <p:cNvSpPr>
            <a:spLocks noGrp="1"/>
          </p:cNvSpPr>
          <p:nvPr>
            <p:ph type="dt" sz="half" idx="4294967295"/>
          </p:nvPr>
        </p:nvSpPr>
        <p:spPr>
          <a:xfrm>
            <a:off x="609600" y="6537325"/>
            <a:ext cx="2844800" cy="242888"/>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DBC86B94-C156-4B9F-8AB0-D339F485C9C6}"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35" name="TextBox 92"/>
          <p:cNvSpPr/>
          <p:nvPr/>
        </p:nvSpPr>
        <p:spPr>
          <a:xfrm>
            <a:off x="1177291" y="934721"/>
            <a:ext cx="8613140" cy="5366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zh-CN" altLang="en-US" sz="2800" b="1" dirty="0">
                <a:solidFill>
                  <a:schemeClr val="tx1"/>
                </a:solidFill>
                <a:latin typeface="宋体" panose="02010600030101010101" pitchFamily="2" charset="-122"/>
                <a:ea typeface="宋体" panose="02010600030101010101" pitchFamily="2" charset="-122"/>
                <a:sym typeface="Arial" panose="020B0604020202020204" pitchFamily="34" charset="0"/>
              </a:rPr>
              <a:t>激励性、及时性、针对性、层次性、规范性、拓展性</a:t>
            </a:r>
            <a:endParaRPr lang="zh-CN" altLang="en-US" sz="2800" b="1" dirty="0">
              <a:solidFill>
                <a:schemeClr val="tx1"/>
              </a:solidFill>
              <a:latin typeface="宋体" panose="02010600030101010101" pitchFamily="2" charset="-122"/>
              <a:ea typeface="宋体" panose="02010600030101010101" pitchFamily="2" charset="-122"/>
              <a:sym typeface="Arial" panose="020B0604020202020204" pitchFamily="34" charset="0"/>
            </a:endParaRPr>
          </a:p>
        </p:txBody>
      </p:sp>
      <p:sp>
        <p:nvSpPr>
          <p:cNvPr id="2" name="TextBox 12"/>
          <p:cNvSpPr/>
          <p:nvPr/>
        </p:nvSpPr>
        <p:spPr>
          <a:xfrm>
            <a:off x="737236" y="3212466"/>
            <a:ext cx="2465070" cy="1200329"/>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algn="ctr" eaLnBrk="1" hangingPunct="1">
              <a:spcBef>
                <a:spcPct val="0"/>
              </a:spcBef>
              <a:buNone/>
            </a:pPr>
            <a:r>
              <a:rPr lang="zh-CN" altLang="en-US" sz="3600" b="1" dirty="0">
                <a:solidFill>
                  <a:srgbClr val="FF0000"/>
                </a:solidFill>
                <a:latin typeface="浪漫雅圆" charset="-122"/>
                <a:ea typeface="微软雅黑" panose="020B0503020204020204" pitchFamily="34" charset="-122"/>
              </a:rPr>
              <a:t>四个转变</a:t>
            </a:r>
            <a:endParaRPr lang="en-US" altLang="zh-CN" sz="3600" b="1" dirty="0">
              <a:solidFill>
                <a:srgbClr val="FF0000"/>
              </a:solidFill>
              <a:latin typeface="浪漫雅圆" charset="-122"/>
              <a:ea typeface="微软雅黑" panose="020B0503020204020204" pitchFamily="34" charset="-122"/>
            </a:endParaRPr>
          </a:p>
          <a:p>
            <a:pPr marL="0" lvl="0" indent="0" algn="ctr" eaLnBrk="1" hangingPunct="1">
              <a:spcBef>
                <a:spcPct val="0"/>
              </a:spcBef>
              <a:buNone/>
            </a:pPr>
            <a:r>
              <a:rPr lang="zh-CN" altLang="en-US" sz="3600" b="1" dirty="0">
                <a:solidFill>
                  <a:srgbClr val="FF0000"/>
                </a:solidFill>
                <a:latin typeface="浪漫雅圆" charset="-122"/>
                <a:ea typeface="微软雅黑" panose="020B0503020204020204" pitchFamily="34" charset="-122"/>
              </a:rPr>
              <a:t>四个突出</a:t>
            </a:r>
            <a:endParaRPr lang="en-US" altLang="zh-CN" sz="3600" b="1" dirty="0">
              <a:solidFill>
                <a:srgbClr val="FF0000"/>
              </a:solidFill>
              <a:latin typeface="浪漫雅圆" charset="-122"/>
              <a:ea typeface="微软雅黑" panose="020B0503020204020204" pitchFamily="34" charset="-122"/>
            </a:endParaRPr>
          </a:p>
        </p:txBody>
      </p:sp>
      <p:sp>
        <p:nvSpPr>
          <p:cNvPr id="205831" name="TextBox 15"/>
          <p:cNvSpPr/>
          <p:nvPr/>
        </p:nvSpPr>
        <p:spPr>
          <a:xfrm>
            <a:off x="4470400" y="2150113"/>
            <a:ext cx="6176011" cy="467436"/>
          </a:xfrm>
          <a:prstGeom prst="rect">
            <a:avLst/>
          </a:prstGeom>
          <a:solidFill>
            <a:schemeClr val="accent1"/>
          </a:solid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zh-CN" altLang="en-US" sz="2400" b="1" dirty="0">
                <a:latin typeface="Arial" panose="020B0604020202020204" pitchFamily="34" charset="0"/>
              </a:rPr>
              <a:t>变全面覆盖为</a:t>
            </a:r>
            <a:r>
              <a:rPr lang="zh-CN" altLang="en-US" sz="2400" b="1" dirty="0">
                <a:solidFill>
                  <a:srgbClr val="FF0000"/>
                </a:solidFill>
                <a:latin typeface="Arial" panose="020B0604020202020204" pitchFamily="34" charset="0"/>
              </a:rPr>
              <a:t>重点讲练</a:t>
            </a:r>
            <a:r>
              <a:rPr lang="zh-CN" altLang="en-US" sz="2400" b="1" dirty="0">
                <a:latin typeface="Arial" panose="020B0604020202020204" pitchFamily="34" charset="0"/>
              </a:rPr>
              <a:t>，突出高考热点问题</a:t>
            </a:r>
            <a:endParaRPr lang="zh-CN" altLang="en-US" sz="2400" b="1" dirty="0">
              <a:latin typeface="Arial" panose="020B0604020202020204" pitchFamily="34" charset="0"/>
            </a:endParaRPr>
          </a:p>
        </p:txBody>
      </p:sp>
      <p:sp>
        <p:nvSpPr>
          <p:cNvPr id="205829" name="TextBox 13"/>
          <p:cNvSpPr/>
          <p:nvPr/>
        </p:nvSpPr>
        <p:spPr>
          <a:xfrm>
            <a:off x="4419600" y="3114676"/>
            <a:ext cx="6176011" cy="683264"/>
          </a:xfrm>
          <a:prstGeom prst="rect">
            <a:avLst/>
          </a:prstGeom>
          <a:solidFill>
            <a:schemeClr val="accent1"/>
          </a:solid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algn="l" eaLnBrk="1" hangingPunct="1">
              <a:lnSpc>
                <a:spcPct val="80000"/>
              </a:lnSpc>
              <a:spcBef>
                <a:spcPct val="0"/>
              </a:spcBef>
              <a:buNone/>
            </a:pPr>
            <a:r>
              <a:rPr lang="zh-CN" altLang="en-US" sz="2400" b="1" dirty="0">
                <a:latin typeface="Arial" panose="020B0604020202020204" pitchFamily="34" charset="0"/>
              </a:rPr>
              <a:t>变介绍方法 为</a:t>
            </a:r>
            <a:r>
              <a:rPr lang="zh-CN" altLang="en-US" sz="2400" b="1" dirty="0">
                <a:solidFill>
                  <a:srgbClr val="FF0000"/>
                </a:solidFill>
                <a:latin typeface="Arial" panose="020B0604020202020204" pitchFamily="34" charset="0"/>
              </a:rPr>
              <a:t>选择方法</a:t>
            </a:r>
            <a:r>
              <a:rPr lang="zh-CN" altLang="en-US" sz="2400" b="1" dirty="0">
                <a:latin typeface="Arial" panose="020B0604020202020204" pitchFamily="34" charset="0"/>
              </a:rPr>
              <a:t>，突出解法的发现和运用</a:t>
            </a:r>
            <a:endParaRPr lang="en-US" altLang="zh-CN" b="1" dirty="0">
              <a:solidFill>
                <a:srgbClr val="FFFFFF"/>
              </a:solidFill>
              <a:latin typeface="浪漫雅圆" charset="-122"/>
              <a:ea typeface="微软雅黑" panose="020B0503020204020204" pitchFamily="34" charset="-122"/>
              <a:sym typeface="浪漫雅圆" charset="-122"/>
            </a:endParaRPr>
          </a:p>
        </p:txBody>
      </p:sp>
      <p:sp>
        <p:nvSpPr>
          <p:cNvPr id="205836" name="TextBox 20"/>
          <p:cNvSpPr/>
          <p:nvPr/>
        </p:nvSpPr>
        <p:spPr>
          <a:xfrm>
            <a:off x="4419601" y="4182113"/>
            <a:ext cx="6278245" cy="467436"/>
          </a:xfrm>
          <a:prstGeom prst="rect">
            <a:avLst/>
          </a:prstGeom>
          <a:solidFill>
            <a:schemeClr val="accent1"/>
          </a:solid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zh-CN" altLang="en-US" sz="2400" b="1" dirty="0">
                <a:latin typeface="Arial" panose="020B0604020202020204" pitchFamily="34" charset="0"/>
              </a:rPr>
              <a:t>变以量为主为</a:t>
            </a:r>
            <a:r>
              <a:rPr lang="zh-CN" altLang="en-US" sz="2400" b="1" dirty="0">
                <a:solidFill>
                  <a:srgbClr val="FF0000"/>
                </a:solidFill>
                <a:latin typeface="Arial" panose="020B0604020202020204" pitchFamily="34" charset="0"/>
              </a:rPr>
              <a:t>以质取胜</a:t>
            </a:r>
            <a:r>
              <a:rPr lang="zh-CN" altLang="en-US" sz="2400" b="1" dirty="0">
                <a:latin typeface="Arial" panose="020B0604020202020204" pitchFamily="34" charset="0"/>
              </a:rPr>
              <a:t>，突出讲练落实</a:t>
            </a:r>
            <a:endParaRPr lang="zh-CN" altLang="en-US" sz="2400" b="1" dirty="0">
              <a:latin typeface="Arial" panose="020B0604020202020204" pitchFamily="34" charset="0"/>
            </a:endParaRPr>
          </a:p>
        </p:txBody>
      </p:sp>
      <p:sp>
        <p:nvSpPr>
          <p:cNvPr id="205834" name="TextBox 18"/>
          <p:cNvSpPr/>
          <p:nvPr/>
        </p:nvSpPr>
        <p:spPr>
          <a:xfrm>
            <a:off x="4419601" y="5094608"/>
            <a:ext cx="6278245" cy="830997"/>
          </a:xfrm>
          <a:prstGeom prst="rect">
            <a:avLst/>
          </a:prstGeom>
          <a:solidFill>
            <a:schemeClr val="accent1"/>
          </a:solid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stStyle>
          <a:p>
            <a:pPr marL="0" lvl="0" indent="0" eaLnBrk="1" hangingPunct="1">
              <a:spcBef>
                <a:spcPct val="0"/>
              </a:spcBef>
              <a:buNone/>
            </a:pPr>
            <a:r>
              <a:rPr lang="zh-CN" altLang="en-US" sz="2400" b="1" dirty="0">
                <a:latin typeface="Arial" panose="020B0604020202020204" pitchFamily="34" charset="0"/>
              </a:rPr>
              <a:t>变以补弱为主为</a:t>
            </a:r>
            <a:r>
              <a:rPr lang="zh-CN" altLang="en-US" sz="2400" b="1" dirty="0">
                <a:solidFill>
                  <a:srgbClr val="FF0000"/>
                </a:solidFill>
                <a:latin typeface="Arial" panose="020B0604020202020204" pitchFamily="34" charset="0"/>
              </a:rPr>
              <a:t>扬长补弱</a:t>
            </a:r>
            <a:r>
              <a:rPr lang="zh-CN" altLang="en-US" sz="2400" b="1" dirty="0">
                <a:latin typeface="Arial" panose="020B0604020202020204" pitchFamily="34" charset="0"/>
              </a:rPr>
              <a:t>并举，突出因材施教</a:t>
            </a:r>
            <a:endParaRPr lang="zh-CN" altLang="en-US" sz="2400" b="1" dirty="0">
              <a:latin typeface="Arial" panose="020B0604020202020204" pitchFamily="34" charset="0"/>
            </a:endParaRPr>
          </a:p>
        </p:txBody>
      </p:sp>
      <p:sp>
        <p:nvSpPr>
          <p:cNvPr id="3" name="右箭头 2"/>
          <p:cNvSpPr/>
          <p:nvPr/>
        </p:nvSpPr>
        <p:spPr>
          <a:xfrm>
            <a:off x="3387725" y="2124713"/>
            <a:ext cx="745492" cy="485775"/>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 name="右箭头 3"/>
          <p:cNvSpPr/>
          <p:nvPr/>
        </p:nvSpPr>
        <p:spPr>
          <a:xfrm>
            <a:off x="3387725" y="3212466"/>
            <a:ext cx="745492" cy="485775"/>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 name="右箭头 4"/>
          <p:cNvSpPr/>
          <p:nvPr/>
        </p:nvSpPr>
        <p:spPr>
          <a:xfrm>
            <a:off x="3387725" y="4156712"/>
            <a:ext cx="745492" cy="485775"/>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右箭头 5"/>
          <p:cNvSpPr/>
          <p:nvPr/>
        </p:nvSpPr>
        <p:spPr>
          <a:xfrm>
            <a:off x="3387725" y="5266693"/>
            <a:ext cx="745492" cy="485775"/>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日期占位符 11"/>
          <p:cNvSpPr>
            <a:spLocks noGrp="1"/>
          </p:cNvSpPr>
          <p:nvPr>
            <p:ph type="dt" sz="half" idx="4294967295"/>
          </p:nvPr>
        </p:nvSpPr>
        <p:spPr>
          <a:xfrm>
            <a:off x="609600" y="6537325"/>
            <a:ext cx="2844800" cy="242888"/>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CB2C43D2-70B8-42D7-B283-F99BF678E431}"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advTm="5514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05831"/>
                                        </p:tgtEl>
                                        <p:attrNameLst>
                                          <p:attrName>style.visibility</p:attrName>
                                        </p:attrNameLst>
                                      </p:cBhvr>
                                      <p:to>
                                        <p:strVal val="visible"/>
                                      </p:to>
                                    </p:set>
                                    <p:animEffect transition="in" filter="barn(inVertical)">
                                      <p:cBhvr>
                                        <p:cTn id="10" dur="500"/>
                                        <p:tgtEl>
                                          <p:spTgt spid="205831"/>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5829"/>
                                        </p:tgtEl>
                                        <p:attrNameLst>
                                          <p:attrName>style.visibility</p:attrName>
                                        </p:attrNameLst>
                                      </p:cBhvr>
                                      <p:to>
                                        <p:strVal val="visible"/>
                                      </p:to>
                                    </p:set>
                                    <p:anim calcmode="lin" valueType="num">
                                      <p:cBhvr additive="base">
                                        <p:cTn id="19" dur="500" fill="hold"/>
                                        <p:tgtEl>
                                          <p:spTgt spid="205829"/>
                                        </p:tgtEl>
                                        <p:attrNameLst>
                                          <p:attrName>ppt_x</p:attrName>
                                        </p:attrNameLst>
                                      </p:cBhvr>
                                      <p:tavLst>
                                        <p:tav tm="0">
                                          <p:val>
                                            <p:strVal val="#ppt_x"/>
                                          </p:val>
                                        </p:tav>
                                        <p:tav tm="100000">
                                          <p:val>
                                            <p:strVal val="#ppt_x"/>
                                          </p:val>
                                        </p:tav>
                                      </p:tavLst>
                                    </p:anim>
                                    <p:anim calcmode="lin" valueType="num">
                                      <p:cBhvr additive="base">
                                        <p:cTn id="20" dur="500" fill="hold"/>
                                        <p:tgtEl>
                                          <p:spTgt spid="2058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05836"/>
                                        </p:tgtEl>
                                        <p:attrNameLst>
                                          <p:attrName>style.visibility</p:attrName>
                                        </p:attrNameLst>
                                      </p:cBhvr>
                                      <p:to>
                                        <p:strVal val="visible"/>
                                      </p:to>
                                    </p:set>
                                    <p:animEffect transition="in" filter="fade">
                                      <p:cBhvr>
                                        <p:cTn id="30" dur="500"/>
                                        <p:tgtEl>
                                          <p:spTgt spid="205836"/>
                                        </p:tgtEl>
                                      </p:cBhvr>
                                    </p:animEffect>
                                    <p:anim calcmode="lin" valueType="num">
                                      <p:cBhvr>
                                        <p:cTn id="31" dur="500" fill="hold"/>
                                        <p:tgtEl>
                                          <p:spTgt spid="205836"/>
                                        </p:tgtEl>
                                        <p:attrNameLst>
                                          <p:attrName>ppt_x</p:attrName>
                                        </p:attrNameLst>
                                      </p:cBhvr>
                                      <p:tavLst>
                                        <p:tav tm="0">
                                          <p:val>
                                            <p:strVal val="#ppt_x"/>
                                          </p:val>
                                        </p:tav>
                                        <p:tav tm="100000">
                                          <p:val>
                                            <p:strVal val="#ppt_x"/>
                                          </p:val>
                                        </p:tav>
                                      </p:tavLst>
                                    </p:anim>
                                    <p:anim calcmode="lin" valueType="num">
                                      <p:cBhvr>
                                        <p:cTn id="32" dur="500" fill="hold"/>
                                        <p:tgtEl>
                                          <p:spTgt spid="20583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ircle(in)">
                                      <p:cBhvr>
                                        <p:cTn id="37" dur="500"/>
                                        <p:tgtEl>
                                          <p:spTgt spid="6"/>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205834"/>
                                        </p:tgtEl>
                                        <p:attrNameLst>
                                          <p:attrName>style.visibility</p:attrName>
                                        </p:attrNameLst>
                                      </p:cBhvr>
                                      <p:to>
                                        <p:strVal val="visible"/>
                                      </p:to>
                                    </p:set>
                                    <p:animEffect transition="in" filter="circle(in)">
                                      <p:cBhvr>
                                        <p:cTn id="40" dur="500"/>
                                        <p:tgtEl>
                                          <p:spTgt spid="205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31" grpId="0" bldLvl="0" animBg="1"/>
      <p:bldP spid="205829" grpId="0" bldLvl="0" animBg="1"/>
      <p:bldP spid="205836" grpId="0" bldLvl="0" animBg="1"/>
      <p:bldP spid="205834" grpId="0" bldLvl="0" animBg="1"/>
      <p:bldP spid="3" grpId="0" bldLvl="0" animBg="1"/>
      <p:bldP spid="4" grpId="0" bldLvl="0" animBg="1"/>
      <p:bldP spid="5" grpId="0" bldLvl="0" animBg="1"/>
      <p:bldP spid="6" grpId="0" bldLvl="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978195" y="1571612"/>
            <a:ext cx="9404085" cy="4457047"/>
          </a:xfrm>
        </p:spPr>
        <p:txBody>
          <a:bodyPr>
            <a:normAutofit fontScale="92500" lnSpcReduction="10000"/>
          </a:bodyPr>
          <a:lstStyle/>
          <a:p>
            <a:r>
              <a:rPr lang="zh-CN" altLang="en-US" sz="2800" dirty="0" smtClean="0"/>
              <a:t>进一步明确了历史课程的定位：立德树人为根本任务</a:t>
            </a:r>
            <a:endParaRPr lang="en-US" altLang="zh-CN" sz="2800" dirty="0" smtClean="0"/>
          </a:p>
          <a:p>
            <a:r>
              <a:rPr lang="zh-CN" altLang="en-US" sz="2800" dirty="0" smtClean="0"/>
              <a:t>优化了课程结构</a:t>
            </a:r>
            <a:r>
              <a:rPr lang="zh-CN" altLang="en-US" sz="2800" b="1" dirty="0" smtClean="0">
                <a:solidFill>
                  <a:srgbClr val="2F2BEF"/>
                </a:solidFill>
                <a:latin typeface="黑体" panose="02010609060101010101" pitchFamily="49" charset="-122"/>
                <a:ea typeface="黑体" panose="02010609060101010101" pitchFamily="49" charset="-122"/>
                <a:cs typeface="黑体" panose="02010609060101010101" pitchFamily="49" charset="-122"/>
              </a:rPr>
              <a:t>课程内容和呈现方式</a:t>
            </a:r>
            <a:r>
              <a:rPr lang="zh-CN" altLang="en-US" sz="2800" b="1" dirty="0">
                <a:solidFill>
                  <a:srgbClr val="2F2BEF"/>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latin typeface="黑体" panose="02010609060101010101" pitchFamily="49" charset="-122"/>
                <a:ea typeface="黑体" panose="02010609060101010101" pitchFamily="49" charset="-122"/>
                <a:cs typeface="黑体" panose="02010609060101010101" pitchFamily="49" charset="-122"/>
              </a:rPr>
              <a:t>通史</a:t>
            </a:r>
            <a:r>
              <a:rPr lang="en-US" altLang="zh-CN" sz="2800" b="1" dirty="0" smtClean="0">
                <a:latin typeface="黑体" panose="02010609060101010101" pitchFamily="49" charset="-122"/>
                <a:ea typeface="黑体" panose="02010609060101010101" pitchFamily="49" charset="-122"/>
                <a:cs typeface="黑体" panose="02010609060101010101" pitchFamily="49" charset="-122"/>
              </a:rPr>
              <a:t>+</a:t>
            </a:r>
            <a:r>
              <a:rPr lang="zh-CN" altLang="en-US" sz="2800" b="1" dirty="0" smtClean="0">
                <a:latin typeface="黑体" panose="02010609060101010101" pitchFamily="49" charset="-122"/>
                <a:ea typeface="黑体" panose="02010609060101010101" pitchFamily="49" charset="-122"/>
                <a:cs typeface="黑体" panose="02010609060101010101" pitchFamily="49" charset="-122"/>
              </a:rPr>
              <a:t>专题 </a:t>
            </a:r>
            <a:endParaRPr lang="en-US" altLang="zh-CN" sz="2800" b="1" dirty="0" smtClean="0">
              <a:latin typeface="黑体" panose="02010609060101010101" pitchFamily="49" charset="-122"/>
              <a:ea typeface="黑体" panose="02010609060101010101" pitchFamily="49" charset="-122"/>
              <a:cs typeface="黑体" panose="02010609060101010101" pitchFamily="49" charset="-122"/>
            </a:endParaRPr>
          </a:p>
          <a:p>
            <a:endParaRPr lang="en-US" altLang="zh-CN" sz="2800" dirty="0"/>
          </a:p>
          <a:p>
            <a:endParaRPr lang="en-US" altLang="zh-CN" sz="2800" dirty="0"/>
          </a:p>
          <a:p>
            <a:endParaRPr lang="en-US" altLang="zh-CN" sz="2800" dirty="0"/>
          </a:p>
          <a:p>
            <a:r>
              <a:rPr lang="zh-CN" altLang="en-US" sz="2800" dirty="0" smtClean="0"/>
              <a:t>更新了教学内容</a:t>
            </a:r>
            <a:endParaRPr lang="en-US" altLang="zh-CN" sz="2800" dirty="0" smtClean="0"/>
          </a:p>
          <a:p>
            <a:r>
              <a:rPr lang="zh-CN" altLang="en-US" sz="2800" dirty="0" smtClean="0"/>
              <a:t>凝练了课程目标：培养提高学生的历史学科核心素养</a:t>
            </a:r>
            <a:endParaRPr lang="en-US" altLang="zh-CN" sz="2800" dirty="0" smtClean="0"/>
          </a:p>
          <a:p>
            <a:endParaRPr lang="zh-CN" altLang="en-US" dirty="0"/>
          </a:p>
        </p:txBody>
      </p:sp>
      <p:sp>
        <p:nvSpPr>
          <p:cNvPr id="4" name="文本框 10"/>
          <p:cNvSpPr txBox="1"/>
          <p:nvPr/>
        </p:nvSpPr>
        <p:spPr>
          <a:xfrm>
            <a:off x="1429555" y="928671"/>
            <a:ext cx="7785223" cy="556355"/>
          </a:xfrm>
          <a:prstGeom prst="rect">
            <a:avLst/>
          </a:prstGeom>
          <a:solidFill>
            <a:schemeClr val="accent4">
              <a:lumMod val="40000"/>
              <a:lumOff val="60000"/>
            </a:schemeClr>
          </a:solidFill>
          <a:ln w="9525">
            <a:noFill/>
          </a:ln>
        </p:spPr>
        <p:txBody>
          <a:bodyPr wrap="square" lIns="63296" tIns="31647" rIns="63296" bIns="31647" anchor="t">
            <a:spAutoFit/>
          </a:bodyPr>
          <a:lstStyle/>
          <a:p>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1）</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普通</a:t>
            </a:r>
            <a:r>
              <a:rPr lang="zh-CN" altLang="en-US" sz="3200" b="1" dirty="0">
                <a:latin typeface="黑体" panose="02010609060101010101" pitchFamily="49" charset="-122"/>
                <a:ea typeface="黑体" panose="02010609060101010101" pitchFamily="49" charset="-122"/>
                <a:cs typeface="黑体" panose="02010609060101010101" pitchFamily="49" charset="-122"/>
              </a:rPr>
              <a:t>高中历史课程标准（</a:t>
            </a:r>
            <a:r>
              <a:rPr lang="en-US" altLang="zh-CN" sz="3200" b="1" dirty="0">
                <a:latin typeface="黑体" panose="02010609060101010101" pitchFamily="49" charset="-122"/>
                <a:ea typeface="黑体" panose="02010609060101010101" pitchFamily="49" charset="-122"/>
                <a:cs typeface="黑体" panose="02010609060101010101" pitchFamily="49" charset="-122"/>
              </a:rPr>
              <a:t>2017</a:t>
            </a:r>
            <a:r>
              <a:rPr lang="zh-CN" altLang="en-US" sz="3200" b="1" dirty="0">
                <a:latin typeface="黑体" panose="02010609060101010101" pitchFamily="49" charset="-122"/>
                <a:ea typeface="黑体" panose="02010609060101010101" pitchFamily="49" charset="-122"/>
                <a:cs typeface="黑体" panose="02010609060101010101" pitchFamily="49" charset="-122"/>
              </a:rPr>
              <a:t>年版）</a:t>
            </a:r>
            <a:r>
              <a:rPr lang="zh-CN" altLang="en-US" sz="1660" b="1" dirty="0">
                <a:solidFill>
                  <a:schemeClr val="bg1"/>
                </a:solidFill>
                <a:latin typeface="黑体" panose="02010609060101010101" pitchFamily="49" charset="-122"/>
                <a:ea typeface="黑体" panose="02010609060101010101" pitchFamily="49" charset="-122"/>
                <a:cs typeface="黑体" panose="02010609060101010101" pitchFamily="49" charset="-122"/>
              </a:rPr>
              <a:t>    </a:t>
            </a:r>
            <a:endParaRPr lang="zh-CN" altLang="en-US" sz="1110" b="1" dirty="0">
              <a:solidFill>
                <a:schemeClr val="bg1"/>
              </a:solidFill>
              <a:latin typeface="黑体" panose="02010609060101010101" pitchFamily="49" charset="-122"/>
              <a:ea typeface="黑体" panose="02010609060101010101" pitchFamily="49" charset="-122"/>
              <a:cs typeface="黑体" panose="02010609060101010101" pitchFamily="49" charset="-122"/>
              <a:sym typeface="Arial" panose="020B0604020202020204" pitchFamily="34" charset="0"/>
            </a:endParaRPr>
          </a:p>
        </p:txBody>
      </p:sp>
      <p:sp>
        <p:nvSpPr>
          <p:cNvPr id="3075" name="AutoShape 3" descr="http://swf.ishare.down.sina.com.cn/uecpWpGr3FB.jpg?ssig=GBal44LaAC&amp;Expires=1569136149&amp;KID=sina,ishare&amp;range=520603-981967"/>
          <p:cNvSpPr>
            <a:spLocks noChangeAspect="1" noChangeArrowheads="1"/>
          </p:cNvSpPr>
          <p:nvPr/>
        </p:nvSpPr>
        <p:spPr bwMode="auto">
          <a:xfrm>
            <a:off x="1587500"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2" name="标题 2"/>
          <p:cNvSpPr>
            <a:spLocks noGrp="1"/>
          </p:cNvSpPr>
          <p:nvPr>
            <p:ph type="title"/>
          </p:nvPr>
        </p:nvSpPr>
        <p:spPr>
          <a:xfrm>
            <a:off x="116958" y="71414"/>
            <a:ext cx="6879265" cy="642943"/>
          </a:xfrm>
        </p:spPr>
        <p:txBody>
          <a:bodyPr>
            <a:normAutofit/>
          </a:bodyPr>
          <a:lstStyle/>
          <a:p>
            <a:pPr>
              <a:defRPr/>
            </a:pPr>
            <a:r>
              <a:rPr lang="zh-CN" altLang="en-US" sz="3200" dirty="0" smtClean="0">
                <a:solidFill>
                  <a:srgbClr val="FF0000"/>
                </a:solidFill>
                <a:latin typeface="黑体" panose="02010609060101010101" pitchFamily="49" charset="-122"/>
                <a:ea typeface="黑体" panose="02010609060101010101" pitchFamily="49" charset="-122"/>
              </a:rPr>
              <a:t>（三）深化对课标和教材</a:t>
            </a:r>
            <a:r>
              <a:rPr lang="zh-CN" altLang="en-US" sz="3200" dirty="0">
                <a:solidFill>
                  <a:srgbClr val="FF0000"/>
                </a:solidFill>
                <a:latin typeface="黑体" panose="02010609060101010101" pitchFamily="49" charset="-122"/>
                <a:ea typeface="黑体" panose="02010609060101010101" pitchFamily="49" charset="-122"/>
              </a:rPr>
              <a:t>的认知</a:t>
            </a:r>
            <a:endParaRPr lang="en-US" altLang="zh-CN" sz="3200" dirty="0">
              <a:solidFill>
                <a:srgbClr val="FF0000"/>
              </a:solidFill>
              <a:latin typeface="黑体" panose="02010609060101010101" pitchFamily="49" charset="-122"/>
              <a:ea typeface="黑体" panose="02010609060101010101" pitchFamily="49" charset="-122"/>
            </a:endParaRPr>
          </a:p>
        </p:txBody>
      </p:sp>
      <p:grpSp>
        <p:nvGrpSpPr>
          <p:cNvPr id="25" name="组合 24"/>
          <p:cNvGrpSpPr/>
          <p:nvPr/>
        </p:nvGrpSpPr>
        <p:grpSpPr>
          <a:xfrm>
            <a:off x="1892300" y="3076332"/>
            <a:ext cx="5972188" cy="1447606"/>
            <a:chOff x="957266" y="1142984"/>
            <a:chExt cx="5972188" cy="1447606"/>
          </a:xfrm>
        </p:grpSpPr>
        <p:sp>
          <p:nvSpPr>
            <p:cNvPr id="26" name="内容占位符 1"/>
            <p:cNvSpPr txBox="1"/>
            <p:nvPr/>
          </p:nvSpPr>
          <p:spPr bwMode="auto">
            <a:xfrm>
              <a:off x="957266" y="1481329"/>
              <a:ext cx="2257412" cy="447473"/>
            </a:xfrm>
            <a:prstGeom prst="rect">
              <a:avLst/>
            </a:prstGeom>
            <a:noFill/>
            <a:ln w="9525">
              <a:noFill/>
              <a:miter lim="800000"/>
            </a:ln>
          </p:spPr>
          <p:txBody>
            <a:bodyPr vert="horz" wrap="square" lIns="91440" tIns="45720" rIns="91440" bIns="45720" numCol="1" anchor="t" anchorCtr="0" compatLnSpc="1">
              <a:noAutofit/>
            </a:bodyPr>
            <a:lstStyle/>
            <a:p>
              <a:pPr marL="342900" indent="-342900" eaLnBrk="0" fontAlgn="base" hangingPunct="0">
                <a:spcBef>
                  <a:spcPct val="20000"/>
                </a:spcBef>
                <a:spcAft>
                  <a:spcPct val="0"/>
                </a:spcAft>
                <a:buClr>
                  <a:schemeClr val="accent1"/>
                </a:buClr>
                <a:buSzPct val="50000"/>
                <a:defRPr/>
              </a:pPr>
              <a:r>
                <a:rPr lang="zh-CN" altLang="en-US" sz="2400" dirty="0">
                  <a:cs typeface="华文楷体" panose="02010600040101010101" pitchFamily="2" charset="-122"/>
                </a:rPr>
                <a:t>通史</a:t>
              </a:r>
              <a:r>
                <a:rPr lang="en-US" altLang="zh-CN" sz="2400" dirty="0">
                  <a:cs typeface="华文楷体" panose="02010600040101010101" pitchFamily="2" charset="-122"/>
                </a:rPr>
                <a:t>+</a:t>
              </a:r>
              <a:r>
                <a:rPr lang="zh-CN" altLang="en-US" sz="2400" dirty="0">
                  <a:cs typeface="华文楷体" panose="02010600040101010101" pitchFamily="2" charset="-122"/>
                </a:rPr>
                <a:t>专题</a:t>
              </a:r>
              <a:endParaRPr lang="zh-CN" altLang="en-US" sz="2400" dirty="0">
                <a:cs typeface="华文楷体" panose="02010600040101010101" pitchFamily="2" charset="-122"/>
              </a:endParaRPr>
            </a:p>
          </p:txBody>
        </p:sp>
        <p:sp>
          <p:nvSpPr>
            <p:cNvPr id="27" name="标题 2"/>
            <p:cNvSpPr txBox="1"/>
            <p:nvPr/>
          </p:nvSpPr>
          <p:spPr bwMode="auto">
            <a:xfrm>
              <a:off x="2500298" y="1142984"/>
              <a:ext cx="4429156" cy="500066"/>
            </a:xfrm>
            <a:prstGeom prst="rect">
              <a:avLst/>
            </a:prstGeom>
            <a:noFill/>
            <a:ln w="9525">
              <a:noFill/>
              <a:miter lim="800000"/>
            </a:ln>
          </p:spPr>
          <p:txBody>
            <a:bodyPr vert="horz" wrap="square" lIns="91440" tIns="45720" rIns="91440" bIns="45720" numCol="1" anchor="ctr" anchorCtr="0" compatLnSpc="1">
              <a:normAutofit/>
            </a:bodyPr>
            <a:lstStyle/>
            <a:p>
              <a:pPr algn="ctr" eaLnBrk="0" fontAlgn="base" hangingPunct="0">
                <a:spcBef>
                  <a:spcPct val="0"/>
                </a:spcBef>
                <a:spcAft>
                  <a:spcPct val="0"/>
                </a:spcAft>
                <a:defRPr/>
              </a:pPr>
              <a:r>
                <a:rPr lang="zh-CN" altLang="en-US" sz="2000" dirty="0">
                  <a:latin typeface="+mj-lt"/>
                  <a:ea typeface="+mj-ea"/>
                  <a:cs typeface="隶书" panose="02010509060101010101" pitchFamily="49" charset="-122"/>
                </a:rPr>
                <a:t>课程构成</a:t>
              </a:r>
              <a:r>
                <a:rPr lang="en-US" altLang="zh-CN" sz="2000" dirty="0">
                  <a:latin typeface="+mj-lt"/>
                  <a:ea typeface="+mj-ea"/>
                  <a:cs typeface="隶书" panose="02010509060101010101" pitchFamily="49" charset="-122"/>
                </a:rPr>
                <a:t>:</a:t>
              </a:r>
              <a:r>
                <a:rPr lang="zh-CN" altLang="en-US" sz="2000" dirty="0">
                  <a:latin typeface="+mj-lt"/>
                  <a:ea typeface="+mj-ea"/>
                  <a:cs typeface="隶书" panose="02010509060101010101" pitchFamily="49" charset="-122"/>
                </a:rPr>
                <a:t>必修</a:t>
              </a:r>
              <a:r>
                <a:rPr lang="en-US" altLang="zh-CN" sz="2000" dirty="0">
                  <a:latin typeface="+mj-lt"/>
                  <a:ea typeface="+mj-ea"/>
                  <a:cs typeface="隶书" panose="02010509060101010101" pitchFamily="49" charset="-122"/>
                </a:rPr>
                <a:t>+</a:t>
              </a:r>
              <a:r>
                <a:rPr lang="zh-CN" altLang="en-US" sz="2000" dirty="0">
                  <a:latin typeface="+mj-lt"/>
                  <a:ea typeface="+mj-ea"/>
                  <a:cs typeface="隶书" panose="02010509060101010101" pitchFamily="49" charset="-122"/>
                </a:rPr>
                <a:t>选择性必修</a:t>
              </a:r>
              <a:r>
                <a:rPr lang="en-US" altLang="zh-CN" sz="2000" dirty="0">
                  <a:latin typeface="+mj-lt"/>
                  <a:ea typeface="+mj-ea"/>
                  <a:cs typeface="隶书" panose="02010509060101010101" pitchFamily="49" charset="-122"/>
                </a:rPr>
                <a:t>\</a:t>
              </a:r>
              <a:r>
                <a:rPr lang="zh-CN" altLang="en-US" sz="2000" dirty="0">
                  <a:latin typeface="+mj-lt"/>
                  <a:ea typeface="+mj-ea"/>
                  <a:cs typeface="隶书" panose="02010509060101010101" pitchFamily="49" charset="-122"/>
                </a:rPr>
                <a:t>选修</a:t>
              </a:r>
              <a:endParaRPr lang="zh-CN" altLang="en-US" sz="2000" dirty="0">
                <a:latin typeface="+mj-lt"/>
                <a:ea typeface="+mj-ea"/>
                <a:cs typeface="隶书" panose="02010509060101010101" pitchFamily="49" charset="-122"/>
              </a:endParaRPr>
            </a:p>
          </p:txBody>
        </p:sp>
        <p:sp>
          <p:nvSpPr>
            <p:cNvPr id="28" name="内容占位符 1"/>
            <p:cNvSpPr txBox="1"/>
            <p:nvPr/>
          </p:nvSpPr>
          <p:spPr>
            <a:xfrm>
              <a:off x="2643174" y="1571612"/>
              <a:ext cx="4071966" cy="1018978"/>
            </a:xfrm>
            <a:prstGeom prst="rect">
              <a:avLst/>
            </a:prstGeom>
          </p:spPr>
          <p:txBody>
            <a:bodyPr vert="horz">
              <a:normAutofit/>
            </a:bodyPr>
            <a:lstStyle/>
            <a:p>
              <a:pPr marL="365760" indent="-255905">
                <a:spcBef>
                  <a:spcPts val="400"/>
                </a:spcBef>
                <a:buClr>
                  <a:schemeClr val="accent1"/>
                </a:buClr>
                <a:buSzPct val="68000"/>
                <a:defRPr/>
              </a:pPr>
              <a:r>
                <a:rPr lang="zh-CN" altLang="en-US" sz="2000" dirty="0"/>
                <a:t>必修</a:t>
              </a:r>
              <a:r>
                <a:rPr lang="en-US" altLang="zh-CN" sz="2000" dirty="0"/>
                <a:t>:</a:t>
              </a:r>
              <a:r>
                <a:rPr lang="zh-CN" altLang="en-US" sz="2000" dirty="0"/>
                <a:t>时序框架下的专题</a:t>
              </a:r>
              <a:endParaRPr lang="en-US" altLang="zh-CN" sz="2000" dirty="0"/>
            </a:p>
            <a:p>
              <a:pPr marL="365760" indent="-255905">
                <a:spcBef>
                  <a:spcPts val="400"/>
                </a:spcBef>
                <a:buClr>
                  <a:schemeClr val="accent1"/>
                </a:buClr>
                <a:buSzPct val="68000"/>
                <a:defRPr/>
              </a:pPr>
              <a:r>
                <a:rPr lang="zh-CN" altLang="en-US" sz="2000" dirty="0"/>
                <a:t>选择性必修</a:t>
              </a:r>
              <a:r>
                <a:rPr lang="en-US" altLang="zh-CN" sz="2000" dirty="0"/>
                <a:t>:</a:t>
              </a:r>
              <a:r>
                <a:rPr lang="zh-CN" altLang="en-US" sz="2000" dirty="0"/>
                <a:t>专题下的时序表述</a:t>
              </a:r>
              <a:endParaRPr lang="zh-CN" altLang="en-US" sz="2000" dirty="0"/>
            </a:p>
          </p:txBody>
        </p:sp>
        <p:sp>
          <p:nvSpPr>
            <p:cNvPr id="29" name="左大括号 28"/>
            <p:cNvSpPr/>
            <p:nvPr/>
          </p:nvSpPr>
          <p:spPr>
            <a:xfrm>
              <a:off x="2571736" y="1285860"/>
              <a:ext cx="214314" cy="857256"/>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ransition>
    <p:wipe dir="u"/>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4698" y="255611"/>
            <a:ext cx="11642501" cy="6063198"/>
          </a:xfrm>
          <a:prstGeom prst="rect">
            <a:avLst/>
          </a:prstGeom>
        </p:spPr>
        <p:txBody>
          <a:bodyPr wrap="square">
            <a:spAutoFit/>
          </a:bodyPr>
          <a:lstStyle/>
          <a:p>
            <a:pPr marL="631190" indent="172085"/>
            <a:r>
              <a:rPr lang="zh-CN" altLang="en-US" sz="2800" b="1" spc="150" dirty="0" smtClean="0">
                <a:latin typeface="Calibri" panose="020F0502020204030204" charset="0"/>
                <a:ea typeface="宋体" panose="02010600030101010101" pitchFamily="2" charset="-122"/>
                <a:cs typeface="Times New Roman" panose="02020603050405020304" pitchFamily="18" charset="0"/>
              </a:rPr>
              <a:t>（</a:t>
            </a:r>
            <a:r>
              <a:rPr lang="en-US" altLang="zh-CN" sz="2800" b="1" spc="150" dirty="0" smtClean="0">
                <a:latin typeface="Calibri" panose="020F0502020204030204" charset="0"/>
                <a:ea typeface="宋体" panose="02010600030101010101" pitchFamily="2" charset="-122"/>
                <a:cs typeface="Times New Roman" panose="02020603050405020304" pitchFamily="18" charset="0"/>
              </a:rPr>
              <a:t>2</a:t>
            </a:r>
            <a:r>
              <a:rPr lang="zh-CN" altLang="en-US" sz="2800" b="1" spc="150" dirty="0" smtClean="0">
                <a:latin typeface="Calibri" panose="020F0502020204030204" charset="0"/>
                <a:ea typeface="宋体" panose="02010600030101010101" pitchFamily="2" charset="-122"/>
                <a:cs typeface="Times New Roman" panose="02020603050405020304" pitchFamily="18" charset="0"/>
              </a:rPr>
              <a:t>）</a:t>
            </a:r>
            <a:r>
              <a:rPr lang="zh-CN" altLang="zh-CN" sz="2800" b="1" spc="150" dirty="0" smtClean="0">
                <a:latin typeface="Calibri" panose="020F0502020204030204" charset="0"/>
                <a:ea typeface="宋体" panose="02010600030101010101" pitchFamily="2" charset="-122"/>
                <a:cs typeface="Times New Roman" panose="02020603050405020304" pitchFamily="18" charset="0"/>
              </a:rPr>
              <a:t>对</a:t>
            </a:r>
            <a:r>
              <a:rPr lang="zh-CN" altLang="zh-CN" sz="2800" b="1" spc="150" dirty="0">
                <a:latin typeface="Calibri" panose="020F0502020204030204" charset="0"/>
                <a:ea typeface="宋体" panose="02010600030101010101" pitchFamily="2" charset="-122"/>
                <a:cs typeface="Times New Roman" panose="02020603050405020304" pitchFamily="18" charset="0"/>
              </a:rPr>
              <a:t>新教材认识</a:t>
            </a:r>
            <a:endParaRPr lang="zh-CN" altLang="zh-CN" sz="2800" b="1" kern="100" dirty="0">
              <a:latin typeface="Calibri" panose="020F0502020204030204" charset="0"/>
              <a:ea typeface="宋体" panose="02010600030101010101" pitchFamily="2" charset="-122"/>
              <a:cs typeface="Times New Roman" panose="02020603050405020304" pitchFamily="18" charset="0"/>
            </a:endParaRPr>
          </a:p>
          <a:p>
            <a:pPr marL="631190"/>
            <a:r>
              <a:rPr lang="en-US" altLang="zh-CN" sz="2400" spc="150" dirty="0">
                <a:solidFill>
                  <a:srgbClr val="262626"/>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spc="150" dirty="0" smtClean="0">
                <a:solidFill>
                  <a:srgbClr val="262626"/>
                </a:solidFill>
                <a:latin typeface="宋体" panose="02010600030101010101" pitchFamily="2" charset="-122"/>
                <a:ea typeface="宋体" panose="02010600030101010101" pitchFamily="2" charset="-122"/>
                <a:cs typeface="Times New Roman" panose="02020603050405020304" pitchFamily="18" charset="0"/>
              </a:rPr>
              <a:t>  </a:t>
            </a:r>
            <a:r>
              <a:rPr lang="zh-CN" altLang="zh-CN" sz="2400" spc="150" dirty="0" smtClean="0">
                <a:solidFill>
                  <a:srgbClr val="262626"/>
                </a:solidFill>
                <a:latin typeface="Calibri" panose="020F0502020204030204" charset="0"/>
                <a:ea typeface="宋体" panose="02010600030101010101" pitchFamily="2" charset="-122"/>
                <a:cs typeface="Times New Roman" panose="02020603050405020304" pitchFamily="18" charset="0"/>
              </a:rPr>
              <a:t>教材</a:t>
            </a:r>
            <a:r>
              <a:rPr lang="zh-CN" altLang="zh-CN" sz="2400" spc="150" dirty="0">
                <a:solidFill>
                  <a:srgbClr val="262626"/>
                </a:solidFill>
                <a:latin typeface="Calibri" panose="020F0502020204030204" charset="0"/>
                <a:ea typeface="宋体" panose="02010600030101010101" pitchFamily="2" charset="-122"/>
                <a:cs typeface="Times New Roman" panose="02020603050405020304" pitchFamily="18" charset="0"/>
              </a:rPr>
              <a:t>不仅关系着教育的质量、文化传承和人才培养，也关乎着国家事权、国家意志和国家安全，是解决为谁培养人、培养什么人、怎样培养人这一个根本任务的重要载体。</a:t>
            </a:r>
            <a:endParaRPr lang="zh-CN" altLang="zh-CN" sz="2400" kern="100" dirty="0">
              <a:latin typeface="Calibri" panose="020F0502020204030204" charset="0"/>
              <a:ea typeface="宋体" panose="02010600030101010101" pitchFamily="2" charset="-122"/>
              <a:cs typeface="Times New Roman" panose="02020603050405020304" pitchFamily="18" charset="0"/>
            </a:endParaRPr>
          </a:p>
          <a:p>
            <a:pPr marL="631190"/>
            <a:r>
              <a:rPr lang="en-US" altLang="zh-CN" sz="2400" spc="150" dirty="0">
                <a:solidFill>
                  <a:srgbClr val="262626"/>
                </a:solidFill>
                <a:latin typeface="宋体" panose="02010600030101010101" pitchFamily="2" charset="-122"/>
                <a:ea typeface="宋体" panose="02010600030101010101" pitchFamily="2" charset="-122"/>
                <a:cs typeface="Times New Roman" panose="02020603050405020304" pitchFamily="18" charset="0"/>
              </a:rPr>
              <a:t>  </a:t>
            </a:r>
            <a:r>
              <a:rPr lang="zh-CN" altLang="zh-CN" sz="2400" spc="150" dirty="0">
                <a:solidFill>
                  <a:srgbClr val="262626"/>
                </a:solidFill>
                <a:latin typeface="Calibri" panose="020F0502020204030204" charset="0"/>
                <a:ea typeface="宋体" panose="02010600030101010101" pitchFamily="2" charset="-122"/>
                <a:cs typeface="Times New Roman" panose="02020603050405020304" pitchFamily="18" charset="0"/>
              </a:rPr>
              <a:t>教材事关党和国家长治久安，事关中华民族伟大复兴，具有非常深刻的历史意义和战略意义。</a:t>
            </a:r>
            <a:endParaRPr lang="zh-CN" altLang="zh-CN" sz="2400" kern="100" dirty="0">
              <a:latin typeface="Calibri" panose="020F0502020204030204" charset="0"/>
              <a:ea typeface="宋体" panose="02010600030101010101" pitchFamily="2" charset="-122"/>
              <a:cs typeface="Times New Roman" panose="02020603050405020304" pitchFamily="18" charset="0"/>
            </a:endParaRPr>
          </a:p>
          <a:p>
            <a:pPr marL="457200" indent="171450"/>
            <a:r>
              <a:rPr lang="en-US" altLang="zh-CN" sz="2400" spc="150" dirty="0">
                <a:solidFill>
                  <a:srgbClr val="262626"/>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spc="150" dirty="0" smtClean="0">
                <a:solidFill>
                  <a:srgbClr val="262626"/>
                </a:solidFill>
                <a:latin typeface="宋体" panose="02010600030101010101" pitchFamily="2" charset="-122"/>
                <a:ea typeface="宋体" panose="02010600030101010101" pitchFamily="2" charset="-122"/>
                <a:cs typeface="Times New Roman" panose="02020603050405020304" pitchFamily="18" charset="0"/>
              </a:rPr>
              <a:t> </a:t>
            </a:r>
            <a:r>
              <a:rPr lang="zh-CN" altLang="zh-CN" sz="2400" spc="150" dirty="0" smtClean="0">
                <a:solidFill>
                  <a:srgbClr val="262626"/>
                </a:solidFill>
                <a:latin typeface="Calibri" panose="020F0502020204030204" charset="0"/>
                <a:ea typeface="宋体" panose="02010600030101010101" pitchFamily="2" charset="-122"/>
                <a:cs typeface="Times New Roman" panose="02020603050405020304" pitchFamily="18" charset="0"/>
              </a:rPr>
              <a:t>统</a:t>
            </a:r>
            <a:r>
              <a:rPr lang="zh-CN" altLang="zh-CN" sz="2400" spc="150" dirty="0">
                <a:solidFill>
                  <a:srgbClr val="262626"/>
                </a:solidFill>
                <a:latin typeface="Calibri" panose="020F0502020204030204" charset="0"/>
                <a:ea typeface="宋体" panose="02010600030101010101" pitchFamily="2" charset="-122"/>
                <a:cs typeface="Times New Roman" panose="02020603050405020304" pitchFamily="18" charset="0"/>
              </a:rPr>
              <a:t>编教材是国家教材制度建设的核心内容和重要基石，是教材建设国家事权国家意志的集中体现，是更好地落实党的教育方针、培养德智体美劳全面发展的社会主义建设者和接班人的最佳途径，必须反映党和国家的政治想、意识形态和核心价值。</a:t>
            </a:r>
            <a:endParaRPr lang="zh-CN" altLang="zh-CN" sz="2400" kern="100" dirty="0">
              <a:latin typeface="Calibri" panose="020F0502020204030204" charset="0"/>
              <a:ea typeface="宋体" panose="02010600030101010101" pitchFamily="2" charset="-122"/>
              <a:cs typeface="Times New Roman" panose="02020603050405020304" pitchFamily="18" charset="0"/>
            </a:endParaRPr>
          </a:p>
          <a:p>
            <a:pPr marL="457200" indent="171450"/>
            <a:endParaRPr lang="en-US" altLang="zh-CN" sz="2400" spc="150" dirty="0" smtClean="0">
              <a:solidFill>
                <a:srgbClr val="FF0000"/>
              </a:solidFill>
              <a:latin typeface="Calibri" panose="020F0502020204030204" charset="0"/>
              <a:ea typeface="宋体" panose="02010600030101010101" pitchFamily="2" charset="-122"/>
              <a:cs typeface="宋体" panose="02010600030101010101" pitchFamily="2" charset="-122"/>
            </a:endParaRPr>
          </a:p>
          <a:p>
            <a:pPr marL="457200" indent="171450"/>
            <a:r>
              <a:rPr lang="en-US" altLang="zh-CN" sz="2400" b="1" spc="150" dirty="0" smtClean="0">
                <a:solidFill>
                  <a:srgbClr val="FF0000"/>
                </a:solidFill>
                <a:latin typeface="Calibri" panose="020F0502020204030204" charset="0"/>
                <a:ea typeface="宋体" panose="02010600030101010101" pitchFamily="2" charset="-122"/>
                <a:cs typeface="宋体" panose="02010600030101010101" pitchFamily="2" charset="-122"/>
              </a:rPr>
              <a:t> </a:t>
            </a:r>
            <a:r>
              <a:rPr lang="zh-CN" altLang="zh-CN" sz="2400" b="1" spc="150" dirty="0" smtClean="0">
                <a:solidFill>
                  <a:srgbClr val="FF0000"/>
                </a:solidFill>
                <a:latin typeface="Calibri" panose="020F0502020204030204" charset="0"/>
                <a:ea typeface="宋体" panose="02010600030101010101" pitchFamily="2" charset="-122"/>
                <a:cs typeface="宋体" panose="02010600030101010101" pitchFamily="2" charset="-122"/>
              </a:rPr>
              <a:t>必修</a:t>
            </a:r>
            <a:r>
              <a:rPr lang="zh-CN" altLang="zh-CN" sz="2400" b="1" spc="150" dirty="0">
                <a:solidFill>
                  <a:srgbClr val="FF0000"/>
                </a:solidFill>
                <a:latin typeface="Calibri" panose="020F0502020204030204" charset="0"/>
                <a:ea typeface="宋体" panose="02010600030101010101" pitchFamily="2" charset="-122"/>
                <a:cs typeface="宋体" panose="02010600030101010101" pitchFamily="2" charset="-122"/>
              </a:rPr>
              <a:t>教材的重要导向：</a:t>
            </a:r>
            <a:endParaRPr lang="zh-CN" altLang="zh-CN" sz="2400" b="1" kern="100" dirty="0">
              <a:latin typeface="Calibri" panose="020F0502020204030204" charset="0"/>
              <a:ea typeface="宋体" panose="02010600030101010101" pitchFamily="2" charset="-122"/>
              <a:cs typeface="Times New Roman" panose="02020603050405020304" pitchFamily="18" charset="0"/>
            </a:endParaRPr>
          </a:p>
          <a:p>
            <a:pPr marL="631190"/>
            <a:r>
              <a:rPr lang="en-US" altLang="zh-CN" sz="2400" spc="15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  1</a:t>
            </a:r>
            <a:r>
              <a:rPr lang="zh-CN" altLang="zh-CN" sz="2400" spc="150" dirty="0">
                <a:solidFill>
                  <a:srgbClr val="000000"/>
                </a:solidFill>
                <a:latin typeface="Calibri" panose="020F0502020204030204" charset="0"/>
                <a:ea typeface="宋体" panose="02010600030101010101" pitchFamily="2" charset="-122"/>
                <a:cs typeface="宋体" panose="02010600030101010101" pitchFamily="2" charset="-122"/>
              </a:rPr>
              <a:t>、反映新时代中国特色社会主义</a:t>
            </a:r>
            <a:r>
              <a:rPr lang="zh-CN"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思想</a:t>
            </a:r>
            <a:r>
              <a:rPr lang="zh-CN" altLang="en-US" sz="2400" spc="150" dirty="0" smtClean="0">
                <a:solidFill>
                  <a:srgbClr val="000000"/>
                </a:solidFill>
                <a:latin typeface="Calibri" panose="020F0502020204030204" charset="0"/>
                <a:ea typeface="宋体" panose="02010600030101010101" pitchFamily="2" charset="-122"/>
                <a:cs typeface="宋体" panose="02010600030101010101" pitchFamily="2" charset="-122"/>
              </a:rPr>
              <a:t>；</a:t>
            </a:r>
            <a:endParaRPr lang="en-US"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endParaRPr>
          </a:p>
          <a:p>
            <a:pPr marL="631190"/>
            <a:r>
              <a:rPr lang="en-US"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    2</a:t>
            </a:r>
            <a:r>
              <a:rPr lang="zh-CN" altLang="zh-CN" sz="2400" spc="150" dirty="0">
                <a:solidFill>
                  <a:srgbClr val="000000"/>
                </a:solidFill>
                <a:latin typeface="Calibri" panose="020F0502020204030204" charset="0"/>
                <a:ea typeface="宋体" panose="02010600030101010101" pitchFamily="2" charset="-122"/>
                <a:cs typeface="宋体" panose="02010600030101010101" pitchFamily="2" charset="-122"/>
              </a:rPr>
              <a:t>、体现国家主流意识形态和国家</a:t>
            </a:r>
            <a:r>
              <a:rPr lang="zh-CN"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意识</a:t>
            </a:r>
            <a:r>
              <a:rPr lang="zh-CN" altLang="en-US" sz="2400" spc="150" dirty="0" smtClean="0">
                <a:solidFill>
                  <a:srgbClr val="000000"/>
                </a:solidFill>
                <a:latin typeface="Calibri" panose="020F0502020204030204" charset="0"/>
                <a:ea typeface="宋体" panose="02010600030101010101" pitchFamily="2" charset="-122"/>
                <a:cs typeface="宋体" panose="02010600030101010101" pitchFamily="2" charset="-122"/>
              </a:rPr>
              <a:t>；</a:t>
            </a:r>
            <a:endParaRPr lang="zh-CN" altLang="zh-CN" sz="2400" kern="100" dirty="0">
              <a:latin typeface="Calibri" panose="020F0502020204030204" charset="0"/>
              <a:ea typeface="宋体" panose="02010600030101010101" pitchFamily="2" charset="-122"/>
              <a:cs typeface="Times New Roman" panose="02020603050405020304" pitchFamily="18" charset="0"/>
            </a:endParaRPr>
          </a:p>
          <a:p>
            <a:pPr marL="631190"/>
            <a:r>
              <a:rPr lang="en-US" altLang="zh-CN" sz="2400" spc="15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  3</a:t>
            </a:r>
            <a:r>
              <a:rPr lang="zh-CN" altLang="zh-CN" sz="2400" spc="150" dirty="0">
                <a:solidFill>
                  <a:srgbClr val="000000"/>
                </a:solidFill>
                <a:latin typeface="Calibri" panose="020F0502020204030204" charset="0"/>
                <a:ea typeface="宋体" panose="02010600030101010101" pitchFamily="2" charset="-122"/>
                <a:cs typeface="宋体" panose="02010600030101010101" pitchFamily="2" charset="-122"/>
              </a:rPr>
              <a:t>、渗透社会主义核心价值观教育</a:t>
            </a:r>
            <a:r>
              <a:rPr lang="zh-CN"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元素</a:t>
            </a:r>
            <a:r>
              <a:rPr lang="zh-CN" altLang="en-US" sz="2400" spc="150" dirty="0" smtClean="0">
                <a:solidFill>
                  <a:srgbClr val="000000"/>
                </a:solidFill>
                <a:latin typeface="Calibri" panose="020F0502020204030204" charset="0"/>
                <a:ea typeface="宋体" panose="02010600030101010101" pitchFamily="2" charset="-122"/>
                <a:cs typeface="宋体" panose="02010600030101010101" pitchFamily="2" charset="-122"/>
              </a:rPr>
              <a:t>；</a:t>
            </a:r>
            <a:endParaRPr lang="en-US"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endParaRPr>
          </a:p>
          <a:p>
            <a:pPr marL="631190"/>
            <a:r>
              <a:rPr lang="en-US"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    4</a:t>
            </a:r>
            <a:r>
              <a:rPr lang="zh-CN" altLang="zh-CN" sz="2400" spc="150" dirty="0">
                <a:solidFill>
                  <a:srgbClr val="000000"/>
                </a:solidFill>
                <a:latin typeface="Calibri" panose="020F0502020204030204" charset="0"/>
                <a:ea typeface="宋体" panose="02010600030101010101" pitchFamily="2" charset="-122"/>
                <a:cs typeface="宋体" panose="02010600030101010101" pitchFamily="2" charset="-122"/>
              </a:rPr>
              <a:t>、注重对学生进行多方面的思想</a:t>
            </a:r>
            <a:r>
              <a:rPr lang="zh-CN" altLang="zh-CN" sz="2400" spc="150" dirty="0" smtClean="0">
                <a:solidFill>
                  <a:srgbClr val="000000"/>
                </a:solidFill>
                <a:latin typeface="Calibri" panose="020F0502020204030204" charset="0"/>
                <a:ea typeface="宋体" panose="02010600030101010101" pitchFamily="2" charset="-122"/>
                <a:cs typeface="宋体" panose="02010600030101010101" pitchFamily="2" charset="-122"/>
              </a:rPr>
              <a:t>教育</a:t>
            </a:r>
            <a:r>
              <a:rPr lang="zh-CN" altLang="en-US" sz="2400" spc="150" dirty="0" smtClean="0">
                <a:solidFill>
                  <a:srgbClr val="000000"/>
                </a:solidFill>
                <a:latin typeface="Calibri" panose="020F0502020204030204" charset="0"/>
                <a:ea typeface="宋体" panose="02010600030101010101" pitchFamily="2" charset="-122"/>
                <a:cs typeface="宋体" panose="02010600030101010101" pitchFamily="2" charset="-122"/>
              </a:rPr>
              <a:t>。</a:t>
            </a:r>
            <a:endParaRPr lang="zh-CN" altLang="zh-CN" sz="2400" kern="100" dirty="0">
              <a:effectLst/>
              <a:latin typeface="Calibri" panose="020F0502020204030204" charset="0"/>
              <a:ea typeface="宋体" panose="02010600030101010101" pitchFamily="2"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additive="base">
                                        <p:cTn id="2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additive="base">
                                        <p:cTn id="3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 calcmode="lin" valueType="num">
                                      <p:cBhvr additive="base">
                                        <p:cTn id="3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4220" y="128788"/>
            <a:ext cx="6719679" cy="656823"/>
          </a:xfrm>
        </p:spPr>
        <p:txBody>
          <a:bodyPr>
            <a:normAutofit/>
          </a:bodyPr>
          <a:lstStyle/>
          <a:p>
            <a:r>
              <a:rPr lang="zh-CN" altLang="en-US" dirty="0" smtClean="0"/>
              <a:t>（</a:t>
            </a:r>
            <a:r>
              <a:rPr lang="en-US" altLang="zh-CN" dirty="0" smtClean="0"/>
              <a:t>3</a:t>
            </a:r>
            <a:r>
              <a:rPr lang="zh-CN" altLang="en-US" dirty="0" smtClean="0"/>
              <a:t>）新教材新的教学理念</a:t>
            </a:r>
            <a:endParaRPr lang="zh-CN" altLang="en-US" dirty="0"/>
          </a:p>
        </p:txBody>
      </p:sp>
      <p:sp>
        <p:nvSpPr>
          <p:cNvPr id="3" name="内容占位符 2"/>
          <p:cNvSpPr>
            <a:spLocks noGrp="1"/>
          </p:cNvSpPr>
          <p:nvPr>
            <p:ph idx="1"/>
          </p:nvPr>
        </p:nvSpPr>
        <p:spPr>
          <a:xfrm>
            <a:off x="234912" y="1571223"/>
            <a:ext cx="11420467" cy="4759200"/>
          </a:xfrm>
        </p:spPr>
        <p:txBody>
          <a:bodyPr>
            <a:normAutofit fontScale="92500" lnSpcReduction="20000"/>
          </a:bodyPr>
          <a:lstStyle/>
          <a:p>
            <a:pPr marL="0" indent="0">
              <a:buNone/>
            </a:pPr>
            <a:r>
              <a:rPr lang="zh-CN" altLang="en-US" dirty="0" smtClean="0"/>
              <a:t>  </a:t>
            </a:r>
            <a:r>
              <a:rPr lang="zh-CN" altLang="en-US" sz="3200" dirty="0" smtClean="0"/>
              <a:t>确定</a:t>
            </a:r>
            <a:r>
              <a:rPr lang="zh-CN" altLang="en-US" sz="3200" b="1" dirty="0" smtClean="0">
                <a:solidFill>
                  <a:srgbClr val="FF0000"/>
                </a:solidFill>
              </a:rPr>
              <a:t>教学主题</a:t>
            </a:r>
            <a:r>
              <a:rPr lang="zh-CN" altLang="en-US" sz="3200" dirty="0" smtClean="0"/>
              <a:t>：教学主题</a:t>
            </a:r>
            <a:r>
              <a:rPr lang="en-US" altLang="zh-CN" sz="3200" dirty="0" smtClean="0"/>
              <a:t>——</a:t>
            </a:r>
            <a:r>
              <a:rPr lang="zh-CN" altLang="en-US" sz="3200" dirty="0" smtClean="0"/>
              <a:t>逻辑整合</a:t>
            </a:r>
            <a:r>
              <a:rPr lang="en-US" altLang="zh-CN" sz="3200" dirty="0" smtClean="0"/>
              <a:t>——</a:t>
            </a:r>
            <a:r>
              <a:rPr lang="zh-CN" altLang="en-US" sz="3200" dirty="0" smtClean="0"/>
              <a:t>拓展边界（以主题为引领，使课程内容情境化，促进学科核心素养的落实）</a:t>
            </a:r>
            <a:endParaRPr lang="en-US" altLang="zh-CN" sz="3200" dirty="0" smtClean="0"/>
          </a:p>
          <a:p>
            <a:pPr marL="0" indent="0">
              <a:buNone/>
            </a:pPr>
            <a:r>
              <a:rPr lang="zh-CN" altLang="en-US" sz="3200" dirty="0" smtClean="0"/>
              <a:t>  形成</a:t>
            </a:r>
            <a:r>
              <a:rPr lang="zh-CN" altLang="en-US" sz="3200" b="1" dirty="0" smtClean="0">
                <a:solidFill>
                  <a:srgbClr val="FF0000"/>
                </a:solidFill>
              </a:rPr>
              <a:t>教学深度</a:t>
            </a:r>
            <a:r>
              <a:rPr lang="zh-CN" altLang="en-US" sz="3200" dirty="0" smtClean="0"/>
              <a:t>：教学主题</a:t>
            </a:r>
            <a:r>
              <a:rPr lang="en-US" altLang="zh-CN" sz="3200" dirty="0" smtClean="0"/>
              <a:t>——</a:t>
            </a:r>
            <a:r>
              <a:rPr lang="zh-CN" altLang="en-US" sz="3200" dirty="0" smtClean="0"/>
              <a:t>重难点</a:t>
            </a:r>
            <a:r>
              <a:rPr lang="en-US" altLang="zh-CN" sz="3200" dirty="0" smtClean="0"/>
              <a:t>——</a:t>
            </a:r>
            <a:r>
              <a:rPr lang="zh-CN" altLang="en-US" sz="3200" dirty="0" smtClean="0"/>
              <a:t>教学深度</a:t>
            </a:r>
            <a:r>
              <a:rPr lang="en-US" altLang="zh-CN" sz="3200" dirty="0" smtClean="0"/>
              <a:t>——</a:t>
            </a:r>
            <a:r>
              <a:rPr lang="zh-CN" altLang="en-US" sz="3200" dirty="0" smtClean="0"/>
              <a:t>材料（对课程内容整合，引导深度学习，促进问题意志和证据意识在新情境对历史进行探索，拓展对历史的深度）</a:t>
            </a:r>
            <a:endParaRPr lang="en-US" altLang="zh-CN" sz="3200" dirty="0" smtClean="0"/>
          </a:p>
          <a:p>
            <a:pPr marL="0" indent="0">
              <a:buNone/>
            </a:pPr>
            <a:r>
              <a:rPr lang="en-US" altLang="zh-CN" sz="3200" dirty="0"/>
              <a:t> </a:t>
            </a:r>
            <a:r>
              <a:rPr lang="en-US" altLang="zh-CN" sz="3200" dirty="0" smtClean="0"/>
              <a:t> </a:t>
            </a:r>
            <a:r>
              <a:rPr lang="zh-CN" altLang="en-US" sz="3200" dirty="0" smtClean="0"/>
              <a:t>突出</a:t>
            </a:r>
            <a:r>
              <a:rPr lang="zh-CN" altLang="en-US" sz="3200" b="1" dirty="0" smtClean="0">
                <a:solidFill>
                  <a:srgbClr val="FF0000"/>
                </a:solidFill>
              </a:rPr>
              <a:t>学生主体</a:t>
            </a:r>
            <a:r>
              <a:rPr lang="zh-CN" altLang="en-US" sz="3200" dirty="0" smtClean="0"/>
              <a:t>：自主学习</a:t>
            </a:r>
            <a:r>
              <a:rPr lang="en-US" altLang="zh-CN" sz="3200" dirty="0" smtClean="0"/>
              <a:t>——</a:t>
            </a:r>
            <a:r>
              <a:rPr lang="zh-CN" altLang="en-US" sz="3200" dirty="0" smtClean="0"/>
              <a:t>思考问题</a:t>
            </a:r>
            <a:r>
              <a:rPr lang="en-US" altLang="zh-CN" sz="3200" dirty="0" smtClean="0"/>
              <a:t>——</a:t>
            </a:r>
            <a:r>
              <a:rPr lang="zh-CN" altLang="en-US" sz="3200" dirty="0" smtClean="0"/>
              <a:t>产生问题</a:t>
            </a:r>
            <a:r>
              <a:rPr lang="en-US" altLang="zh-CN" sz="3200" dirty="0" smtClean="0"/>
              <a:t>——</a:t>
            </a:r>
            <a:r>
              <a:rPr lang="zh-CN" altLang="en-US" sz="3200" dirty="0" smtClean="0"/>
              <a:t>探究问题</a:t>
            </a:r>
            <a:r>
              <a:rPr lang="en-US" altLang="zh-CN" sz="3200" dirty="0" smtClean="0"/>
              <a:t>——</a:t>
            </a:r>
            <a:r>
              <a:rPr lang="zh-CN" altLang="en-US" sz="3200" dirty="0" smtClean="0"/>
              <a:t>生成问题</a:t>
            </a:r>
            <a:r>
              <a:rPr lang="en-US" altLang="zh-CN" sz="3200" dirty="0" smtClean="0"/>
              <a:t>——</a:t>
            </a:r>
            <a:r>
              <a:rPr lang="zh-CN" altLang="en-US" sz="3200" dirty="0" smtClean="0"/>
              <a:t>完善思维导图</a:t>
            </a:r>
            <a:endParaRPr lang="en-US" altLang="zh-CN" sz="3200" dirty="0" smtClean="0"/>
          </a:p>
          <a:p>
            <a:pPr marL="0" indent="0">
              <a:buNone/>
            </a:pPr>
            <a:r>
              <a:rPr lang="en-US" altLang="zh-CN" sz="3200" dirty="0"/>
              <a:t> </a:t>
            </a:r>
            <a:r>
              <a:rPr lang="en-US" altLang="zh-CN" sz="3200" dirty="0" smtClean="0"/>
              <a:t>   </a:t>
            </a:r>
            <a:endParaRPr lang="zh-CN" altLang="en-US" sz="3200" dirty="0"/>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矩形 3"/>
          <p:cNvSpPr>
            <a:spLocks noChangeArrowheads="1"/>
          </p:cNvSpPr>
          <p:nvPr/>
        </p:nvSpPr>
        <p:spPr bwMode="auto">
          <a:xfrm>
            <a:off x="1631950" y="117475"/>
            <a:ext cx="8928100" cy="605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lnSpc>
                <a:spcPct val="150000"/>
              </a:lnSpc>
              <a:spcBef>
                <a:spcPct val="0"/>
              </a:spcBef>
              <a:buFontTx/>
              <a:buNone/>
            </a:pPr>
            <a:r>
              <a:rPr lang="en-US" altLang="zh-CN" b="1" u="sng" dirty="0" smtClean="0">
                <a:solidFill>
                  <a:srgbClr val="0000FF"/>
                </a:solidFill>
              </a:rPr>
              <a:t>2021</a:t>
            </a:r>
            <a:r>
              <a:rPr lang="zh-CN" altLang="en-US" b="1" u="sng" dirty="0" smtClean="0">
                <a:solidFill>
                  <a:srgbClr val="0000FF"/>
                </a:solidFill>
              </a:rPr>
              <a:t>备考</a:t>
            </a:r>
            <a:r>
              <a:rPr lang="zh-CN" altLang="en-US" b="1" u="sng" dirty="0">
                <a:solidFill>
                  <a:srgbClr val="0000FF"/>
                </a:solidFill>
              </a:rPr>
              <a:t>应特别关注的新课标内容举隅：</a:t>
            </a:r>
            <a:endParaRPr lang="en-US" altLang="zh-CN" b="1" u="sng" dirty="0">
              <a:solidFill>
                <a:srgbClr val="0000FF"/>
              </a:solidFill>
            </a:endParaRPr>
          </a:p>
          <a:p>
            <a:pPr algn="just">
              <a:lnSpc>
                <a:spcPct val="150000"/>
              </a:lnSpc>
              <a:spcBef>
                <a:spcPct val="0"/>
              </a:spcBef>
              <a:buFontTx/>
              <a:buNone/>
            </a:pPr>
            <a:r>
              <a:rPr lang="zh-CN" altLang="en-US" b="1" u="sng" dirty="0">
                <a:solidFill>
                  <a:srgbClr val="0000FF"/>
                </a:solidFill>
              </a:rPr>
              <a:t>必修课程：</a:t>
            </a:r>
            <a:r>
              <a:rPr lang="en-US" altLang="zh-CN" b="1" u="sng" dirty="0">
                <a:solidFill>
                  <a:srgbClr val="0000FF"/>
                </a:solidFill>
              </a:rPr>
              <a:t> </a:t>
            </a:r>
            <a:endParaRPr lang="en-US" altLang="zh-CN" b="1" u="sng" dirty="0">
              <a:solidFill>
                <a:srgbClr val="0000FF"/>
              </a:solidFill>
            </a:endParaRPr>
          </a:p>
          <a:p>
            <a:pPr algn="just">
              <a:lnSpc>
                <a:spcPts val="3500"/>
              </a:lnSpc>
              <a:spcBef>
                <a:spcPct val="0"/>
              </a:spcBef>
              <a:buNone/>
            </a:pPr>
            <a:r>
              <a:rPr lang="en-US" altLang="zh-CN" sz="2800" b="1" dirty="0">
                <a:solidFill>
                  <a:srgbClr val="000000"/>
                </a:solidFill>
                <a:latin typeface="楷体" panose="02010609060101010101" pitchFamily="49" charset="-122"/>
                <a:ea typeface="楷体" panose="02010609060101010101" pitchFamily="49" charset="-122"/>
              </a:rPr>
              <a:t>1.3</a:t>
            </a:r>
            <a:r>
              <a:rPr lang="zh-CN" altLang="en-US" sz="2800" b="1" dirty="0">
                <a:solidFill>
                  <a:srgbClr val="FF0000"/>
                </a:solidFill>
                <a:latin typeface="楷体" panose="02010609060101010101" pitchFamily="49" charset="-122"/>
                <a:ea typeface="楷体" panose="02010609060101010101" pitchFamily="49" charset="-122"/>
              </a:rPr>
              <a:t>秦汉大一统国家的建立与巩固</a:t>
            </a:r>
            <a:r>
              <a:rPr lang="zh-CN" altLang="en-US" sz="2800" b="1" dirty="0">
                <a:solidFill>
                  <a:srgbClr val="000000"/>
                </a:solidFill>
                <a:latin typeface="楷体" panose="02010609060101010101" pitchFamily="49" charset="-122"/>
                <a:ea typeface="楷体" panose="02010609060101010101" pitchFamily="49" charset="-122"/>
              </a:rPr>
              <a:t>（秦朝的统一大业和汉朝削藩、开疆拓土、尊崇儒术）</a:t>
            </a:r>
            <a:r>
              <a:rPr lang="en-US" altLang="zh-CN" sz="2800" b="1" dirty="0">
                <a:solidFill>
                  <a:srgbClr val="000000"/>
                </a:solidFill>
                <a:latin typeface="楷体" panose="02010609060101010101" pitchFamily="49" charset="-122"/>
                <a:ea typeface="楷体" panose="02010609060101010101" pitchFamily="49" charset="-122"/>
              </a:rPr>
              <a:t>  </a:t>
            </a:r>
            <a:endParaRPr lang="en-US" altLang="zh-CN" sz="2800" b="1" dirty="0">
              <a:solidFill>
                <a:srgbClr val="000000"/>
              </a:solidFill>
              <a:latin typeface="楷体" panose="02010609060101010101" pitchFamily="49" charset="-122"/>
              <a:ea typeface="楷体" panose="02010609060101010101" pitchFamily="49" charset="-122"/>
            </a:endParaRPr>
          </a:p>
          <a:p>
            <a:pPr algn="just">
              <a:lnSpc>
                <a:spcPts val="3500"/>
              </a:lnSpc>
              <a:spcBef>
                <a:spcPct val="0"/>
              </a:spcBef>
              <a:buNone/>
            </a:pPr>
            <a:r>
              <a:rPr lang="en-US" altLang="zh-CN" sz="2800" b="1" dirty="0">
                <a:solidFill>
                  <a:srgbClr val="000000"/>
                </a:solidFill>
                <a:latin typeface="楷体" panose="02010609060101010101" pitchFamily="49" charset="-122"/>
                <a:ea typeface="楷体" panose="02010609060101010101" pitchFamily="49" charset="-122"/>
              </a:rPr>
              <a:t>1.4 </a:t>
            </a:r>
            <a:r>
              <a:rPr lang="zh-CN" altLang="en-US" sz="2800" b="1" dirty="0">
                <a:solidFill>
                  <a:srgbClr val="FF0000"/>
                </a:solidFill>
                <a:latin typeface="楷体" panose="02010609060101010101" pitchFamily="49" charset="-122"/>
                <a:ea typeface="楷体" panose="02010609060101010101" pitchFamily="49" charset="-122"/>
              </a:rPr>
              <a:t>认识三国两晋南北朝至隋唐时期的制度变化与创新、民族交融、区域开发和思想文化领域的新成就</a:t>
            </a:r>
            <a:endParaRPr lang="en-US" altLang="zh-CN" sz="2800" b="1" dirty="0">
              <a:solidFill>
                <a:srgbClr val="FF0000"/>
              </a:solidFill>
              <a:latin typeface="楷体" panose="02010609060101010101" pitchFamily="49" charset="-122"/>
              <a:ea typeface="楷体" panose="02010609060101010101" pitchFamily="49" charset="-122"/>
            </a:endParaRPr>
          </a:p>
          <a:p>
            <a:pPr algn="just">
              <a:lnSpc>
                <a:spcPts val="3500"/>
              </a:lnSpc>
              <a:spcBef>
                <a:spcPct val="0"/>
              </a:spcBef>
              <a:buNone/>
            </a:pPr>
            <a:r>
              <a:rPr lang="en-US" altLang="zh-CN" sz="2800" b="1" dirty="0">
                <a:solidFill>
                  <a:srgbClr val="000000"/>
                </a:solidFill>
                <a:latin typeface="楷体" panose="02010609060101010101" pitchFamily="49" charset="-122"/>
                <a:ea typeface="楷体" panose="02010609060101010101" pitchFamily="49" charset="-122"/>
              </a:rPr>
              <a:t>1.6</a:t>
            </a:r>
            <a:r>
              <a:rPr lang="zh-CN" altLang="en-US" sz="2800" b="1" dirty="0">
                <a:solidFill>
                  <a:srgbClr val="FF0000"/>
                </a:solidFill>
                <a:latin typeface="楷体" panose="02010609060101010101" pitchFamily="49" charset="-122"/>
                <a:ea typeface="楷体" panose="02010609060101010101" pitchFamily="49" charset="-122"/>
              </a:rPr>
              <a:t>明至清中叶中国版图的奠定</a:t>
            </a:r>
            <a:r>
              <a:rPr lang="zh-CN" altLang="en-US" sz="2800" b="1" dirty="0">
                <a:solidFill>
                  <a:srgbClr val="000000"/>
                </a:solidFill>
                <a:latin typeface="楷体" panose="02010609060101010101" pitchFamily="49" charset="-122"/>
                <a:ea typeface="楷体" panose="02010609060101010101" pitchFamily="49" charset="-122"/>
              </a:rPr>
              <a:t>（了解明清时期统一全国和经略边疆的相关举措，世界变化对中国的影响，认识中国社会面临的危机）</a:t>
            </a:r>
            <a:r>
              <a:rPr lang="en-US" altLang="zh-CN" sz="2800" b="1" dirty="0">
                <a:solidFill>
                  <a:srgbClr val="000000"/>
                </a:solidFill>
                <a:latin typeface="楷体" panose="02010609060101010101" pitchFamily="49" charset="-122"/>
                <a:ea typeface="楷体" panose="02010609060101010101" pitchFamily="49" charset="-122"/>
              </a:rPr>
              <a:t> </a:t>
            </a:r>
            <a:endParaRPr lang="en-US" altLang="zh-CN" sz="2800" b="1" dirty="0">
              <a:solidFill>
                <a:srgbClr val="000000"/>
              </a:solidFill>
              <a:latin typeface="楷体" panose="02010609060101010101" pitchFamily="49" charset="-122"/>
              <a:ea typeface="楷体" panose="02010609060101010101" pitchFamily="49" charset="-122"/>
            </a:endParaRPr>
          </a:p>
          <a:p>
            <a:pPr algn="just">
              <a:lnSpc>
                <a:spcPts val="3500"/>
              </a:lnSpc>
              <a:spcBef>
                <a:spcPct val="0"/>
              </a:spcBef>
              <a:buNone/>
            </a:pPr>
            <a:r>
              <a:rPr lang="en-US" altLang="zh-CN" sz="2800" b="1" dirty="0">
                <a:solidFill>
                  <a:srgbClr val="000000"/>
                </a:solidFill>
                <a:latin typeface="楷体" panose="02010609060101010101" pitchFamily="49" charset="-122"/>
                <a:ea typeface="楷体" panose="02010609060101010101" pitchFamily="49" charset="-122"/>
              </a:rPr>
              <a:t>1.18</a:t>
            </a:r>
            <a:r>
              <a:rPr lang="zh-CN" altLang="en-US" sz="2800" b="1" dirty="0">
                <a:solidFill>
                  <a:srgbClr val="000000"/>
                </a:solidFill>
                <a:latin typeface="楷体" panose="02010609060101010101" pitchFamily="49" charset="-122"/>
                <a:ea typeface="楷体" panose="02010609060101010101" pitchFamily="49" charset="-122"/>
              </a:rPr>
              <a:t>通过了解文艺复兴、宗教改革、启蒙运动与资产阶级革命的历史渊源，认识资产阶级革命的发生和资本主义制度的确立，是近代西方整理思想理念的初步实现。</a:t>
            </a:r>
            <a:endParaRPr lang="en-US" altLang="zh-CN" sz="2800" b="1" dirty="0">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4690">
                                            <p:txEl>
                                              <p:pRg st="0" end="0"/>
                                            </p:txEl>
                                          </p:spTgt>
                                        </p:tgtEl>
                                        <p:attrNameLst>
                                          <p:attrName>style.visibility</p:attrName>
                                        </p:attrNameLst>
                                      </p:cBhvr>
                                      <p:to>
                                        <p:strVal val="visible"/>
                                      </p:to>
                                    </p:set>
                                    <p:anim calcmode="lin" valueType="num">
                                      <p:cBhvr additive="base">
                                        <p:cTn id="7" dur="500" fill="hold"/>
                                        <p:tgtEl>
                                          <p:spTgt spid="7546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46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4690">
                                            <p:txEl>
                                              <p:pRg st="1" end="1"/>
                                            </p:txEl>
                                          </p:spTgt>
                                        </p:tgtEl>
                                        <p:attrNameLst>
                                          <p:attrName>style.visibility</p:attrName>
                                        </p:attrNameLst>
                                      </p:cBhvr>
                                      <p:to>
                                        <p:strVal val="visible"/>
                                      </p:to>
                                    </p:set>
                                    <p:anim calcmode="lin" valueType="num">
                                      <p:cBhvr additive="base">
                                        <p:cTn id="13" dur="500" fill="hold"/>
                                        <p:tgtEl>
                                          <p:spTgt spid="75469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46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54690">
                                            <p:txEl>
                                              <p:pRg st="2" end="2"/>
                                            </p:txEl>
                                          </p:spTgt>
                                        </p:tgtEl>
                                        <p:attrNameLst>
                                          <p:attrName>style.visibility</p:attrName>
                                        </p:attrNameLst>
                                      </p:cBhvr>
                                      <p:to>
                                        <p:strVal val="visible"/>
                                      </p:to>
                                    </p:set>
                                    <p:anim calcmode="lin" valueType="num">
                                      <p:cBhvr additive="base">
                                        <p:cTn id="19" dur="500" fill="hold"/>
                                        <p:tgtEl>
                                          <p:spTgt spid="75469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546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54690">
                                            <p:txEl>
                                              <p:pRg st="3" end="3"/>
                                            </p:txEl>
                                          </p:spTgt>
                                        </p:tgtEl>
                                        <p:attrNameLst>
                                          <p:attrName>style.visibility</p:attrName>
                                        </p:attrNameLst>
                                      </p:cBhvr>
                                      <p:to>
                                        <p:strVal val="visible"/>
                                      </p:to>
                                    </p:set>
                                    <p:anim calcmode="lin" valueType="num">
                                      <p:cBhvr additive="base">
                                        <p:cTn id="25" dur="500" fill="hold"/>
                                        <p:tgtEl>
                                          <p:spTgt spid="75469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5469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54690">
                                            <p:txEl>
                                              <p:pRg st="4" end="4"/>
                                            </p:txEl>
                                          </p:spTgt>
                                        </p:tgtEl>
                                        <p:attrNameLst>
                                          <p:attrName>style.visibility</p:attrName>
                                        </p:attrNameLst>
                                      </p:cBhvr>
                                      <p:to>
                                        <p:strVal val="visible"/>
                                      </p:to>
                                    </p:set>
                                    <p:anim calcmode="lin" valueType="num">
                                      <p:cBhvr additive="base">
                                        <p:cTn id="31" dur="500" fill="hold"/>
                                        <p:tgtEl>
                                          <p:spTgt spid="75469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5469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54690">
                                            <p:txEl>
                                              <p:pRg st="5" end="5"/>
                                            </p:txEl>
                                          </p:spTgt>
                                        </p:tgtEl>
                                        <p:attrNameLst>
                                          <p:attrName>style.visibility</p:attrName>
                                        </p:attrNameLst>
                                      </p:cBhvr>
                                      <p:to>
                                        <p:strVal val="visible"/>
                                      </p:to>
                                    </p:set>
                                    <p:anim calcmode="lin" valueType="num">
                                      <p:cBhvr additive="base">
                                        <p:cTn id="37" dur="500" fill="hold"/>
                                        <p:tgtEl>
                                          <p:spTgt spid="75469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5469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矩形 3"/>
          <p:cNvSpPr>
            <a:spLocks noChangeArrowheads="1"/>
          </p:cNvSpPr>
          <p:nvPr/>
        </p:nvSpPr>
        <p:spPr bwMode="auto">
          <a:xfrm>
            <a:off x="1557339" y="-9525"/>
            <a:ext cx="8975725" cy="624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lnSpc>
                <a:spcPct val="150000"/>
              </a:lnSpc>
              <a:spcBef>
                <a:spcPct val="0"/>
              </a:spcBef>
              <a:buFontTx/>
              <a:buNone/>
            </a:pPr>
            <a:r>
              <a:rPr lang="zh-CN" altLang="en-US" b="1" u="sng">
                <a:solidFill>
                  <a:srgbClr val="0000FF"/>
                </a:solidFill>
              </a:rPr>
              <a:t>必选</a:t>
            </a:r>
            <a:r>
              <a:rPr lang="en-US" altLang="zh-CN" b="1" u="sng">
                <a:solidFill>
                  <a:srgbClr val="0000FF"/>
                </a:solidFill>
              </a:rPr>
              <a:t>1 </a:t>
            </a:r>
            <a:r>
              <a:rPr lang="zh-CN" altLang="en-US" b="1" u="sng">
                <a:solidFill>
                  <a:srgbClr val="0000FF"/>
                </a:solidFill>
              </a:rPr>
              <a:t>：国家制度与社会治理</a:t>
            </a:r>
            <a:endParaRPr lang="en-US" altLang="zh-CN" b="1" u="sng">
              <a:solidFill>
                <a:srgbClr val="0000FF"/>
              </a:solidFill>
            </a:endParaRPr>
          </a:p>
          <a:p>
            <a:pPr algn="just">
              <a:lnSpc>
                <a:spcPts val="3500"/>
              </a:lnSpc>
              <a:spcBef>
                <a:spcPct val="0"/>
              </a:spcBef>
              <a:buNone/>
            </a:pPr>
            <a:r>
              <a:rPr lang="en-US" altLang="zh-CN" sz="2000" b="1">
                <a:solidFill>
                  <a:srgbClr val="000000"/>
                </a:solidFill>
                <a:latin typeface="华文楷体" panose="02010600040101010101" pitchFamily="2" charset="-122"/>
                <a:ea typeface="华文楷体" panose="02010600040101010101" pitchFamily="2" charset="-122"/>
              </a:rPr>
              <a:t>1.3</a:t>
            </a:r>
            <a:r>
              <a:rPr lang="zh-CN" altLang="en-US" sz="2000" b="1">
                <a:solidFill>
                  <a:srgbClr val="000000"/>
                </a:solidFill>
                <a:latin typeface="华文楷体" panose="02010600040101010101" pitchFamily="2" charset="-122"/>
                <a:ea typeface="华文楷体" panose="02010600040101010101" pitchFamily="2" charset="-122"/>
              </a:rPr>
              <a:t>法律与教化</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ts val="3500"/>
              </a:lnSpc>
              <a:spcBef>
                <a:spcPct val="0"/>
              </a:spcBef>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知道</a:t>
            </a:r>
            <a:r>
              <a:rPr lang="zh-CN" altLang="en-US" sz="2000" b="1">
                <a:solidFill>
                  <a:srgbClr val="FF0000"/>
                </a:solidFill>
                <a:latin typeface="华文楷体" panose="02010600040101010101" pitchFamily="2" charset="-122"/>
                <a:ea typeface="华文楷体" panose="02010600040101010101" pitchFamily="2" charset="-122"/>
              </a:rPr>
              <a:t>先秦时期成文法的产</a:t>
            </a:r>
            <a:r>
              <a:rPr lang="zh-CN" altLang="en-US" sz="2000" b="1">
                <a:solidFill>
                  <a:srgbClr val="000000"/>
                </a:solidFill>
                <a:latin typeface="华文楷体" panose="02010600040101010101" pitchFamily="2" charset="-122"/>
                <a:ea typeface="华文楷体" panose="02010600040101010101" pitchFamily="2" charset="-122"/>
              </a:rPr>
              <a:t>生过程，以及这一时期思想家对于德治、法治关系的讨论；知道自西汉起历代王朝</a:t>
            </a:r>
            <a:r>
              <a:rPr lang="zh-CN" altLang="en-US" sz="2000" b="1">
                <a:solidFill>
                  <a:srgbClr val="FF0000"/>
                </a:solidFill>
                <a:latin typeface="华文楷体" panose="02010600040101010101" pitchFamily="2" charset="-122"/>
                <a:ea typeface="华文楷体" panose="02010600040101010101" pitchFamily="2" charset="-122"/>
              </a:rPr>
              <a:t>法律、礼教</a:t>
            </a:r>
            <a:r>
              <a:rPr lang="zh-CN" altLang="en-US" sz="2000" b="1">
                <a:solidFill>
                  <a:srgbClr val="000000"/>
                </a:solidFill>
                <a:latin typeface="华文楷体" panose="02010600040101010101" pitchFamily="2" charset="-122"/>
                <a:ea typeface="华文楷体" panose="02010600040101010101" pitchFamily="2" charset="-122"/>
              </a:rPr>
              <a:t>并用的统治手段；了解近代西方法律制度的渊源和基本特征，知道宗教伦理在西方社会发展进程中的作用。</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ts val="3500"/>
              </a:lnSpc>
              <a:spcBef>
                <a:spcPct val="0"/>
              </a:spcBef>
              <a:buNone/>
            </a:pPr>
            <a:r>
              <a:rPr lang="en-US" altLang="zh-CN" sz="2000" b="1">
                <a:solidFill>
                  <a:srgbClr val="000000"/>
                </a:solidFill>
                <a:latin typeface="华文楷体" panose="02010600040101010101" pitchFamily="2" charset="-122"/>
                <a:ea typeface="华文楷体" panose="02010600040101010101" pitchFamily="2" charset="-122"/>
              </a:rPr>
              <a:t>1.4</a:t>
            </a:r>
            <a:r>
              <a:rPr lang="zh-CN" altLang="en-US" sz="2000" b="1">
                <a:solidFill>
                  <a:srgbClr val="000000"/>
                </a:solidFill>
                <a:latin typeface="华文楷体" panose="02010600040101010101" pitchFamily="2" charset="-122"/>
                <a:ea typeface="华文楷体" panose="02010600040101010101" pitchFamily="2" charset="-122"/>
              </a:rPr>
              <a:t>民族国家与国家关系</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ts val="3500"/>
              </a:lnSpc>
              <a:spcBef>
                <a:spcPct val="0"/>
              </a:spcBef>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了解古代中国民族政策和边疆管理制度，认识中国古代处理</a:t>
            </a:r>
            <a:r>
              <a:rPr lang="zh-CN" altLang="en-US" sz="2000" b="1">
                <a:solidFill>
                  <a:srgbClr val="FF0000"/>
                </a:solidFill>
                <a:latin typeface="华文楷体" panose="02010600040101010101" pitchFamily="2" charset="-122"/>
                <a:ea typeface="华文楷体" panose="02010600040101010101" pitchFamily="2" charset="-122"/>
              </a:rPr>
              <a:t>对外关系的体</a:t>
            </a:r>
            <a:r>
              <a:rPr lang="zh-CN" altLang="en-US" sz="2000" b="1">
                <a:solidFill>
                  <a:srgbClr val="000000"/>
                </a:solidFill>
                <a:latin typeface="华文楷体" panose="02010600040101010101" pitchFamily="2" charset="-122"/>
                <a:ea typeface="华文楷体" panose="02010600040101010101" pitchFamily="2" charset="-122"/>
              </a:rPr>
              <a:t>制；了解近代西方民族国家的形成情况，以及</a:t>
            </a:r>
            <a:r>
              <a:rPr lang="zh-CN" altLang="en-US" sz="2000" b="1">
                <a:solidFill>
                  <a:srgbClr val="FF0000"/>
                </a:solidFill>
                <a:latin typeface="华文楷体" panose="02010600040101010101" pitchFamily="2" charset="-122"/>
                <a:ea typeface="华文楷体" panose="02010600040101010101" pitchFamily="2" charset="-122"/>
              </a:rPr>
              <a:t>国际法</a:t>
            </a:r>
            <a:r>
              <a:rPr lang="zh-CN" altLang="en-US" sz="2000" b="1">
                <a:solidFill>
                  <a:srgbClr val="000000"/>
                </a:solidFill>
                <a:latin typeface="华文楷体" panose="02010600040101010101" pitchFamily="2" charset="-122"/>
                <a:ea typeface="华文楷体" panose="02010600040101010101" pitchFamily="2" charset="-122"/>
              </a:rPr>
              <a:t>的发展</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ts val="3500"/>
              </a:lnSpc>
              <a:spcBef>
                <a:spcPct val="0"/>
              </a:spcBef>
              <a:buNone/>
            </a:pPr>
            <a:r>
              <a:rPr lang="en-US" altLang="zh-CN" sz="2000" b="1">
                <a:solidFill>
                  <a:srgbClr val="000000"/>
                </a:solidFill>
                <a:latin typeface="华文楷体" panose="02010600040101010101" pitchFamily="2" charset="-122"/>
                <a:ea typeface="华文楷体" panose="02010600040101010101" pitchFamily="2" charset="-122"/>
              </a:rPr>
              <a:t>1.5 </a:t>
            </a:r>
            <a:r>
              <a:rPr lang="zh-CN" altLang="en-US" sz="2000" b="1">
                <a:solidFill>
                  <a:srgbClr val="000000"/>
                </a:solidFill>
                <a:latin typeface="华文楷体" panose="02010600040101010101" pitchFamily="2" charset="-122"/>
                <a:ea typeface="华文楷体" panose="02010600040101010101" pitchFamily="2" charset="-122"/>
              </a:rPr>
              <a:t>基层治理与社会保障</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ts val="3500"/>
              </a:lnSpc>
              <a:spcBef>
                <a:spcPct val="0"/>
              </a:spcBef>
              <a:buNone/>
            </a:pPr>
            <a:r>
              <a:rPr lang="zh-CN" altLang="en-US" sz="2000" b="1">
                <a:solidFill>
                  <a:srgbClr val="000000"/>
                </a:solidFill>
                <a:latin typeface="华文楷体" panose="02010600040101010101" pitchFamily="2" charset="-122"/>
                <a:ea typeface="华文楷体" panose="02010600040101010101" pitchFamily="2" charset="-122"/>
              </a:rPr>
              <a:t>   了解中国古代以赋役征发为首要目的的户籍制度，以及有代表性的基层管理组织</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1.6</a:t>
            </a:r>
            <a:r>
              <a:rPr lang="zh-CN" altLang="en-US" sz="2000" b="1">
                <a:solidFill>
                  <a:srgbClr val="000000"/>
                </a:solidFill>
                <a:latin typeface="华文楷体" panose="02010600040101010101" pitchFamily="2" charset="-122"/>
                <a:ea typeface="华文楷体" panose="02010600040101010101" pitchFamily="2" charset="-122"/>
              </a:rPr>
              <a:t>货币与税收</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了解中外历史货币发行和使用情况，以及</a:t>
            </a:r>
            <a:r>
              <a:rPr lang="zh-CN" altLang="en-US" sz="2000" b="1">
                <a:solidFill>
                  <a:srgbClr val="FF0000"/>
                </a:solidFill>
                <a:latin typeface="华文楷体" panose="02010600040101010101" pitchFamily="2" charset="-122"/>
                <a:ea typeface="华文楷体" panose="02010600040101010101" pitchFamily="2" charset="-122"/>
              </a:rPr>
              <a:t>现代世界货币体系</a:t>
            </a:r>
            <a:r>
              <a:rPr lang="zh-CN" altLang="en-US" sz="2000" b="1">
                <a:solidFill>
                  <a:srgbClr val="000000"/>
                </a:solidFill>
                <a:latin typeface="华文楷体" panose="02010600040101010101" pitchFamily="2" charset="-122"/>
                <a:ea typeface="华文楷体" panose="02010600040101010101" pitchFamily="2" charset="-122"/>
              </a:rPr>
              <a:t>的形成</a:t>
            </a:r>
            <a:endParaRPr lang="en-US" altLang="zh-CN" sz="2000" b="1">
              <a:solidFill>
                <a:srgbClr val="000000"/>
              </a:solidFill>
              <a:latin typeface="华文楷体" panose="02010600040101010101" pitchFamily="2" charset="-122"/>
              <a:ea typeface="华文楷体"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5714">
                                            <p:txEl>
                                              <p:pRg st="0" end="0"/>
                                            </p:txEl>
                                          </p:spTgt>
                                        </p:tgtEl>
                                        <p:attrNameLst>
                                          <p:attrName>style.visibility</p:attrName>
                                        </p:attrNameLst>
                                      </p:cBhvr>
                                      <p:to>
                                        <p:strVal val="visible"/>
                                      </p:to>
                                    </p:set>
                                    <p:anim calcmode="lin" valueType="num">
                                      <p:cBhvr additive="base">
                                        <p:cTn id="7" dur="500" fill="hold"/>
                                        <p:tgtEl>
                                          <p:spTgt spid="7557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57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5714">
                                            <p:txEl>
                                              <p:pRg st="1" end="1"/>
                                            </p:txEl>
                                          </p:spTgt>
                                        </p:tgtEl>
                                        <p:attrNameLst>
                                          <p:attrName>style.visibility</p:attrName>
                                        </p:attrNameLst>
                                      </p:cBhvr>
                                      <p:to>
                                        <p:strVal val="visible"/>
                                      </p:to>
                                    </p:set>
                                    <p:anim calcmode="lin" valueType="num">
                                      <p:cBhvr additive="base">
                                        <p:cTn id="13" dur="500" fill="hold"/>
                                        <p:tgtEl>
                                          <p:spTgt spid="7557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571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55714">
                                            <p:txEl>
                                              <p:pRg st="2" end="2"/>
                                            </p:txEl>
                                          </p:spTgt>
                                        </p:tgtEl>
                                        <p:attrNameLst>
                                          <p:attrName>style.visibility</p:attrName>
                                        </p:attrNameLst>
                                      </p:cBhvr>
                                      <p:to>
                                        <p:strVal val="visible"/>
                                      </p:to>
                                    </p:set>
                                    <p:anim calcmode="lin" valueType="num">
                                      <p:cBhvr additive="base">
                                        <p:cTn id="17" dur="500" fill="hold"/>
                                        <p:tgtEl>
                                          <p:spTgt spid="75571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557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55714">
                                            <p:txEl>
                                              <p:pRg st="3" end="3"/>
                                            </p:txEl>
                                          </p:spTgt>
                                        </p:tgtEl>
                                        <p:attrNameLst>
                                          <p:attrName>style.visibility</p:attrName>
                                        </p:attrNameLst>
                                      </p:cBhvr>
                                      <p:to>
                                        <p:strVal val="visible"/>
                                      </p:to>
                                    </p:set>
                                    <p:anim calcmode="lin" valueType="num">
                                      <p:cBhvr additive="base">
                                        <p:cTn id="23" dur="500" fill="hold"/>
                                        <p:tgtEl>
                                          <p:spTgt spid="75571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5571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55714">
                                            <p:txEl>
                                              <p:pRg st="4" end="4"/>
                                            </p:txEl>
                                          </p:spTgt>
                                        </p:tgtEl>
                                        <p:attrNameLst>
                                          <p:attrName>style.visibility</p:attrName>
                                        </p:attrNameLst>
                                      </p:cBhvr>
                                      <p:to>
                                        <p:strVal val="visible"/>
                                      </p:to>
                                    </p:set>
                                    <p:anim calcmode="lin" valueType="num">
                                      <p:cBhvr additive="base">
                                        <p:cTn id="27" dur="500" fill="hold"/>
                                        <p:tgtEl>
                                          <p:spTgt spid="75571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557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55714">
                                            <p:txEl>
                                              <p:pRg st="5" end="5"/>
                                            </p:txEl>
                                          </p:spTgt>
                                        </p:tgtEl>
                                        <p:attrNameLst>
                                          <p:attrName>style.visibility</p:attrName>
                                        </p:attrNameLst>
                                      </p:cBhvr>
                                      <p:to>
                                        <p:strVal val="visible"/>
                                      </p:to>
                                    </p:set>
                                    <p:anim calcmode="lin" valueType="num">
                                      <p:cBhvr additive="base">
                                        <p:cTn id="33" dur="500" fill="hold"/>
                                        <p:tgtEl>
                                          <p:spTgt spid="75571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55714">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55714">
                                            <p:txEl>
                                              <p:pRg st="6" end="6"/>
                                            </p:txEl>
                                          </p:spTgt>
                                        </p:tgtEl>
                                        <p:attrNameLst>
                                          <p:attrName>style.visibility</p:attrName>
                                        </p:attrNameLst>
                                      </p:cBhvr>
                                      <p:to>
                                        <p:strVal val="visible"/>
                                      </p:to>
                                    </p:set>
                                    <p:anim calcmode="lin" valueType="num">
                                      <p:cBhvr additive="base">
                                        <p:cTn id="37" dur="500" fill="hold"/>
                                        <p:tgtEl>
                                          <p:spTgt spid="75571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5571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55714">
                                            <p:txEl>
                                              <p:pRg st="7" end="7"/>
                                            </p:txEl>
                                          </p:spTgt>
                                        </p:tgtEl>
                                        <p:attrNameLst>
                                          <p:attrName>style.visibility</p:attrName>
                                        </p:attrNameLst>
                                      </p:cBhvr>
                                      <p:to>
                                        <p:strVal val="visible"/>
                                      </p:to>
                                    </p:set>
                                    <p:anim calcmode="lin" valueType="num">
                                      <p:cBhvr additive="base">
                                        <p:cTn id="43" dur="500" fill="hold"/>
                                        <p:tgtEl>
                                          <p:spTgt spid="75571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55714">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55714">
                                            <p:txEl>
                                              <p:pRg st="8" end="8"/>
                                            </p:txEl>
                                          </p:spTgt>
                                        </p:tgtEl>
                                        <p:attrNameLst>
                                          <p:attrName>style.visibility</p:attrName>
                                        </p:attrNameLst>
                                      </p:cBhvr>
                                      <p:to>
                                        <p:strVal val="visible"/>
                                      </p:to>
                                    </p:set>
                                    <p:anim calcmode="lin" valueType="num">
                                      <p:cBhvr additive="base">
                                        <p:cTn id="47" dur="500" fill="hold"/>
                                        <p:tgtEl>
                                          <p:spTgt spid="755714">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5571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8" name="矩形 3"/>
          <p:cNvSpPr>
            <a:spLocks noChangeArrowheads="1"/>
          </p:cNvSpPr>
          <p:nvPr/>
        </p:nvSpPr>
        <p:spPr bwMode="auto">
          <a:xfrm>
            <a:off x="1557338" y="0"/>
            <a:ext cx="9110662" cy="695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lnSpc>
                <a:spcPct val="150000"/>
              </a:lnSpc>
              <a:spcBef>
                <a:spcPct val="0"/>
              </a:spcBef>
              <a:buFontTx/>
              <a:buNone/>
            </a:pPr>
            <a:r>
              <a:rPr lang="zh-CN" altLang="en-US" b="1" u="sng">
                <a:solidFill>
                  <a:srgbClr val="0000FF"/>
                </a:solidFill>
              </a:rPr>
              <a:t>必选</a:t>
            </a:r>
            <a:r>
              <a:rPr lang="en-US" altLang="zh-CN" b="1" u="sng">
                <a:solidFill>
                  <a:srgbClr val="0000FF"/>
                </a:solidFill>
              </a:rPr>
              <a:t>2</a:t>
            </a:r>
            <a:r>
              <a:rPr lang="zh-CN" altLang="en-US" b="1" u="sng">
                <a:solidFill>
                  <a:srgbClr val="0000FF"/>
                </a:solidFill>
              </a:rPr>
              <a:t>：</a:t>
            </a:r>
            <a:r>
              <a:rPr lang="en-US" altLang="zh-CN" b="1" u="sng">
                <a:solidFill>
                  <a:srgbClr val="0000FF"/>
                </a:solidFill>
              </a:rPr>
              <a:t> </a:t>
            </a:r>
            <a:r>
              <a:rPr lang="zh-CN" altLang="en-US" b="1" u="sng">
                <a:solidFill>
                  <a:srgbClr val="0000FF"/>
                </a:solidFill>
              </a:rPr>
              <a:t>经济与社会生活</a:t>
            </a:r>
            <a:endParaRPr lang="en-US" altLang="zh-CN" b="1" u="sng">
              <a:solidFill>
                <a:srgbClr val="0000FF"/>
              </a:solidFill>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2.1 </a:t>
            </a:r>
            <a:r>
              <a:rPr lang="zh-CN" altLang="en-US" sz="2000" b="1">
                <a:solidFill>
                  <a:srgbClr val="000000"/>
                </a:solidFill>
                <a:latin typeface="华文楷体" panose="02010600040101010101" pitchFamily="2" charset="-122"/>
                <a:ea typeface="华文楷体" panose="02010600040101010101" pitchFamily="2" charset="-122"/>
              </a:rPr>
              <a:t>食物生产与社会生活</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了解新航路开辟后食物物种交流及其历史影响。</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2.3</a:t>
            </a:r>
            <a:r>
              <a:rPr lang="zh-CN" altLang="en-US" sz="2000" b="1">
                <a:solidFill>
                  <a:srgbClr val="000000"/>
                </a:solidFill>
                <a:latin typeface="华文楷体" panose="02010600040101010101" pitchFamily="2" charset="-122"/>
                <a:ea typeface="华文楷体" panose="02010600040101010101" pitchFamily="2" charset="-122"/>
              </a:rPr>
              <a:t>商业贸易与日常生活</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了解古代的商贸活动与贸易通道；知道货币、信贷、商业契约等在日常生活中的角色。</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2.4</a:t>
            </a:r>
            <a:r>
              <a:rPr lang="zh-CN" altLang="en-US" sz="2000" b="1">
                <a:solidFill>
                  <a:srgbClr val="000000"/>
                </a:solidFill>
                <a:latin typeface="华文楷体" panose="02010600040101010101" pitchFamily="2" charset="-122"/>
                <a:ea typeface="华文楷体" panose="02010600040101010101" pitchFamily="2" charset="-122"/>
              </a:rPr>
              <a:t>村落、城镇与 居住环境</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了解近代以来城市化进程中人们居住条件和生活环境的改善及问题</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2.6 </a:t>
            </a:r>
            <a:r>
              <a:rPr lang="zh-CN" altLang="en-US" sz="2000" b="1">
                <a:solidFill>
                  <a:srgbClr val="000000"/>
                </a:solidFill>
                <a:latin typeface="华文楷体" panose="02010600040101010101" pitchFamily="2" charset="-122"/>
                <a:ea typeface="华文楷体" panose="02010600040101010101" pitchFamily="2" charset="-122"/>
              </a:rPr>
              <a:t>医疗与公共卫生</a:t>
            </a:r>
            <a:endParaRPr lang="en-US" altLang="zh-CN" sz="2000" b="1">
              <a:solidFill>
                <a:srgbClr val="000000"/>
              </a:solidFill>
              <a:latin typeface="华文楷体" panose="02010600040101010101" pitchFamily="2" charset="-122"/>
              <a:ea typeface="华文楷体" panose="02010600040101010101" pitchFamily="2" charset="-122"/>
            </a:endParaRPr>
          </a:p>
          <a:p>
            <a:pPr algn="just">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FF0000"/>
                </a:solidFill>
                <a:latin typeface="华文楷体" panose="02010600040101010101" pitchFamily="2" charset="-122"/>
                <a:ea typeface="华文楷体" panose="02010600040101010101" pitchFamily="2" charset="-122"/>
              </a:rPr>
              <a:t>了解中医药的主要成就和西医在中国的传播、发展过程</a:t>
            </a:r>
            <a:r>
              <a:rPr lang="zh-CN" altLang="en-US" sz="2000" b="1">
                <a:solidFill>
                  <a:srgbClr val="000000"/>
                </a:solidFill>
                <a:latin typeface="华文楷体" panose="02010600040101010101" pitchFamily="2" charset="-122"/>
                <a:ea typeface="华文楷体" panose="02010600040101010101" pitchFamily="2" charset="-122"/>
              </a:rPr>
              <a:t>；了解现代医疗卫生体系的建立、发展及其对社会生活的影响。</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zh-CN" altLang="en-US" b="1" u="sng">
                <a:solidFill>
                  <a:srgbClr val="0000FF"/>
                </a:solidFill>
              </a:rPr>
              <a:t>必选</a:t>
            </a:r>
            <a:r>
              <a:rPr lang="en-US" altLang="zh-CN" b="1" u="sng">
                <a:solidFill>
                  <a:srgbClr val="0000FF"/>
                </a:solidFill>
              </a:rPr>
              <a:t>3</a:t>
            </a:r>
            <a:r>
              <a:rPr lang="zh-CN" altLang="en-US" b="1" u="sng">
                <a:solidFill>
                  <a:srgbClr val="0000FF"/>
                </a:solidFill>
              </a:rPr>
              <a:t>：</a:t>
            </a:r>
            <a:r>
              <a:rPr lang="en-US" altLang="zh-CN" b="1" u="sng">
                <a:solidFill>
                  <a:srgbClr val="0000FF"/>
                </a:solidFill>
              </a:rPr>
              <a:t> </a:t>
            </a:r>
            <a:r>
              <a:rPr lang="zh-CN" altLang="en-US" b="1" u="sng">
                <a:solidFill>
                  <a:srgbClr val="0000FF"/>
                </a:solidFill>
              </a:rPr>
              <a:t>文化交流与传播</a:t>
            </a:r>
            <a:endParaRPr lang="en-US" altLang="zh-CN" b="1" u="sng">
              <a:solidFill>
                <a:srgbClr val="0000FF"/>
              </a:solidFill>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3.3</a:t>
            </a:r>
            <a:r>
              <a:rPr lang="zh-CN" altLang="en-US" sz="2000" b="1">
                <a:solidFill>
                  <a:srgbClr val="000000"/>
                </a:solidFill>
                <a:latin typeface="华文楷体" panose="02010600040101010101" pitchFamily="2" charset="-122"/>
                <a:ea typeface="华文楷体" panose="02010600040101010101" pitchFamily="2" charset="-122"/>
              </a:rPr>
              <a:t>人口迁徙与文化认同</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r>
              <a:rPr lang="zh-CN" altLang="en-US" sz="2000" b="1">
                <a:solidFill>
                  <a:srgbClr val="000000"/>
                </a:solidFill>
                <a:latin typeface="华文楷体" panose="02010600040101010101" pitchFamily="2" charset="-122"/>
                <a:ea typeface="华文楷体" panose="02010600040101010101" pitchFamily="2" charset="-122"/>
              </a:rPr>
              <a:t>了解历史上跨洲、跨国家、跨地区不同规模的人口迁徙，认识不在迁徙与融入当地社会过程中出现的文化认同</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3.6</a:t>
            </a:r>
            <a:r>
              <a:rPr lang="zh-CN" altLang="en-US" sz="2000" b="1">
                <a:solidFill>
                  <a:srgbClr val="000000"/>
                </a:solidFill>
                <a:latin typeface="华文楷体" panose="02010600040101010101" pitchFamily="2" charset="-122"/>
                <a:ea typeface="华文楷体" panose="02010600040101010101" pitchFamily="2" charset="-122"/>
              </a:rPr>
              <a:t>文化的传承与保护</a:t>
            </a:r>
            <a:endParaRPr lang="en-US" altLang="zh-CN" sz="2000" b="1">
              <a:solidFill>
                <a:srgbClr val="000000"/>
              </a:solidFill>
              <a:latin typeface="华文楷体" panose="02010600040101010101" pitchFamily="2" charset="-122"/>
              <a:ea typeface="华文楷体" panose="02010600040101010101" pitchFamily="2" charset="-122"/>
            </a:endParaRPr>
          </a:p>
          <a:p>
            <a:pPr algn="just">
              <a:lnSpc>
                <a:spcPct val="150000"/>
              </a:lnSpc>
              <a:spcBef>
                <a:spcPct val="0"/>
              </a:spcBef>
              <a:buFontTx/>
              <a:buNone/>
            </a:pPr>
            <a:r>
              <a:rPr lang="en-US" altLang="zh-CN" sz="2000" b="1">
                <a:solidFill>
                  <a:srgbClr val="000000"/>
                </a:solidFill>
                <a:latin typeface="华文楷体" panose="02010600040101010101" pitchFamily="2" charset="-122"/>
                <a:ea typeface="华文楷体" panose="02010600040101010101" pitchFamily="2" charset="-122"/>
              </a:rPr>
              <a:t>      </a:t>
            </a:r>
            <a:endParaRPr lang="en-US" altLang="zh-CN" sz="2000" b="1">
              <a:solidFill>
                <a:srgbClr val="000000"/>
              </a:solidFill>
              <a:latin typeface="华文楷体" panose="02010600040101010101" pitchFamily="2" charset="-122"/>
              <a:ea typeface="华文楷体" panose="020106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6738">
                                            <p:txEl>
                                              <p:pRg st="0" end="0"/>
                                            </p:txEl>
                                          </p:spTgt>
                                        </p:tgtEl>
                                        <p:attrNameLst>
                                          <p:attrName>style.visibility</p:attrName>
                                        </p:attrNameLst>
                                      </p:cBhvr>
                                      <p:to>
                                        <p:strVal val="visible"/>
                                      </p:to>
                                    </p:set>
                                    <p:anim calcmode="lin" valueType="num">
                                      <p:cBhvr additive="base">
                                        <p:cTn id="7" dur="500" fill="hold"/>
                                        <p:tgtEl>
                                          <p:spTgt spid="7567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67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6738">
                                            <p:txEl>
                                              <p:pRg st="1" end="1"/>
                                            </p:txEl>
                                          </p:spTgt>
                                        </p:tgtEl>
                                        <p:attrNameLst>
                                          <p:attrName>style.visibility</p:attrName>
                                        </p:attrNameLst>
                                      </p:cBhvr>
                                      <p:to>
                                        <p:strVal val="visible"/>
                                      </p:to>
                                    </p:set>
                                    <p:anim calcmode="lin" valueType="num">
                                      <p:cBhvr additive="base">
                                        <p:cTn id="13" dur="500" fill="hold"/>
                                        <p:tgtEl>
                                          <p:spTgt spid="75673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6738">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56738">
                                            <p:txEl>
                                              <p:pRg st="2" end="2"/>
                                            </p:txEl>
                                          </p:spTgt>
                                        </p:tgtEl>
                                        <p:attrNameLst>
                                          <p:attrName>style.visibility</p:attrName>
                                        </p:attrNameLst>
                                      </p:cBhvr>
                                      <p:to>
                                        <p:strVal val="visible"/>
                                      </p:to>
                                    </p:set>
                                    <p:anim calcmode="lin" valueType="num">
                                      <p:cBhvr additive="base">
                                        <p:cTn id="17" dur="500" fill="hold"/>
                                        <p:tgtEl>
                                          <p:spTgt spid="75673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56738">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56738">
                                            <p:txEl>
                                              <p:pRg st="3" end="3"/>
                                            </p:txEl>
                                          </p:spTgt>
                                        </p:tgtEl>
                                        <p:attrNameLst>
                                          <p:attrName>style.visibility</p:attrName>
                                        </p:attrNameLst>
                                      </p:cBhvr>
                                      <p:to>
                                        <p:strVal val="visible"/>
                                      </p:to>
                                    </p:set>
                                    <p:anim calcmode="lin" valueType="num">
                                      <p:cBhvr additive="base">
                                        <p:cTn id="21" dur="500" fill="hold"/>
                                        <p:tgtEl>
                                          <p:spTgt spid="756738">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56738">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56738">
                                            <p:txEl>
                                              <p:pRg st="4" end="4"/>
                                            </p:txEl>
                                          </p:spTgt>
                                        </p:tgtEl>
                                        <p:attrNameLst>
                                          <p:attrName>style.visibility</p:attrName>
                                        </p:attrNameLst>
                                      </p:cBhvr>
                                      <p:to>
                                        <p:strVal val="visible"/>
                                      </p:to>
                                    </p:set>
                                    <p:anim calcmode="lin" valueType="num">
                                      <p:cBhvr additive="base">
                                        <p:cTn id="25" dur="500" fill="hold"/>
                                        <p:tgtEl>
                                          <p:spTgt spid="75673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56738">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56738">
                                            <p:txEl>
                                              <p:pRg st="5" end="5"/>
                                            </p:txEl>
                                          </p:spTgt>
                                        </p:tgtEl>
                                        <p:attrNameLst>
                                          <p:attrName>style.visibility</p:attrName>
                                        </p:attrNameLst>
                                      </p:cBhvr>
                                      <p:to>
                                        <p:strVal val="visible"/>
                                      </p:to>
                                    </p:set>
                                    <p:anim calcmode="lin" valueType="num">
                                      <p:cBhvr additive="base">
                                        <p:cTn id="29" dur="500" fill="hold"/>
                                        <p:tgtEl>
                                          <p:spTgt spid="756738">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56738">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56738">
                                            <p:txEl>
                                              <p:pRg st="6" end="6"/>
                                            </p:txEl>
                                          </p:spTgt>
                                        </p:tgtEl>
                                        <p:attrNameLst>
                                          <p:attrName>style.visibility</p:attrName>
                                        </p:attrNameLst>
                                      </p:cBhvr>
                                      <p:to>
                                        <p:strVal val="visible"/>
                                      </p:to>
                                    </p:set>
                                    <p:anim calcmode="lin" valueType="num">
                                      <p:cBhvr additive="base">
                                        <p:cTn id="33" dur="500" fill="hold"/>
                                        <p:tgtEl>
                                          <p:spTgt spid="756738">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56738">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56738">
                                            <p:txEl>
                                              <p:pRg st="7" end="7"/>
                                            </p:txEl>
                                          </p:spTgt>
                                        </p:tgtEl>
                                        <p:attrNameLst>
                                          <p:attrName>style.visibility</p:attrName>
                                        </p:attrNameLst>
                                      </p:cBhvr>
                                      <p:to>
                                        <p:strVal val="visible"/>
                                      </p:to>
                                    </p:set>
                                    <p:anim calcmode="lin" valueType="num">
                                      <p:cBhvr additive="base">
                                        <p:cTn id="37" dur="500" fill="hold"/>
                                        <p:tgtEl>
                                          <p:spTgt spid="756738">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56738">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56738">
                                            <p:txEl>
                                              <p:pRg st="8" end="8"/>
                                            </p:txEl>
                                          </p:spTgt>
                                        </p:tgtEl>
                                        <p:attrNameLst>
                                          <p:attrName>style.visibility</p:attrName>
                                        </p:attrNameLst>
                                      </p:cBhvr>
                                      <p:to>
                                        <p:strVal val="visible"/>
                                      </p:to>
                                    </p:set>
                                    <p:anim calcmode="lin" valueType="num">
                                      <p:cBhvr additive="base">
                                        <p:cTn id="41" dur="500" fill="hold"/>
                                        <p:tgtEl>
                                          <p:spTgt spid="756738">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5673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756738">
                                            <p:txEl>
                                              <p:pRg st="9" end="9"/>
                                            </p:txEl>
                                          </p:spTgt>
                                        </p:tgtEl>
                                        <p:attrNameLst>
                                          <p:attrName>style.visibility</p:attrName>
                                        </p:attrNameLst>
                                      </p:cBhvr>
                                      <p:to>
                                        <p:strVal val="visible"/>
                                      </p:to>
                                    </p:set>
                                    <p:anim calcmode="lin" valueType="num">
                                      <p:cBhvr additive="base">
                                        <p:cTn id="47" dur="500" fill="hold"/>
                                        <p:tgtEl>
                                          <p:spTgt spid="756738">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5673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756738">
                                            <p:txEl>
                                              <p:pRg st="10" end="10"/>
                                            </p:txEl>
                                          </p:spTgt>
                                        </p:tgtEl>
                                        <p:attrNameLst>
                                          <p:attrName>style.visibility</p:attrName>
                                        </p:attrNameLst>
                                      </p:cBhvr>
                                      <p:to>
                                        <p:strVal val="visible"/>
                                      </p:to>
                                    </p:set>
                                    <p:anim calcmode="lin" valueType="num">
                                      <p:cBhvr additive="base">
                                        <p:cTn id="53" dur="500" fill="hold"/>
                                        <p:tgtEl>
                                          <p:spTgt spid="756738">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56738">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56738">
                                            <p:txEl>
                                              <p:pRg st="11" end="11"/>
                                            </p:txEl>
                                          </p:spTgt>
                                        </p:tgtEl>
                                        <p:attrNameLst>
                                          <p:attrName>style.visibility</p:attrName>
                                        </p:attrNameLst>
                                      </p:cBhvr>
                                      <p:to>
                                        <p:strVal val="visible"/>
                                      </p:to>
                                    </p:set>
                                    <p:anim calcmode="lin" valueType="num">
                                      <p:cBhvr additive="base">
                                        <p:cTn id="57" dur="500" fill="hold"/>
                                        <p:tgtEl>
                                          <p:spTgt spid="756738">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56738">
                                            <p:txEl>
                                              <p:pRg st="11" end="11"/>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56738">
                                            <p:txEl>
                                              <p:pRg st="12" end="12"/>
                                            </p:txEl>
                                          </p:spTgt>
                                        </p:tgtEl>
                                        <p:attrNameLst>
                                          <p:attrName>style.visibility</p:attrName>
                                        </p:attrNameLst>
                                      </p:cBhvr>
                                      <p:to>
                                        <p:strVal val="visible"/>
                                      </p:to>
                                    </p:set>
                                    <p:anim calcmode="lin" valueType="num">
                                      <p:cBhvr additive="base">
                                        <p:cTn id="61" dur="500" fill="hold"/>
                                        <p:tgtEl>
                                          <p:spTgt spid="756738">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56738">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4294967295"/>
          </p:nvPr>
        </p:nvSpPr>
        <p:spPr>
          <a:xfrm>
            <a:off x="567055" y="6477000"/>
            <a:ext cx="2845435" cy="245110"/>
          </a:xfrm>
          <a:prstGeom prst="rect">
            <a:avLst/>
          </a:prstGeom>
        </p:spPr>
        <p:txBody>
          <a:bodyPr/>
          <a:lstStyle/>
          <a:p>
            <a:pPr>
              <a:defRPr/>
            </a:pPr>
            <a:fld id="{2FB63102-EEA3-4236-ACCF-FD9F98041AFE}" type="datetime10">
              <a:rPr lang="zh-CN" altLang="en-US" smtClean="0"/>
            </a:fld>
            <a:endParaRPr lang="en-US" altLang="zh-CN" dirty="0"/>
          </a:p>
        </p:txBody>
      </p:sp>
      <p:sp>
        <p:nvSpPr>
          <p:cNvPr id="3" name="TextBox 2"/>
          <p:cNvSpPr txBox="1"/>
          <p:nvPr/>
        </p:nvSpPr>
        <p:spPr>
          <a:xfrm>
            <a:off x="3693160" y="0"/>
            <a:ext cx="3859530" cy="584835"/>
          </a:xfrm>
          <a:prstGeom prst="rect">
            <a:avLst/>
          </a:prstGeom>
          <a:noFill/>
        </p:spPr>
        <p:txBody>
          <a:bodyPr wrap="square" rtlCol="0">
            <a:spAutoFit/>
          </a:bodyPr>
          <a:lstStyle/>
          <a:p>
            <a:r>
              <a:rPr lang="zh-CN" altLang="en-US" sz="3200" dirty="0" smtClean="0">
                <a:solidFill>
                  <a:srgbClr val="FF0000"/>
                </a:solidFill>
              </a:rPr>
              <a:t>核心素养高考怎么考</a:t>
            </a:r>
            <a:endParaRPr lang="zh-CN" altLang="en-US" sz="3200" dirty="0">
              <a:solidFill>
                <a:srgbClr val="FF0000"/>
              </a:solidFill>
            </a:endParaRPr>
          </a:p>
        </p:txBody>
      </p:sp>
      <p:pic>
        <p:nvPicPr>
          <p:cNvPr id="1296386" name="Picture 2"/>
          <p:cNvPicPr>
            <a:picLocks noChangeAspect="1" noChangeArrowheads="1"/>
          </p:cNvPicPr>
          <p:nvPr/>
        </p:nvPicPr>
        <p:blipFill>
          <a:blip r:embed="rId1" cstate="print"/>
          <a:srcRect t="21789" r="2854"/>
          <a:stretch>
            <a:fillRect/>
          </a:stretch>
        </p:blipFill>
        <p:spPr bwMode="auto">
          <a:xfrm>
            <a:off x="1947545" y="700405"/>
            <a:ext cx="7196455" cy="3605530"/>
          </a:xfrm>
          <a:prstGeom prst="rect">
            <a:avLst/>
          </a:prstGeom>
          <a:noFill/>
        </p:spPr>
      </p:pic>
      <p:pic>
        <p:nvPicPr>
          <p:cNvPr id="1296388" name="Picture 4"/>
          <p:cNvPicPr>
            <a:picLocks noChangeAspect="1" noChangeArrowheads="1"/>
          </p:cNvPicPr>
          <p:nvPr/>
        </p:nvPicPr>
        <p:blipFill>
          <a:blip r:embed="rId2" cstate="print"/>
          <a:srcRect/>
          <a:stretch>
            <a:fillRect/>
          </a:stretch>
        </p:blipFill>
        <p:spPr bwMode="auto">
          <a:xfrm>
            <a:off x="2032000" y="4200525"/>
            <a:ext cx="7017385" cy="247904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96386"/>
                                        </p:tgtEl>
                                        <p:attrNameLst>
                                          <p:attrName>style.visibility</p:attrName>
                                        </p:attrNameLst>
                                      </p:cBhvr>
                                      <p:to>
                                        <p:strVal val="visible"/>
                                      </p:to>
                                    </p:set>
                                    <p:anim calcmode="lin" valueType="num">
                                      <p:cBhvr additive="base">
                                        <p:cTn id="13" dur="500" fill="hold"/>
                                        <p:tgtEl>
                                          <p:spTgt spid="1296386"/>
                                        </p:tgtEl>
                                        <p:attrNameLst>
                                          <p:attrName>ppt_x</p:attrName>
                                        </p:attrNameLst>
                                      </p:cBhvr>
                                      <p:tavLst>
                                        <p:tav tm="0">
                                          <p:val>
                                            <p:strVal val="#ppt_x"/>
                                          </p:val>
                                        </p:tav>
                                        <p:tav tm="100000">
                                          <p:val>
                                            <p:strVal val="#ppt_x"/>
                                          </p:val>
                                        </p:tav>
                                      </p:tavLst>
                                    </p:anim>
                                    <p:anim calcmode="lin" valueType="num">
                                      <p:cBhvr additive="base">
                                        <p:cTn id="14" dur="500" fill="hold"/>
                                        <p:tgtEl>
                                          <p:spTgt spid="12963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96388"/>
                                        </p:tgtEl>
                                        <p:attrNameLst>
                                          <p:attrName>style.visibility</p:attrName>
                                        </p:attrNameLst>
                                      </p:cBhvr>
                                      <p:to>
                                        <p:strVal val="visible"/>
                                      </p:to>
                                    </p:set>
                                    <p:anim calcmode="lin" valueType="num">
                                      <p:cBhvr additive="base">
                                        <p:cTn id="19" dur="500" fill="hold"/>
                                        <p:tgtEl>
                                          <p:spTgt spid="1296388"/>
                                        </p:tgtEl>
                                        <p:attrNameLst>
                                          <p:attrName>ppt_x</p:attrName>
                                        </p:attrNameLst>
                                      </p:cBhvr>
                                      <p:tavLst>
                                        <p:tav tm="0">
                                          <p:val>
                                            <p:strVal val="#ppt_x"/>
                                          </p:val>
                                        </p:tav>
                                        <p:tav tm="100000">
                                          <p:val>
                                            <p:strVal val="#ppt_x"/>
                                          </p:val>
                                        </p:tav>
                                      </p:tavLst>
                                    </p:anim>
                                    <p:anim calcmode="lin" valueType="num">
                                      <p:cBhvr additive="base">
                                        <p:cTn id="20" dur="500" fill="hold"/>
                                        <p:tgtEl>
                                          <p:spTgt spid="1296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0" name="文本框 1"/>
          <p:cNvSpPr txBox="1">
            <a:spLocks noChangeArrowheads="1"/>
          </p:cNvSpPr>
          <p:nvPr/>
        </p:nvSpPr>
        <p:spPr bwMode="auto">
          <a:xfrm>
            <a:off x="1631951" y="333375"/>
            <a:ext cx="8907463" cy="4984750"/>
          </a:xfrm>
          <a:prstGeom prst="rect">
            <a:avLst/>
          </a:prstGeom>
          <a:noFill/>
          <a:ln w="9525">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4800">
                <a:solidFill>
                  <a:srgbClr val="000000"/>
                </a:solidFill>
              </a:rPr>
              <a:t>  </a:t>
            </a:r>
            <a:r>
              <a:rPr lang="zh-CN" altLang="en-US" sz="5400">
                <a:solidFill>
                  <a:srgbClr val="FF0000"/>
                </a:solidFill>
                <a:latin typeface="华文行楷" panose="02010800040101010101" charset="-122"/>
                <a:ea typeface="华文行楷" panose="02010800040101010101" charset="-122"/>
              </a:rPr>
              <a:t>问题：如何消化这些内容？</a:t>
            </a:r>
            <a:endParaRPr lang="en-US" altLang="zh-CN" sz="5400">
              <a:solidFill>
                <a:srgbClr val="FF0000"/>
              </a:solidFill>
              <a:latin typeface="华文行楷" panose="02010800040101010101" charset="-122"/>
              <a:ea typeface="华文行楷" panose="02010800040101010101" charset="-122"/>
            </a:endParaRPr>
          </a:p>
          <a:p>
            <a:pPr eaLnBrk="1" hangingPunct="1">
              <a:spcBef>
                <a:spcPct val="0"/>
              </a:spcBef>
              <a:buFontTx/>
              <a:buNone/>
            </a:pPr>
            <a:r>
              <a:rPr lang="en-US" altLang="zh-CN" sz="4400" b="1">
                <a:solidFill>
                  <a:srgbClr val="000000"/>
                </a:solidFill>
                <a:latin typeface="华文楷体" panose="02010600040101010101" pitchFamily="2" charset="-122"/>
                <a:ea typeface="华文楷体" panose="02010600040101010101" pitchFamily="2" charset="-122"/>
              </a:rPr>
              <a:t>◆</a:t>
            </a:r>
            <a:r>
              <a:rPr lang="zh-CN" altLang="en-US" sz="4400" b="1">
                <a:solidFill>
                  <a:srgbClr val="000000"/>
                </a:solidFill>
                <a:latin typeface="华文楷体" panose="02010600040101010101" pitchFamily="2" charset="-122"/>
                <a:ea typeface="华文楷体" panose="02010600040101010101" pitchFamily="2" charset="-122"/>
              </a:rPr>
              <a:t>专门、专项研究</a:t>
            </a:r>
            <a:endParaRPr lang="en-US" altLang="zh-CN" sz="4400" b="1">
              <a:solidFill>
                <a:srgbClr val="000000"/>
              </a:solidFill>
              <a:latin typeface="华文楷体" panose="02010600040101010101" pitchFamily="2" charset="-122"/>
              <a:ea typeface="华文楷体" panose="02010600040101010101" pitchFamily="2" charset="-122"/>
            </a:endParaRPr>
          </a:p>
          <a:p>
            <a:pPr eaLnBrk="1" hangingPunct="1">
              <a:spcBef>
                <a:spcPct val="0"/>
              </a:spcBef>
              <a:buFontTx/>
              <a:buNone/>
            </a:pPr>
            <a:r>
              <a:rPr lang="en-US" altLang="zh-CN" sz="4400" b="1">
                <a:solidFill>
                  <a:srgbClr val="000000"/>
                </a:solidFill>
                <a:latin typeface="华文楷体" panose="02010600040101010101" pitchFamily="2" charset="-122"/>
                <a:ea typeface="华文楷体" panose="02010600040101010101" pitchFamily="2" charset="-122"/>
              </a:rPr>
              <a:t>◆</a:t>
            </a:r>
            <a:r>
              <a:rPr lang="zh-CN" altLang="en-US" sz="4400" b="1">
                <a:solidFill>
                  <a:srgbClr val="000000"/>
                </a:solidFill>
                <a:latin typeface="华文楷体" panose="02010600040101010101" pitchFamily="2" charset="-122"/>
                <a:ea typeface="华文楷体" panose="02010600040101010101" pitchFamily="2" charset="-122"/>
              </a:rPr>
              <a:t>补充到相应的单元里，不要在后期集中学习</a:t>
            </a:r>
            <a:endParaRPr lang="en-US" altLang="zh-CN" sz="4400" b="1">
              <a:solidFill>
                <a:srgbClr val="000000"/>
              </a:solidFill>
              <a:latin typeface="华文楷体" panose="02010600040101010101" pitchFamily="2" charset="-122"/>
              <a:ea typeface="华文楷体" panose="02010600040101010101" pitchFamily="2" charset="-122"/>
            </a:endParaRPr>
          </a:p>
          <a:p>
            <a:pPr eaLnBrk="1" hangingPunct="1">
              <a:spcBef>
                <a:spcPct val="0"/>
              </a:spcBef>
              <a:buFontTx/>
              <a:buNone/>
            </a:pPr>
            <a:r>
              <a:rPr lang="en-US" altLang="zh-CN" sz="4400" b="1">
                <a:solidFill>
                  <a:srgbClr val="000000"/>
                </a:solidFill>
                <a:latin typeface="华文楷体" panose="02010600040101010101" pitchFamily="2" charset="-122"/>
                <a:ea typeface="华文楷体" panose="02010600040101010101" pitchFamily="2" charset="-122"/>
              </a:rPr>
              <a:t>◆</a:t>
            </a:r>
            <a:r>
              <a:rPr lang="zh-CN" altLang="en-US" sz="4400" b="1">
                <a:solidFill>
                  <a:srgbClr val="000000"/>
                </a:solidFill>
                <a:latin typeface="华文楷体" panose="02010600040101010101" pitchFamily="2" charset="-122"/>
                <a:ea typeface="华文楷体" panose="02010600040101010101" pitchFamily="2" charset="-122"/>
              </a:rPr>
              <a:t>阅读相关学术专著和新教材，不要空提概念，要有一定的史实和材料支撑</a:t>
            </a:r>
            <a:endParaRPr lang="zh-CN" altLang="en-US" sz="4400" b="1">
              <a:solidFill>
                <a:srgbClr val="FF0000"/>
              </a:solidFill>
              <a:latin typeface="华文楷体" panose="02010600040101010101" pitchFamily="2" charset="-122"/>
              <a:ea typeface="华文楷体" panose="02010600040101010101" pitchFamily="2" charset="-122"/>
            </a:endParaRP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881422" y="1643050"/>
            <a:ext cx="4329114" cy="2857520"/>
          </a:xfrm>
        </p:spPr>
        <p:txBody>
          <a:bodyPr>
            <a:noAutofit/>
          </a:bodyPr>
          <a:lstStyle/>
          <a:p>
            <a:r>
              <a:rPr lang="zh-CN" altLang="en-US" sz="4000" b="1" dirty="0">
                <a:latin typeface="方正姚体" panose="02010601030101010101" pitchFamily="2" charset="-122"/>
                <a:ea typeface="方正姚体" panose="02010601030101010101" pitchFamily="2" charset="-122"/>
              </a:rPr>
              <a:t>统一多民族国家</a:t>
            </a:r>
            <a:endParaRPr lang="en-US" altLang="zh-CN" sz="4000" b="1" dirty="0">
              <a:latin typeface="方正姚体" panose="02010601030101010101" pitchFamily="2" charset="-122"/>
              <a:ea typeface="方正姚体" panose="02010601030101010101" pitchFamily="2" charset="-122"/>
            </a:endParaRPr>
          </a:p>
          <a:p>
            <a:r>
              <a:rPr lang="zh-CN" altLang="en-US" sz="4000" b="1" dirty="0">
                <a:latin typeface="方正姚体" panose="02010601030101010101" pitchFamily="2" charset="-122"/>
                <a:ea typeface="方正姚体" panose="02010601030101010101" pitchFamily="2" charset="-122"/>
              </a:rPr>
              <a:t>民族融合</a:t>
            </a:r>
            <a:endParaRPr lang="en-US" altLang="zh-CN" sz="4000" b="1" dirty="0">
              <a:latin typeface="方正姚体" panose="02010601030101010101" pitchFamily="2" charset="-122"/>
              <a:ea typeface="方正姚体" panose="02010601030101010101" pitchFamily="2" charset="-122"/>
            </a:endParaRPr>
          </a:p>
          <a:p>
            <a:r>
              <a:rPr lang="zh-CN" altLang="en-US" sz="4000" b="1" dirty="0">
                <a:latin typeface="方正姚体" panose="02010601030101010101" pitchFamily="2" charset="-122"/>
                <a:ea typeface="方正姚体" panose="02010601030101010101" pitchFamily="2" charset="-122"/>
              </a:rPr>
              <a:t>多元一体</a:t>
            </a:r>
            <a:endParaRPr lang="en-US" altLang="zh-CN" sz="4000" b="1" dirty="0">
              <a:latin typeface="方正姚体" panose="02010601030101010101" pitchFamily="2" charset="-122"/>
              <a:ea typeface="方正姚体" panose="02010601030101010101" pitchFamily="2" charset="-122"/>
            </a:endParaRPr>
          </a:p>
          <a:p>
            <a:r>
              <a:rPr lang="zh-CN" altLang="en-US" sz="4000" b="1" dirty="0">
                <a:latin typeface="方正姚体" panose="02010601030101010101" pitchFamily="2" charset="-122"/>
                <a:ea typeface="方正姚体" panose="02010601030101010101" pitchFamily="2" charset="-122"/>
              </a:rPr>
              <a:t>文化认同  </a:t>
            </a:r>
            <a:endParaRPr lang="zh-CN" altLang="en-US" sz="4000" b="1" dirty="0">
              <a:latin typeface="方正姚体" panose="02010601030101010101" pitchFamily="2" charset="-122"/>
              <a:ea typeface="方正姚体" panose="02010601030101010101" pitchFamily="2" charset="-122"/>
            </a:endParaRPr>
          </a:p>
        </p:txBody>
      </p:sp>
      <p:sp>
        <p:nvSpPr>
          <p:cNvPr id="4" name="矩形 3"/>
          <p:cNvSpPr/>
          <p:nvPr/>
        </p:nvSpPr>
        <p:spPr>
          <a:xfrm>
            <a:off x="2309786" y="785794"/>
            <a:ext cx="3500462" cy="707886"/>
          </a:xfrm>
          <a:prstGeom prst="rect">
            <a:avLst/>
          </a:prstGeom>
        </p:spPr>
        <p:txBody>
          <a:bodyPr wrap="square">
            <a:spAutoFit/>
          </a:bodyPr>
          <a:lstStyle/>
          <a:p>
            <a:r>
              <a:rPr lang="zh-CN" altLang="en-US" sz="4000" b="1" dirty="0">
                <a:solidFill>
                  <a:srgbClr val="FF0000"/>
                </a:solidFill>
                <a:latin typeface="Batang" pitchFamily="18" charset="-127"/>
                <a:ea typeface="Batang" pitchFamily="18" charset="-127"/>
              </a:rPr>
              <a:t>涉及民族问题</a:t>
            </a:r>
            <a:r>
              <a:rPr lang="en-US" altLang="zh-CN" sz="4000" b="1" dirty="0">
                <a:solidFill>
                  <a:srgbClr val="FF0000"/>
                </a:solidFill>
                <a:latin typeface="Batang" pitchFamily="18" charset="-127"/>
                <a:ea typeface="Batang" pitchFamily="18" charset="-127"/>
              </a:rPr>
              <a:t>:</a:t>
            </a:r>
            <a:endParaRPr lang="zh-CN" altLang="en-US" dirty="0">
              <a:solidFill>
                <a:srgbClr val="FF0000"/>
              </a:solidFill>
              <a:latin typeface="Batang" pitchFamily="18" charset="-127"/>
              <a:ea typeface="Batang" pitchFamily="18" charset="-127"/>
            </a:endParaRPr>
          </a:p>
        </p:txBody>
      </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38282" y="1214422"/>
            <a:ext cx="6215106" cy="642942"/>
          </a:xfrm>
        </p:spPr>
        <p:txBody>
          <a:bodyPr/>
          <a:lstStyle/>
          <a:p>
            <a:r>
              <a:rPr lang="zh-CN" altLang="en-US" dirty="0" smtClean="0">
                <a:latin typeface="Microsoft JhengHei" panose="020B0604030504040204" pitchFamily="34" charset="-120"/>
                <a:ea typeface="Microsoft JhengHei" panose="020B0604030504040204" pitchFamily="34" charset="-120"/>
              </a:rPr>
              <a:t>新部编教材选择性必修三第</a:t>
            </a:r>
            <a:r>
              <a:rPr lang="en-US" altLang="zh-CN" dirty="0" smtClean="0">
                <a:latin typeface="Microsoft JhengHei" panose="020B0604030504040204" pitchFamily="34" charset="-120"/>
                <a:ea typeface="Microsoft JhengHei" panose="020B0604030504040204" pitchFamily="34" charset="-120"/>
              </a:rPr>
              <a:t>1</a:t>
            </a:r>
            <a:r>
              <a:rPr lang="zh-CN" altLang="en-US" dirty="0" smtClean="0">
                <a:latin typeface="Microsoft JhengHei" panose="020B0604030504040204" pitchFamily="34" charset="-120"/>
                <a:ea typeface="Microsoft JhengHei" panose="020B0604030504040204" pitchFamily="34" charset="-120"/>
              </a:rPr>
              <a:t>课</a:t>
            </a:r>
            <a:endParaRPr lang="en-US" altLang="zh-CN" dirty="0" smtClean="0">
              <a:latin typeface="Microsoft JhengHei" panose="020B0604030504040204" pitchFamily="34" charset="-120"/>
              <a:ea typeface="Microsoft JhengHei" panose="020B0604030504040204" pitchFamily="34" charset="-120"/>
            </a:endParaRPr>
          </a:p>
        </p:txBody>
      </p:sp>
      <p:pic>
        <p:nvPicPr>
          <p:cNvPr id="5" name="Picture 2"/>
          <p:cNvPicPr>
            <a:picLocks noChangeAspect="1" noChangeArrowheads="1"/>
          </p:cNvPicPr>
          <p:nvPr/>
        </p:nvPicPr>
        <p:blipFill>
          <a:blip r:embed="rId1"/>
          <a:srcRect l="-2462" t="73995" r="26821" b="21107"/>
          <a:stretch>
            <a:fillRect/>
          </a:stretch>
        </p:blipFill>
        <p:spPr bwMode="auto">
          <a:xfrm>
            <a:off x="2666976" y="4143380"/>
            <a:ext cx="6929486" cy="642942"/>
          </a:xfrm>
          <a:prstGeom prst="rect">
            <a:avLst/>
          </a:prstGeom>
          <a:noFill/>
          <a:ln w="9525">
            <a:noFill/>
            <a:miter lim="800000"/>
            <a:headEnd/>
            <a:tailEnd/>
          </a:ln>
          <a:effectLst/>
        </p:spPr>
      </p:pic>
      <p:pic>
        <p:nvPicPr>
          <p:cNvPr id="28674" name="Picture 2"/>
          <p:cNvPicPr>
            <a:picLocks noChangeAspect="1" noChangeArrowheads="1"/>
          </p:cNvPicPr>
          <p:nvPr/>
        </p:nvPicPr>
        <p:blipFill>
          <a:blip r:embed="rId2"/>
          <a:srcRect/>
          <a:stretch>
            <a:fillRect/>
          </a:stretch>
        </p:blipFill>
        <p:spPr bwMode="auto">
          <a:xfrm>
            <a:off x="2666976" y="1643050"/>
            <a:ext cx="6935304" cy="2071702"/>
          </a:xfrm>
          <a:prstGeom prst="rect">
            <a:avLst/>
          </a:prstGeom>
          <a:noFill/>
          <a:ln w="9525">
            <a:noFill/>
            <a:miter lim="800000"/>
            <a:headEnd/>
            <a:tailEnd/>
          </a:ln>
          <a:effectLst/>
        </p:spPr>
      </p:pic>
      <p:sp>
        <p:nvSpPr>
          <p:cNvPr id="10" name="矩形 9"/>
          <p:cNvSpPr/>
          <p:nvPr/>
        </p:nvSpPr>
        <p:spPr>
          <a:xfrm>
            <a:off x="1738282" y="3714753"/>
            <a:ext cx="6340492" cy="507831"/>
          </a:xfrm>
          <a:prstGeom prst="rect">
            <a:avLst/>
          </a:prstGeom>
        </p:spPr>
        <p:txBody>
          <a:bodyPr wrap="square">
            <a:spAutoFit/>
          </a:bodyPr>
          <a:lstStyle/>
          <a:p>
            <a:pPr marL="342900" indent="-342900">
              <a:spcBef>
                <a:spcPct val="20000"/>
              </a:spcBef>
              <a:buFont typeface="Arial" panose="020B0604020202020204" pitchFamily="34" charset="0"/>
              <a:buChar char="•"/>
            </a:pPr>
            <a:r>
              <a:rPr lang="zh-CN" altLang="en-US" sz="2700" dirty="0">
                <a:solidFill>
                  <a:prstClr val="black"/>
                </a:solidFill>
                <a:latin typeface="Microsoft JhengHei" panose="020B0604030504040204" pitchFamily="34" charset="-120"/>
                <a:ea typeface="Microsoft JhengHei" panose="020B0604030504040204" pitchFamily="34" charset="-120"/>
              </a:rPr>
              <a:t>人民版课标教材必修一第</a:t>
            </a:r>
            <a:r>
              <a:rPr lang="en-US" altLang="zh-CN" sz="2700" dirty="0">
                <a:solidFill>
                  <a:prstClr val="black"/>
                </a:solidFill>
                <a:latin typeface="Microsoft JhengHei" panose="020B0604030504040204" pitchFamily="34" charset="-120"/>
                <a:ea typeface="Microsoft JhengHei" panose="020B0604030504040204" pitchFamily="34" charset="-120"/>
              </a:rPr>
              <a:t>2</a:t>
            </a:r>
            <a:r>
              <a:rPr lang="zh-CN" altLang="en-US" sz="2700" dirty="0">
                <a:solidFill>
                  <a:prstClr val="black"/>
                </a:solidFill>
                <a:latin typeface="Microsoft JhengHei" panose="020B0604030504040204" pitchFamily="34" charset="-120"/>
                <a:ea typeface="Microsoft JhengHei" panose="020B0604030504040204" pitchFamily="34" charset="-120"/>
              </a:rPr>
              <a:t>课</a:t>
            </a:r>
            <a:endParaRPr lang="zh-CN" altLang="en-US" sz="2700" dirty="0">
              <a:solidFill>
                <a:prstClr val="black"/>
              </a:solidFill>
              <a:latin typeface="Microsoft JhengHei" panose="020B0604030504040204" pitchFamily="34" charset="-120"/>
              <a:ea typeface="Microsoft JhengHei" panose="020B0604030504040204" pitchFamily="34" charset="-120"/>
            </a:endParaRPr>
          </a:p>
        </p:txBody>
      </p:sp>
      <p:sp>
        <p:nvSpPr>
          <p:cNvPr id="6" name="标题 4"/>
          <p:cNvSpPr>
            <a:spLocks noGrp="1"/>
          </p:cNvSpPr>
          <p:nvPr>
            <p:ph type="title"/>
          </p:nvPr>
        </p:nvSpPr>
        <p:spPr>
          <a:xfrm>
            <a:off x="2381224" y="428604"/>
            <a:ext cx="7072362" cy="707886"/>
          </a:xfrm>
          <a:prstGeom prst="rect">
            <a:avLst/>
          </a:prstGeom>
        </p:spPr>
        <p:txBody>
          <a:bodyPr wrap="square">
            <a:spAutoFit/>
          </a:bodyPr>
          <a:lstStyle/>
          <a:p>
            <a:pPr lvl="0" algn="ctr"/>
            <a:r>
              <a:rPr lang="zh-CN" altLang="en-US" sz="4000" dirty="0">
                <a:solidFill>
                  <a:srgbClr val="C00000"/>
                </a:solidFill>
                <a:latin typeface="方正粗黑宋简体" panose="02000000000000000000" pitchFamily="2" charset="-122"/>
                <a:ea typeface="方正粗黑宋简体" panose="02000000000000000000" pitchFamily="2" charset="-122"/>
                <a:cs typeface="Verdana" panose="020B0604030504040204" pitchFamily="34" charset="0"/>
              </a:rPr>
              <a:t>中华民族（文化）多元一体  </a:t>
            </a:r>
            <a:endParaRPr lang="zh-CN" altLang="en-US" sz="2800" dirty="0">
              <a:solidFill>
                <a:srgbClr val="C00000"/>
              </a:solidFill>
              <a:latin typeface="方正粗黑宋简体" panose="02000000000000000000" pitchFamily="2" charset="-122"/>
              <a:ea typeface="方正粗黑宋简体" panose="02000000000000000000" pitchFamily="2" charset="-122"/>
            </a:endParaRPr>
          </a:p>
        </p:txBody>
      </p:sp>
      <p:sp>
        <p:nvSpPr>
          <p:cNvPr id="7" name="矩形 6"/>
          <p:cNvSpPr/>
          <p:nvPr/>
        </p:nvSpPr>
        <p:spPr>
          <a:xfrm>
            <a:off x="1524001" y="0"/>
            <a:ext cx="994183" cy="707886"/>
          </a:xfrm>
          <a:prstGeom prst="rect">
            <a:avLst/>
          </a:prstGeom>
        </p:spPr>
        <p:txBody>
          <a:bodyPr wrap="none">
            <a:spAutoFit/>
          </a:bodyPr>
          <a:lstStyle/>
          <a:p>
            <a:r>
              <a:rPr lang="zh-CN" altLang="en-US" sz="4000" b="1" dirty="0">
                <a:solidFill>
                  <a:srgbClr val="C00000"/>
                </a:solidFill>
                <a:effectLst>
                  <a:outerShdw blurRad="31750" dist="25400" dir="5400000" algn="tl" rotWithShape="0">
                    <a:srgbClr val="000000">
                      <a:alpha val="25000"/>
                    </a:srgbClr>
                  </a:outerShdw>
                </a:effectLst>
                <a:latin typeface="方正粗黑宋简体" panose="02000000000000000000" pitchFamily="2" charset="-122"/>
                <a:ea typeface="方正粗黑宋简体" panose="02000000000000000000" pitchFamily="2" charset="-122"/>
                <a:cs typeface="Verdana" panose="020B0604030504040204" pitchFamily="34" charset="0"/>
              </a:rPr>
              <a:t>例</a:t>
            </a:r>
            <a:r>
              <a:rPr lang="en-US" altLang="zh-CN" sz="4000" b="1" dirty="0">
                <a:solidFill>
                  <a:srgbClr val="C00000"/>
                </a:solidFill>
                <a:effectLst>
                  <a:outerShdw blurRad="31750" dist="25400" dir="5400000" algn="tl" rotWithShape="0">
                    <a:srgbClr val="000000">
                      <a:alpha val="25000"/>
                    </a:srgbClr>
                  </a:outerShdw>
                </a:effectLst>
                <a:latin typeface="方正粗黑宋简体" panose="02000000000000000000" pitchFamily="2" charset="-122"/>
                <a:ea typeface="方正粗黑宋简体" panose="02000000000000000000" pitchFamily="2" charset="-122"/>
                <a:cs typeface="Verdana" panose="020B0604030504040204" pitchFamily="34" charset="0"/>
              </a:rPr>
              <a:t>1</a:t>
            </a:r>
            <a:endParaRPr lang="zh-CN" altLang="en-US" dirty="0"/>
          </a:p>
        </p:txBody>
      </p:sp>
      <p:sp>
        <p:nvSpPr>
          <p:cNvPr id="8" name="内容占位符 2"/>
          <p:cNvSpPr txBox="1"/>
          <p:nvPr/>
        </p:nvSpPr>
        <p:spPr>
          <a:xfrm>
            <a:off x="1881158" y="4714884"/>
            <a:ext cx="6215106" cy="642942"/>
          </a:xfrm>
          <a:prstGeom prst="rect">
            <a:avLst/>
          </a:prstGeom>
        </p:spPr>
        <p:txBody>
          <a:bodyPr vert="horz">
            <a:normAutofit/>
          </a:bodyPr>
          <a:lstStyle/>
          <a:p>
            <a:pPr marL="365760" indent="-255905">
              <a:spcBef>
                <a:spcPts val="400"/>
              </a:spcBef>
              <a:buClr>
                <a:schemeClr val="accent1"/>
              </a:buClr>
              <a:buSzPct val="68000"/>
              <a:buFont typeface="Wingdings 3" panose="05040102010807070707"/>
              <a:buChar char=""/>
              <a:defRPr/>
            </a:pPr>
            <a:r>
              <a:rPr lang="zh-CN" altLang="en-US" sz="2700" dirty="0">
                <a:latin typeface="Microsoft JhengHei" panose="020B0604030504040204" pitchFamily="34" charset="-120"/>
                <a:ea typeface="Microsoft JhengHei" panose="020B0604030504040204" pitchFamily="34" charset="-120"/>
              </a:rPr>
              <a:t>新部编教材必修中外历史纲要</a:t>
            </a:r>
            <a:r>
              <a:rPr lang="en-US" altLang="zh-CN" sz="2700" dirty="0">
                <a:latin typeface="Microsoft JhengHei" panose="020B0604030504040204" pitchFamily="34" charset="-120"/>
                <a:ea typeface="Microsoft JhengHei" panose="020B0604030504040204" pitchFamily="34" charset="-120"/>
              </a:rPr>
              <a:t>(</a:t>
            </a:r>
            <a:r>
              <a:rPr lang="zh-CN" altLang="en-US" sz="2700" dirty="0">
                <a:latin typeface="Microsoft JhengHei" panose="020B0604030504040204" pitchFamily="34" charset="-120"/>
                <a:ea typeface="Microsoft JhengHei" panose="020B0604030504040204" pitchFamily="34" charset="-120"/>
              </a:rPr>
              <a:t>上</a:t>
            </a:r>
            <a:r>
              <a:rPr lang="en-US" altLang="zh-CN" sz="2700" dirty="0">
                <a:latin typeface="Microsoft JhengHei" panose="020B0604030504040204" pitchFamily="34" charset="-120"/>
                <a:ea typeface="Microsoft JhengHei" panose="020B0604030504040204" pitchFamily="34" charset="-120"/>
              </a:rPr>
              <a:t>)</a:t>
            </a:r>
            <a:r>
              <a:rPr lang="zh-CN" altLang="en-US" sz="2700" dirty="0">
                <a:latin typeface="Microsoft JhengHei" panose="020B0604030504040204" pitchFamily="34" charset="-120"/>
                <a:ea typeface="Microsoft JhengHei" panose="020B0604030504040204" pitchFamily="34" charset="-120"/>
              </a:rPr>
              <a:t> </a:t>
            </a:r>
            <a:endParaRPr lang="en-US" altLang="zh-CN" sz="2700" dirty="0">
              <a:latin typeface="Microsoft JhengHei" panose="020B0604030504040204" pitchFamily="34" charset="-120"/>
              <a:ea typeface="Microsoft JhengHei" panose="020B0604030504040204" pitchFamily="34" charset="-120"/>
            </a:endParaRPr>
          </a:p>
        </p:txBody>
      </p:sp>
      <p:pic>
        <p:nvPicPr>
          <p:cNvPr id="113665" name="Picture 1"/>
          <p:cNvPicPr>
            <a:picLocks noChangeAspect="1" noChangeArrowheads="1"/>
          </p:cNvPicPr>
          <p:nvPr/>
        </p:nvPicPr>
        <p:blipFill>
          <a:blip r:embed="rId3"/>
          <a:srcRect l="7638" t="26172" r="13888" b="63281"/>
          <a:stretch>
            <a:fillRect/>
          </a:stretch>
        </p:blipFill>
        <p:spPr bwMode="auto">
          <a:xfrm>
            <a:off x="2595538" y="5185238"/>
            <a:ext cx="7000924" cy="167278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9720" y="285728"/>
            <a:ext cx="5429288" cy="571504"/>
          </a:xfrm>
        </p:spPr>
        <p:txBody>
          <a:bodyPr>
            <a:normAutofit fontScale="90000"/>
            <a:scene3d>
              <a:camera prst="perspectiveRelaxedModerately"/>
              <a:lightRig rig="threePt" dir="t"/>
            </a:scene3d>
          </a:bodyPr>
          <a:lstStyle/>
          <a:p>
            <a:r>
              <a:rPr lang="zh-CN" altLang="en-US" dirty="0" smtClean="0"/>
              <a:t>一、 厘清几个概念：</a:t>
            </a:r>
            <a:endParaRPr lang="zh-CN" altLang="en-US" dirty="0"/>
          </a:p>
        </p:txBody>
      </p:sp>
      <p:sp>
        <p:nvSpPr>
          <p:cNvPr id="3" name="内容占位符 2"/>
          <p:cNvSpPr>
            <a:spLocks noGrp="1"/>
          </p:cNvSpPr>
          <p:nvPr>
            <p:ph idx="1"/>
          </p:nvPr>
        </p:nvSpPr>
        <p:spPr>
          <a:xfrm>
            <a:off x="414671" y="1214423"/>
            <a:ext cx="9939006" cy="5335233"/>
          </a:xfrm>
        </p:spPr>
        <p:txBody>
          <a:bodyPr>
            <a:noAutofit/>
          </a:bodyPr>
          <a:lstStyle/>
          <a:p>
            <a:r>
              <a:rPr lang="en-US" altLang="zh-CN" sz="2800" dirty="0"/>
              <a:t>1.</a:t>
            </a:r>
            <a:r>
              <a:rPr lang="zh-CN" altLang="en-US" sz="2800" dirty="0">
                <a:solidFill>
                  <a:srgbClr val="FF0000"/>
                </a:solidFill>
              </a:rPr>
              <a:t>中华</a:t>
            </a:r>
            <a:r>
              <a:rPr lang="en-US" altLang="zh-CN" sz="2800" dirty="0"/>
              <a:t>:</a:t>
            </a:r>
            <a:r>
              <a:rPr lang="zh-CN" altLang="en-US" sz="2800" dirty="0"/>
              <a:t>中华一词始见于</a:t>
            </a:r>
            <a:r>
              <a:rPr lang="en-US" altLang="zh-CN" sz="2800" dirty="0"/>
              <a:t>《</a:t>
            </a:r>
            <a:r>
              <a:rPr lang="zh-CN" altLang="en-US" sz="2800" dirty="0"/>
              <a:t>三国志 诸葛亮传</a:t>
            </a:r>
            <a:r>
              <a:rPr lang="en-US" altLang="zh-CN" sz="2800" dirty="0"/>
              <a:t>》</a:t>
            </a:r>
            <a:r>
              <a:rPr lang="zh-CN" altLang="en-US" sz="2800" dirty="0"/>
              <a:t>与中国一词含义相近，但更偏重于文化。</a:t>
            </a:r>
            <a:endParaRPr lang="en-US" altLang="zh-CN" sz="2800" dirty="0"/>
          </a:p>
          <a:p>
            <a:r>
              <a:rPr lang="en-US" altLang="zh-CN" sz="2800" dirty="0"/>
              <a:t>2</a:t>
            </a:r>
            <a:r>
              <a:rPr lang="zh-CN" altLang="en-US" sz="2800" dirty="0"/>
              <a:t>。</a:t>
            </a:r>
            <a:r>
              <a:rPr lang="zh-CN" altLang="en-US" sz="2800" dirty="0">
                <a:solidFill>
                  <a:srgbClr val="FF0000"/>
                </a:solidFill>
              </a:rPr>
              <a:t>中华民族</a:t>
            </a:r>
            <a:r>
              <a:rPr lang="zh-CN" altLang="en-US" sz="2800" dirty="0"/>
              <a:t> 中华民族一词始见于</a:t>
            </a:r>
            <a:r>
              <a:rPr lang="en-US" altLang="zh-CN" sz="2800" dirty="0"/>
              <a:t>20</a:t>
            </a:r>
            <a:r>
              <a:rPr lang="zh-CN" altLang="en-US" sz="2800" dirty="0"/>
              <a:t>世纪初，最初指汉族，后泛指中国境内所有民族。  </a:t>
            </a:r>
            <a:r>
              <a:rPr lang="en-US" altLang="zh-CN" sz="2800" dirty="0"/>
              <a:t>《</a:t>
            </a:r>
            <a:r>
              <a:rPr lang="zh-CN" altLang="en-US" sz="2800" dirty="0"/>
              <a:t>辞海</a:t>
            </a:r>
            <a:r>
              <a:rPr lang="en-US" altLang="zh-CN" sz="2800" dirty="0"/>
              <a:t>》</a:t>
            </a:r>
            <a:r>
              <a:rPr lang="zh-CN" altLang="en-US" sz="2800" dirty="0"/>
              <a:t>：“中华民族是中国各民族的总称”</a:t>
            </a:r>
            <a:endParaRPr lang="en-US" altLang="zh-CN" sz="2800" dirty="0"/>
          </a:p>
          <a:p>
            <a:r>
              <a:rPr lang="en-US" altLang="zh-CN" sz="2800" dirty="0"/>
              <a:t>3</a:t>
            </a:r>
            <a:r>
              <a:rPr lang="zh-CN" altLang="en-US" sz="2800" dirty="0"/>
              <a:t>。</a:t>
            </a:r>
            <a:r>
              <a:rPr lang="zh-CN" altLang="en-US" sz="2800" dirty="0">
                <a:solidFill>
                  <a:srgbClr val="FF0000"/>
                </a:solidFill>
              </a:rPr>
              <a:t>文化</a:t>
            </a:r>
            <a:r>
              <a:rPr lang="zh-CN" altLang="en-US" sz="2800" dirty="0"/>
              <a:t>： </a:t>
            </a:r>
            <a:r>
              <a:rPr lang="en-US" altLang="zh-CN" sz="2800" dirty="0"/>
              <a:t>《</a:t>
            </a:r>
            <a:r>
              <a:rPr lang="zh-CN" altLang="en-US" sz="2800" dirty="0"/>
              <a:t>易经</a:t>
            </a:r>
            <a:r>
              <a:rPr lang="en-US" altLang="zh-CN" sz="2800" dirty="0"/>
              <a:t>·</a:t>
            </a:r>
            <a:r>
              <a:rPr lang="zh-CN" altLang="en-US" sz="2800" dirty="0"/>
              <a:t>贲</a:t>
            </a:r>
            <a:r>
              <a:rPr lang="en-US" altLang="zh-CN" sz="2800" dirty="0"/>
              <a:t>·</a:t>
            </a:r>
            <a:r>
              <a:rPr lang="zh-CN" altLang="en-US" sz="2800" dirty="0"/>
              <a:t>彖</a:t>
            </a:r>
            <a:r>
              <a:rPr lang="en-US" altLang="zh-CN" sz="2800" dirty="0"/>
              <a:t>》</a:t>
            </a:r>
            <a:r>
              <a:rPr lang="zh-CN" altLang="en-US" sz="2800" dirty="0"/>
              <a:t>载，“观乎天文，以察时变；观乎人文，以化成天下”。“文化”一词即由此而来，亦昭示着中华文明礼达四方、化成天下之意，体现着“天人合一”式的东方古老智慧。</a:t>
            </a:r>
            <a:endParaRPr lang="en-US" altLang="zh-CN" sz="2800" dirty="0"/>
          </a:p>
        </p:txBody>
      </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p:nvPr/>
        </p:nvSpPr>
        <p:spPr>
          <a:xfrm>
            <a:off x="2309786" y="1428736"/>
            <a:ext cx="8879221" cy="785818"/>
          </a:xfrm>
          <a:prstGeom prst="rect">
            <a:avLst/>
          </a:prstGeom>
        </p:spPr>
        <p:txBody>
          <a:bodyPr vert="horz" lIns="91440" tIns="45720" rIns="91440" bIns="45720" rtlCol="0">
            <a:normAutofit/>
          </a:bodyPr>
          <a:lstStyle/>
          <a:p>
            <a:pPr marL="342900" indent="-342900">
              <a:spcBef>
                <a:spcPct val="20000"/>
              </a:spcBef>
              <a:buFont typeface="Arial" panose="020B0604020202020204" pitchFamily="34" charset="0"/>
              <a:buChar char="•"/>
              <a:defRPr/>
            </a:pPr>
            <a:r>
              <a:rPr lang="en-US" altLang="zh-CN" sz="2800" dirty="0"/>
              <a:t>1</a:t>
            </a:r>
            <a:r>
              <a:rPr lang="zh-CN" altLang="en-US" sz="2800" dirty="0"/>
              <a:t>。先秦时期多地域核心的众族互动</a:t>
            </a:r>
            <a:r>
              <a:rPr lang="en-US" altLang="zh-CN" sz="2800" dirty="0"/>
              <a:t>(</a:t>
            </a:r>
            <a:r>
              <a:rPr lang="zh-CN" altLang="en-US" sz="2800" dirty="0"/>
              <a:t>多元起源</a:t>
            </a:r>
            <a:r>
              <a:rPr lang="en-US" altLang="zh-CN" sz="2800" dirty="0"/>
              <a:t>)</a:t>
            </a:r>
            <a:endParaRPr lang="zh-CN" altLang="en-US" sz="2800" dirty="0"/>
          </a:p>
        </p:txBody>
      </p:sp>
      <p:sp>
        <p:nvSpPr>
          <p:cNvPr id="5" name="标题 1"/>
          <p:cNvSpPr txBox="1"/>
          <p:nvPr/>
        </p:nvSpPr>
        <p:spPr>
          <a:xfrm>
            <a:off x="1666844" y="642918"/>
            <a:ext cx="7358114" cy="928694"/>
          </a:xfrm>
          <a:prstGeom prst="rect">
            <a:avLst/>
          </a:prstGeom>
        </p:spPr>
        <p:txBody>
          <a:bodyPr vert="horz" lIns="91440" tIns="45720" rIns="91440" bIns="45720" rtlCol="0" anchor="ctr">
            <a:noAutofit/>
            <a:scene3d>
              <a:camera prst="perspectiveRelaxedModerately"/>
              <a:lightRig rig="threePt" dir="t"/>
            </a:scene3d>
          </a:bodyPr>
          <a:lstStyle/>
          <a:p>
            <a:pPr algn="ctr">
              <a:spcBef>
                <a:spcPct val="0"/>
              </a:spcBef>
              <a:defRPr/>
            </a:pPr>
            <a:r>
              <a:rPr lang="zh-CN" altLang="en-US" sz="3600" b="1" dirty="0">
                <a:latin typeface="+mj-lt"/>
                <a:ea typeface="+mj-ea"/>
                <a:cs typeface="+mj-cs"/>
              </a:rPr>
              <a:t>二、 中华民族多元一体格局形成</a:t>
            </a:r>
            <a:endParaRPr lang="zh-CN" altLang="en-US" sz="3600" dirty="0">
              <a:latin typeface="+mj-lt"/>
              <a:ea typeface="+mj-ea"/>
              <a:cs typeface="+mj-cs"/>
            </a:endParaRPr>
          </a:p>
        </p:txBody>
      </p:sp>
      <p:sp>
        <p:nvSpPr>
          <p:cNvPr id="7" name="内容占位符 2"/>
          <p:cNvSpPr txBox="1"/>
          <p:nvPr/>
        </p:nvSpPr>
        <p:spPr>
          <a:xfrm>
            <a:off x="2238348" y="2191400"/>
            <a:ext cx="8879221" cy="785818"/>
          </a:xfrm>
          <a:prstGeom prst="rect">
            <a:avLst/>
          </a:prstGeom>
        </p:spPr>
        <p:txBody>
          <a:bodyPr vert="horz" lIns="91440" tIns="45720" rIns="91440" bIns="45720" rtlCol="0">
            <a:normAutofit/>
          </a:bodyPr>
          <a:lstStyle/>
          <a:p>
            <a:pPr marL="342900" indent="-342900">
              <a:spcBef>
                <a:spcPct val="20000"/>
              </a:spcBef>
              <a:buFont typeface="Arial" panose="020B0604020202020204" pitchFamily="34" charset="0"/>
              <a:buChar char="•"/>
            </a:pPr>
            <a:r>
              <a:rPr lang="en-US" altLang="zh-CN" sz="2800" dirty="0"/>
              <a:t>2</a:t>
            </a:r>
            <a:r>
              <a:rPr lang="zh-CN" altLang="en-US" sz="2800" dirty="0"/>
              <a:t>。秦汉时期多元一体核心：汉族的形成</a:t>
            </a:r>
            <a:endParaRPr lang="zh-CN" altLang="en-US" sz="2800" dirty="0"/>
          </a:p>
          <a:p>
            <a:pPr marL="342900" indent="-342900">
              <a:spcBef>
                <a:spcPct val="20000"/>
              </a:spcBef>
              <a:buFont typeface="Arial" panose="020B0604020202020204" pitchFamily="34" charset="0"/>
              <a:buChar char="•"/>
              <a:defRPr/>
            </a:pPr>
            <a:endParaRPr lang="zh-CN" altLang="en-US" sz="2800" dirty="0"/>
          </a:p>
        </p:txBody>
      </p:sp>
      <p:sp>
        <p:nvSpPr>
          <p:cNvPr id="8" name="矩形 7"/>
          <p:cNvSpPr/>
          <p:nvPr/>
        </p:nvSpPr>
        <p:spPr>
          <a:xfrm>
            <a:off x="2595538" y="2977218"/>
            <a:ext cx="7429552" cy="523220"/>
          </a:xfrm>
          <a:prstGeom prst="rect">
            <a:avLst/>
          </a:prstGeom>
        </p:spPr>
        <p:txBody>
          <a:bodyPr wrap="square">
            <a:spAutoFit/>
          </a:bodyPr>
          <a:lstStyle/>
          <a:p>
            <a:r>
              <a:rPr lang="en-US" altLang="zh-CN" sz="2800" dirty="0"/>
              <a:t>3</a:t>
            </a:r>
            <a:r>
              <a:rPr lang="zh-CN" altLang="en-US" sz="2800" dirty="0"/>
              <a:t>。魏晋至清末时期多元一体的大发展</a:t>
            </a:r>
            <a:endParaRPr lang="zh-CN" altLang="en-US" sz="2800" dirty="0"/>
          </a:p>
        </p:txBody>
      </p:sp>
      <p:sp>
        <p:nvSpPr>
          <p:cNvPr id="12" name="矩形 11"/>
          <p:cNvSpPr/>
          <p:nvPr/>
        </p:nvSpPr>
        <p:spPr>
          <a:xfrm>
            <a:off x="2024035" y="3929067"/>
            <a:ext cx="7747029" cy="830997"/>
          </a:xfrm>
          <a:prstGeom prst="rect">
            <a:avLst/>
          </a:prstGeom>
        </p:spPr>
        <p:txBody>
          <a:bodyPr wrap="square">
            <a:spAutoFit/>
          </a:bodyPr>
          <a:lstStyle/>
          <a:p>
            <a:pPr lvl="0"/>
            <a:r>
              <a:rPr lang="zh-CN" altLang="en-US" sz="2400" b="1" dirty="0">
                <a:solidFill>
                  <a:srgbClr val="FF0000"/>
                </a:solidFill>
                <a:latin typeface="黑体" panose="02010609060101010101" pitchFamily="49" charset="-122"/>
                <a:ea typeface="黑体" panose="02010609060101010101" pitchFamily="49" charset="-122"/>
              </a:rPr>
              <a:t>总之，汉唐中原文化是中华文明，元清等游牧民族文化亦为中华文明。</a:t>
            </a:r>
            <a:endParaRPr lang="zh-CN" altLang="en-US" sz="24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2452662" y="922994"/>
          <a:ext cx="8072494" cy="5852160"/>
        </p:xfrm>
        <a:graphic>
          <a:graphicData uri="http://schemas.openxmlformats.org/drawingml/2006/table">
            <a:tbl>
              <a:tblPr firstRow="1" bandRow="1">
                <a:tableStyleId>{5C22544A-7EE6-4342-B048-85BDC9FD1C3A}</a:tableStyleId>
              </a:tblPr>
              <a:tblGrid>
                <a:gridCol w="428628"/>
                <a:gridCol w="2357454"/>
                <a:gridCol w="2428892"/>
                <a:gridCol w="1143008"/>
                <a:gridCol w="1714512"/>
              </a:tblGrid>
              <a:tr h="265711">
                <a:tc rowSpan="2">
                  <a:txBody>
                    <a:bodyPr/>
                    <a:lstStyle/>
                    <a:p>
                      <a:pPr algn="ctr"/>
                      <a:endParaRPr lang="zh-CN" altLang="en-US" dirty="0">
                        <a:solidFill>
                          <a:schemeClr val="tx1"/>
                        </a:solidFill>
                      </a:endParaRPr>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zh-CN" altLang="en-US" dirty="0" smtClean="0">
                          <a:solidFill>
                            <a:schemeClr val="tx1"/>
                          </a:solidFill>
                        </a:rPr>
                        <a:t>政治</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zh-CN" altLang="en-US" dirty="0" smtClean="0">
                          <a:solidFill>
                            <a:schemeClr val="tx1"/>
                          </a:solidFill>
                        </a:rPr>
                        <a:t>经济</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zh-CN" altLang="en-US" dirty="0" smtClean="0">
                          <a:solidFill>
                            <a:schemeClr val="tx1"/>
                          </a:solidFill>
                        </a:rPr>
                        <a:t>文化</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8579">
                <a:tc vMerge="1">
                  <a:tcPr/>
                </a:tc>
                <a:tc vMerge="1">
                  <a:tcPr/>
                </a:tc>
                <a:tc vMerge="1">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b="0" i="0" kern="1200" dirty="0" smtClean="0">
                          <a:solidFill>
                            <a:schemeClr val="dk1"/>
                          </a:solidFill>
                          <a:latin typeface="+mn-lt"/>
                          <a:ea typeface="+mn-ea"/>
                          <a:cs typeface="+mn-cs"/>
                        </a:rPr>
                        <a:t>文化起源</a:t>
                      </a:r>
                      <a:endParaRPr lang="zh-CN" altLang="en-US"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b="0" i="0" kern="1200" dirty="0" smtClean="0">
                          <a:solidFill>
                            <a:schemeClr val="dk1"/>
                          </a:solidFill>
                          <a:latin typeface="+mn-lt"/>
                          <a:ea typeface="+mn-ea"/>
                          <a:cs typeface="+mn-cs"/>
                        </a:rPr>
                        <a:t>文化发展</a:t>
                      </a:r>
                      <a:endParaRPr lang="zh-CN" altLang="en-US" dirty="0">
                        <a:solidFill>
                          <a:schemeClr val="tx1"/>
                        </a:solidFill>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58634">
                <a:tc>
                  <a:txBody>
                    <a:bodyPr/>
                    <a:lstStyle/>
                    <a:p>
                      <a:pPr algn="ctr"/>
                      <a:endParaRPr lang="en-US" altLang="zh-CN" sz="1800" dirty="0" smtClean="0">
                        <a:solidFill>
                          <a:prstClr val="black"/>
                        </a:solidFill>
                      </a:endParaRPr>
                    </a:p>
                    <a:p>
                      <a:pPr algn="ctr"/>
                      <a:endParaRPr lang="en-US" altLang="zh-CN" sz="1800" dirty="0" smtClean="0">
                        <a:solidFill>
                          <a:prstClr val="black"/>
                        </a:solidFill>
                      </a:endParaRPr>
                    </a:p>
                    <a:p>
                      <a:pPr algn="ctr"/>
                      <a:endParaRPr lang="en-US" altLang="zh-CN" sz="1800" dirty="0" smtClean="0">
                        <a:solidFill>
                          <a:prstClr val="black"/>
                        </a:solidFill>
                      </a:endParaRPr>
                    </a:p>
                    <a:p>
                      <a:pPr algn="ctr"/>
                      <a:endParaRPr lang="en-US" altLang="zh-CN" sz="1800" dirty="0" smtClean="0">
                        <a:solidFill>
                          <a:prstClr val="black"/>
                        </a:solidFill>
                      </a:endParaRPr>
                    </a:p>
                    <a:p>
                      <a:pPr algn="ctr"/>
                      <a:endParaRPr lang="en-US" altLang="zh-CN" sz="1800" dirty="0" smtClean="0">
                        <a:solidFill>
                          <a:prstClr val="black"/>
                        </a:solidFill>
                      </a:endParaRPr>
                    </a:p>
                    <a:p>
                      <a:pPr algn="ctr"/>
                      <a:r>
                        <a:rPr lang="zh-CN" altLang="en-US" sz="1800" dirty="0" smtClean="0">
                          <a:solidFill>
                            <a:prstClr val="black"/>
                          </a:solidFill>
                        </a:rPr>
                        <a:t>多元</a:t>
                      </a:r>
                      <a:endParaRPr lang="zh-CN" alt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smtClean="0"/>
                        <a:t>中原汉族地区，奴隶社会到封建社会</a:t>
                      </a:r>
                      <a:r>
                        <a:rPr lang="en-US" altLang="zh-CN" dirty="0" smtClean="0"/>
                        <a:t>;</a:t>
                      </a:r>
                      <a:endParaRPr lang="en-US" altLang="zh-CN" dirty="0" smtClean="0"/>
                    </a:p>
                    <a:p>
                      <a:r>
                        <a:rPr lang="zh-CN" altLang="en-US" smtClean="0"/>
                        <a:t>政权割据；</a:t>
                      </a:r>
                      <a:endParaRPr lang="zh-CN" altLang="en-US" dirty="0"/>
                    </a:p>
                    <a:p>
                      <a:r>
                        <a:rPr lang="zh-CN" altLang="en-US" dirty="0" smtClean="0"/>
                        <a:t>周边少数民族</a:t>
                      </a:r>
                      <a:r>
                        <a:rPr lang="zh-CN" altLang="en-US" sz="1800" kern="1200" dirty="0" smtClean="0">
                          <a:solidFill>
                            <a:schemeClr val="dk1"/>
                          </a:solidFill>
                          <a:latin typeface="+mn-lt"/>
                          <a:ea typeface="+mn-ea"/>
                          <a:cs typeface="+mn-cs"/>
                        </a:rPr>
                        <a:t>长期徘徊于原始氏族社会与早期奴隶制阶段</a:t>
                      </a:r>
                      <a:endParaRPr lang="en-US" altLang="zh-CN" sz="1800" kern="1200" dirty="0" smtClean="0">
                        <a:solidFill>
                          <a:schemeClr val="dk1"/>
                        </a:solidFill>
                        <a:latin typeface="+mn-lt"/>
                        <a:ea typeface="+mn-ea"/>
                        <a:cs typeface="+mn-cs"/>
                      </a:endParaRPr>
                    </a:p>
                    <a:p>
                      <a:r>
                        <a:rPr lang="zh-CN" altLang="en-US" sz="1800" b="0" i="0" kern="1200" dirty="0" smtClean="0">
                          <a:solidFill>
                            <a:schemeClr val="dk1"/>
                          </a:solidFill>
                          <a:latin typeface="+mn-lt"/>
                          <a:ea typeface="+mn-ea"/>
                          <a:cs typeface="+mn-cs"/>
                        </a:rPr>
                        <a:t>统一国家在不同地域因俗而治的基本政策和尊重各地域生活方式、习俗礼仪的国家治理方式。</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smtClean="0"/>
                        <a:t>农耕</a:t>
                      </a:r>
                      <a:r>
                        <a:rPr lang="en-US" altLang="zh-CN" dirty="0" smtClean="0"/>
                        <a:t>---</a:t>
                      </a:r>
                      <a:r>
                        <a:rPr lang="zh-CN" altLang="en-US" dirty="0" smtClean="0"/>
                        <a:t>游牧 </a:t>
                      </a:r>
                      <a:r>
                        <a:rPr lang="en-US" altLang="zh-CN" dirty="0" smtClean="0"/>
                        <a:t>(</a:t>
                      </a:r>
                      <a:r>
                        <a:rPr lang="zh-CN" altLang="en-US" dirty="0" smtClean="0"/>
                        <a:t>最明显</a:t>
                      </a:r>
                      <a:r>
                        <a:rPr lang="en-US" altLang="zh-CN" dirty="0" smtClean="0"/>
                        <a:t>)</a:t>
                      </a:r>
                      <a:endParaRPr lang="en-US" altLang="zh-CN" dirty="0" smtClean="0"/>
                    </a:p>
                    <a:p>
                      <a:endParaRPr lang="en-US" altLang="zh-CN" dirty="0" smtClean="0"/>
                    </a:p>
                    <a:p>
                      <a:r>
                        <a:rPr lang="zh-CN" altLang="en-US" dirty="0" smtClean="0"/>
                        <a:t>旱地</a:t>
                      </a:r>
                      <a:r>
                        <a:rPr lang="en-US" altLang="zh-CN" dirty="0" smtClean="0"/>
                        <a:t>---</a:t>
                      </a:r>
                      <a:r>
                        <a:rPr lang="zh-CN" altLang="en-US" dirty="0" smtClean="0"/>
                        <a:t>水田</a:t>
                      </a:r>
                      <a:r>
                        <a:rPr lang="en-US" altLang="zh-CN" dirty="0" smtClean="0"/>
                        <a:t>(</a:t>
                      </a:r>
                      <a:r>
                        <a:rPr lang="zh-CN" altLang="en-US" dirty="0" smtClean="0"/>
                        <a:t>农业区</a:t>
                      </a:r>
                      <a:r>
                        <a:rPr lang="en-US" altLang="zh-CN" dirty="0" smtClean="0"/>
                        <a:t>)</a:t>
                      </a:r>
                      <a:endParaRPr lang="en-US" altLang="zh-CN" dirty="0" smtClean="0"/>
                    </a:p>
                    <a:p>
                      <a:endParaRPr lang="zh-CN" altLang="en-US" dirty="0"/>
                    </a:p>
                    <a:p>
                      <a:r>
                        <a:rPr lang="zh-CN" altLang="en-US" sz="1800" b="0" i="0" kern="1200" dirty="0" smtClean="0">
                          <a:solidFill>
                            <a:schemeClr val="dk1"/>
                          </a:solidFill>
                          <a:latin typeface="+mn-lt"/>
                          <a:ea typeface="+mn-ea"/>
                          <a:cs typeface="+mn-cs"/>
                        </a:rPr>
                        <a:t>在平原、山地、森林、草原、河滨海岸地区，又有宜农、宜林、宜牧、宜渔等经济差异</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800" kern="1200" dirty="0" smtClean="0">
                          <a:solidFill>
                            <a:schemeClr val="dk1"/>
                          </a:solidFill>
                          <a:latin typeface="+mn-lt"/>
                          <a:ea typeface="+mn-ea"/>
                          <a:cs typeface="+mn-cs"/>
                        </a:rPr>
                        <a:t> </a:t>
                      </a:r>
                      <a:r>
                        <a:rPr lang="en-US" sz="1800" kern="1200" dirty="0" smtClean="0">
                          <a:solidFill>
                            <a:schemeClr val="dk1"/>
                          </a:solidFill>
                          <a:latin typeface="+mn-lt"/>
                          <a:ea typeface="+mn-ea"/>
                          <a:cs typeface="+mn-cs"/>
                        </a:rPr>
                        <a:t>7 000</a:t>
                      </a:r>
                      <a:r>
                        <a:rPr lang="zh-CN" altLang="en-US" sz="1800" kern="1200" dirty="0" smtClean="0">
                          <a:solidFill>
                            <a:schemeClr val="dk1"/>
                          </a:solidFill>
                          <a:latin typeface="+mn-lt"/>
                          <a:ea typeface="+mn-ea"/>
                          <a:cs typeface="+mn-cs"/>
                        </a:rPr>
                        <a:t>多处新石器时代文化遗址</a:t>
                      </a:r>
                      <a:endParaRPr lang="zh-CN" altLang="en-US" dirty="0"/>
                    </a:p>
                    <a:p>
                      <a:r>
                        <a:rPr lang="zh-CN" altLang="en-US" dirty="0" smtClean="0"/>
                        <a:t> </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dirty="0" smtClean="0"/>
                        <a:t>地方特色</a:t>
                      </a:r>
                      <a:r>
                        <a:rPr lang="en-US" altLang="zh-CN" dirty="0" smtClean="0"/>
                        <a:t>;</a:t>
                      </a:r>
                      <a:endParaRPr lang="en-US" altLang="zh-CN" dirty="0" smtClean="0"/>
                    </a:p>
                    <a:p>
                      <a:r>
                        <a:rPr lang="zh-CN" altLang="en-US" dirty="0" smtClean="0"/>
                        <a:t>民族特色 </a:t>
                      </a:r>
                      <a:r>
                        <a:rPr lang="en-US" altLang="zh-CN" dirty="0" smtClean="0"/>
                        <a:t>.</a:t>
                      </a:r>
                      <a:endParaRPr lang="zh-CN" altLang="en-US" dirty="0"/>
                    </a:p>
                    <a:p>
                      <a:endParaRPr lang="en-US" altLang="zh-CN" sz="1800" kern="1200" dirty="0" smtClean="0">
                        <a:solidFill>
                          <a:schemeClr val="dk1"/>
                        </a:solidFill>
                        <a:latin typeface="+mn-lt"/>
                        <a:ea typeface="+mn-ea"/>
                        <a:cs typeface="+mn-cs"/>
                      </a:endParaRPr>
                    </a:p>
                    <a:p>
                      <a:r>
                        <a:rPr lang="zh-CN" altLang="en-US" sz="1800" kern="1200" dirty="0" smtClean="0">
                          <a:solidFill>
                            <a:schemeClr val="dk1"/>
                          </a:solidFill>
                          <a:latin typeface="+mn-lt"/>
                          <a:ea typeface="+mn-ea"/>
                          <a:cs typeface="+mn-cs"/>
                        </a:rPr>
                        <a:t>表现于语言、宗教、风俗、建筑、文学艺术、音东舞蹈等多个方面。</a:t>
                      </a:r>
                      <a:endParaRPr lang="zh-CN" alt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11643">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altLang="zh-CN" sz="1800" dirty="0" smtClean="0"/>
                    </a:p>
                    <a:p>
                      <a:pPr marL="0" marR="0" indent="0" algn="ctr" defTabSz="914400" rtl="0" eaLnBrk="1" fontAlgn="auto" latinLnBrk="0" hangingPunct="1">
                        <a:lnSpc>
                          <a:spcPct val="100000"/>
                        </a:lnSpc>
                        <a:spcBef>
                          <a:spcPts val="0"/>
                        </a:spcBef>
                        <a:spcAft>
                          <a:spcPts val="0"/>
                        </a:spcAft>
                        <a:buClrTx/>
                        <a:buSzTx/>
                        <a:buFontTx/>
                        <a:buNone/>
                        <a:defRPr/>
                      </a:pPr>
                      <a:endParaRPr lang="en-US" altLang="zh-CN" sz="1800" dirty="0" smtClean="0"/>
                    </a:p>
                    <a:p>
                      <a:pPr marL="0" marR="0" indent="0" algn="ctr" defTabSz="914400" rtl="0" eaLnBrk="1" fontAlgn="auto" latinLnBrk="0" hangingPunct="1">
                        <a:lnSpc>
                          <a:spcPct val="100000"/>
                        </a:lnSpc>
                        <a:spcBef>
                          <a:spcPts val="0"/>
                        </a:spcBef>
                        <a:spcAft>
                          <a:spcPts val="0"/>
                        </a:spcAft>
                        <a:buClrTx/>
                        <a:buSzTx/>
                        <a:buFontTx/>
                        <a:buNone/>
                        <a:defRPr/>
                      </a:pPr>
                      <a:r>
                        <a:rPr lang="zh-CN" altLang="en-US" sz="1800" dirty="0" smtClean="0"/>
                        <a:t>一体</a:t>
                      </a:r>
                      <a:endParaRPr lang="zh-CN" altLang="en-US" sz="1800" dirty="0" smtClean="0"/>
                    </a:p>
                    <a:p>
                      <a:pPr algn="ctr"/>
                      <a:endParaRPr lang="zh-CN" alt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lang="zh-CN" altLang="en-US" dirty="0" smtClean="0"/>
                        <a:t>少数民族政权汉化封建化；</a:t>
                      </a:r>
                      <a:endParaRPr lang="en-US" altLang="zh-CN" dirty="0" smtClean="0"/>
                    </a:p>
                    <a:p>
                      <a:r>
                        <a:rPr lang="zh-CN" altLang="en-US" dirty="0" smtClean="0"/>
                        <a:t>地区管理方式的改变，如</a:t>
                      </a:r>
                      <a:r>
                        <a:rPr lang="zh-CN" altLang="en-US" sz="1800" kern="1200" dirty="0" smtClean="0">
                          <a:solidFill>
                            <a:schemeClr val="dk1"/>
                          </a:solidFill>
                          <a:latin typeface="+mn-lt"/>
                          <a:ea typeface="+mn-ea"/>
                          <a:cs typeface="+mn-cs"/>
                        </a:rPr>
                        <a:t>“改土归流” </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800" b="0" i="0" kern="1200" dirty="0" smtClean="0">
                          <a:solidFill>
                            <a:schemeClr val="dk1"/>
                          </a:solidFill>
                          <a:latin typeface="+mn-lt"/>
                          <a:ea typeface="+mn-ea"/>
                          <a:cs typeface="+mn-cs"/>
                        </a:rPr>
                        <a:t>中原高度发达的农业经济对周边地区的强大吸引力，民族间与区域间的经济交流和同步发展。</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dk1"/>
                          </a:solidFill>
                          <a:latin typeface="+mn-lt"/>
                          <a:ea typeface="+mn-ea"/>
                          <a:cs typeface="+mn-cs"/>
                        </a:rPr>
                        <a:t>  区域间民族间的接触与交融，相互吸收比自己优秀的文化而不失其原有个性</a:t>
                      </a:r>
                      <a:endParaRPr lang="en-US" altLang="zh-CN" sz="18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少数民族吸纳汉族文化</a:t>
                      </a:r>
                      <a:r>
                        <a:rPr lang="en-US" altLang="zh-CN" dirty="0" smtClean="0"/>
                        <a:t>;</a:t>
                      </a:r>
                      <a:r>
                        <a:rPr lang="zh-CN" altLang="en-US" dirty="0" smtClean="0"/>
                        <a:t>  汉族吸纳少数民族文化</a:t>
                      </a:r>
                      <a:r>
                        <a:rPr lang="en-US" altLang="zh-CN" dirty="0" smtClean="0"/>
                        <a:t>;</a:t>
                      </a:r>
                      <a:r>
                        <a:rPr lang="zh-CN" altLang="en-US" dirty="0" smtClean="0"/>
                        <a:t> 少数民族彼此吸纳 </a:t>
                      </a:r>
                      <a:r>
                        <a:rPr lang="zh-CN" altLang="en-US" sz="1800" kern="1200" dirty="0" smtClean="0">
                          <a:solidFill>
                            <a:schemeClr val="dk1"/>
                          </a:solidFill>
                          <a:latin typeface="+mn-lt"/>
                          <a:ea typeface="+mn-ea"/>
                          <a:cs typeface="+mn-cs"/>
                        </a:rPr>
                        <a:t>  汉族中心</a:t>
                      </a:r>
                      <a:endParaRPr lang="zh-CN" altLang="en-US"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标题 1"/>
          <p:cNvSpPr>
            <a:spLocks noGrp="1"/>
          </p:cNvSpPr>
          <p:nvPr>
            <p:ph type="title"/>
          </p:nvPr>
        </p:nvSpPr>
        <p:spPr>
          <a:xfrm>
            <a:off x="1524000" y="142852"/>
            <a:ext cx="8686800" cy="785818"/>
          </a:xfrm>
        </p:spPr>
        <p:txBody>
          <a:bodyPr>
            <a:normAutofit/>
          </a:bodyPr>
          <a:lstStyle/>
          <a:p>
            <a:r>
              <a:rPr lang="zh-CN" altLang="en-US" sz="2400" dirty="0" smtClean="0">
                <a:solidFill>
                  <a:srgbClr val="FF0000"/>
                </a:solidFill>
              </a:rPr>
              <a:t>三、中华文化多元一体的内涵及特点</a:t>
            </a:r>
            <a:endParaRPr lang="zh-CN" altLang="en-US" sz="2400" dirty="0">
              <a:solidFill>
                <a:srgbClr val="FF0000"/>
              </a:solidFill>
            </a:endParaRPr>
          </a:p>
        </p:txBody>
      </p:sp>
      <p:sp>
        <p:nvSpPr>
          <p:cNvPr id="4" name="矩形 3"/>
          <p:cNvSpPr/>
          <p:nvPr/>
        </p:nvSpPr>
        <p:spPr>
          <a:xfrm>
            <a:off x="1452530" y="1071547"/>
            <a:ext cx="500066" cy="4524315"/>
          </a:xfrm>
          <a:prstGeom prst="rect">
            <a:avLst/>
          </a:prstGeom>
        </p:spPr>
        <p:txBody>
          <a:bodyPr wrap="square">
            <a:spAutoFit/>
          </a:bodyPr>
          <a:lstStyle/>
          <a:p>
            <a:r>
              <a:rPr lang="zh-CN" altLang="en-US" sz="2400" b="1" dirty="0"/>
              <a:t>各区域、各民族发展的不平衡</a:t>
            </a:r>
            <a:endParaRPr lang="zh-CN" altLang="en-US" sz="2400" b="1" dirty="0"/>
          </a:p>
        </p:txBody>
      </p:sp>
      <p:sp>
        <p:nvSpPr>
          <p:cNvPr id="5" name="矩形 4"/>
          <p:cNvSpPr/>
          <p:nvPr/>
        </p:nvSpPr>
        <p:spPr>
          <a:xfrm>
            <a:off x="3167042" y="2428869"/>
            <a:ext cx="269626" cy="461665"/>
          </a:xfrm>
          <a:prstGeom prst="rect">
            <a:avLst/>
          </a:prstGeom>
        </p:spPr>
        <p:txBody>
          <a:bodyPr wrap="none">
            <a:spAutoFit/>
          </a:bodyPr>
          <a:lstStyle/>
          <a:p>
            <a:r>
              <a:rPr lang="zh-CN" altLang="en-US" sz="2400" dirty="0">
                <a:solidFill>
                  <a:prstClr val="black"/>
                </a:solidFill>
              </a:rPr>
              <a:t> </a:t>
            </a:r>
            <a:endParaRPr lang="zh-CN" altLang="en-US" sz="2400" dirty="0"/>
          </a:p>
        </p:txBody>
      </p:sp>
      <p:sp>
        <p:nvSpPr>
          <p:cNvPr id="6" name="燕尾形箭头 5"/>
          <p:cNvSpPr/>
          <p:nvPr/>
        </p:nvSpPr>
        <p:spPr>
          <a:xfrm>
            <a:off x="1809720" y="3714752"/>
            <a:ext cx="642942" cy="85725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1200" y="274638"/>
            <a:ext cx="8686800" cy="796908"/>
          </a:xfrm>
        </p:spPr>
        <p:txBody>
          <a:bodyPr>
            <a:normAutofit fontScale="90000"/>
          </a:bodyPr>
          <a:lstStyle/>
          <a:p>
            <a:r>
              <a:rPr lang="zh-CN" altLang="en-US" sz="3400" dirty="0"/>
              <a:t>新部编教材 选择性必修</a:t>
            </a:r>
            <a:r>
              <a:rPr lang="en-US" altLang="zh-CN" sz="3400" dirty="0"/>
              <a:t>3《</a:t>
            </a:r>
            <a:r>
              <a:rPr lang="zh-CN" altLang="en-US" sz="3400" dirty="0"/>
              <a:t>文化传播与交流</a:t>
            </a:r>
            <a:r>
              <a:rPr lang="en-US" altLang="zh-CN" sz="3400" dirty="0"/>
              <a:t>》</a:t>
            </a:r>
            <a:br>
              <a:rPr lang="en-US" altLang="zh-CN" sz="3400" dirty="0"/>
            </a:br>
            <a:r>
              <a:rPr lang="zh-CN" altLang="en-US" sz="3400" dirty="0"/>
              <a:t>中华优秀传统文化的内涵与特点</a:t>
            </a:r>
            <a:endParaRPr lang="zh-CN" altLang="en-US" sz="3400" dirty="0"/>
          </a:p>
        </p:txBody>
      </p:sp>
      <p:sp>
        <p:nvSpPr>
          <p:cNvPr id="3" name="内容占位符 2"/>
          <p:cNvSpPr>
            <a:spLocks noGrp="1"/>
          </p:cNvSpPr>
          <p:nvPr>
            <p:ph idx="1"/>
          </p:nvPr>
        </p:nvSpPr>
        <p:spPr>
          <a:xfrm>
            <a:off x="1524000" y="1285860"/>
            <a:ext cx="4857784" cy="1143008"/>
          </a:xfrm>
        </p:spPr>
        <p:txBody>
          <a:bodyPr>
            <a:noAutofit/>
          </a:bodyPr>
          <a:lstStyle/>
          <a:p>
            <a:r>
              <a:rPr lang="zh-CN" altLang="en-US" sz="2400" dirty="0"/>
              <a:t>文化是民族的血脉。中华优秀传统文化是中华民族</a:t>
            </a:r>
            <a:r>
              <a:rPr lang="en-US" altLang="zh-CN" sz="2400" dirty="0"/>
              <a:t>5000</a:t>
            </a:r>
            <a:r>
              <a:rPr lang="zh-CN" altLang="en-US" sz="2400" dirty="0"/>
              <a:t>多年的智慧结晶。</a:t>
            </a:r>
            <a:endParaRPr lang="zh-CN" altLang="en-US" sz="2400" dirty="0"/>
          </a:p>
        </p:txBody>
      </p:sp>
      <p:pic>
        <p:nvPicPr>
          <p:cNvPr id="22531" name="Picture 3"/>
          <p:cNvPicPr>
            <a:picLocks noChangeAspect="1" noChangeArrowheads="1"/>
          </p:cNvPicPr>
          <p:nvPr/>
        </p:nvPicPr>
        <p:blipFill>
          <a:blip r:embed="rId1"/>
          <a:srcRect l="32764" t="3689"/>
          <a:stretch>
            <a:fillRect/>
          </a:stretch>
        </p:blipFill>
        <p:spPr bwMode="auto">
          <a:xfrm>
            <a:off x="1881159" y="2500306"/>
            <a:ext cx="4251311" cy="1865312"/>
          </a:xfrm>
          <a:prstGeom prst="rect">
            <a:avLst/>
          </a:prstGeom>
          <a:noFill/>
          <a:ln w="9525">
            <a:noFill/>
            <a:miter lim="800000"/>
            <a:headEnd/>
            <a:tailEnd/>
          </a:ln>
          <a:effectLst/>
        </p:spPr>
      </p:pic>
      <p:pic>
        <p:nvPicPr>
          <p:cNvPr id="6" name="Picture 2"/>
          <p:cNvPicPr>
            <a:picLocks noChangeAspect="1" noChangeArrowheads="1"/>
          </p:cNvPicPr>
          <p:nvPr/>
        </p:nvPicPr>
        <p:blipFill>
          <a:blip r:embed="rId2"/>
          <a:srcRect l="10210" t="6695" r="35790" b="41080"/>
          <a:stretch>
            <a:fillRect/>
          </a:stretch>
        </p:blipFill>
        <p:spPr bwMode="auto">
          <a:xfrm>
            <a:off x="6381752" y="1214422"/>
            <a:ext cx="4071966" cy="5572140"/>
          </a:xfrm>
          <a:prstGeom prst="rect">
            <a:avLst/>
          </a:prstGeom>
          <a:noFill/>
          <a:ln w="9525">
            <a:noFill/>
            <a:miter lim="800000"/>
            <a:headEnd/>
            <a:tailEnd/>
          </a:ln>
          <a:effectLst/>
        </p:spPr>
      </p:pic>
      <p:pic>
        <p:nvPicPr>
          <p:cNvPr id="22532" name="Picture 4"/>
          <p:cNvPicPr>
            <a:picLocks noChangeAspect="1" noChangeArrowheads="1"/>
          </p:cNvPicPr>
          <p:nvPr/>
        </p:nvPicPr>
        <p:blipFill>
          <a:blip r:embed="rId3"/>
          <a:srcRect l="35053" t="6026" r="10000" b="79244"/>
          <a:stretch>
            <a:fillRect/>
          </a:stretch>
        </p:blipFill>
        <p:spPr bwMode="auto">
          <a:xfrm>
            <a:off x="1952596" y="4429132"/>
            <a:ext cx="4143404" cy="1571636"/>
          </a:xfrm>
          <a:prstGeom prst="rect">
            <a:avLst/>
          </a:prstGeom>
          <a:noFill/>
          <a:ln w="9525">
            <a:noFill/>
            <a:miter lim="800000"/>
            <a:headEnd/>
            <a:tailEnd/>
          </a:ln>
          <a:effectLst/>
        </p:spPr>
      </p:pic>
      <p:sp>
        <p:nvSpPr>
          <p:cNvPr id="8" name="波形 7"/>
          <p:cNvSpPr/>
          <p:nvPr/>
        </p:nvSpPr>
        <p:spPr>
          <a:xfrm>
            <a:off x="2381224" y="3071811"/>
            <a:ext cx="1285884" cy="4571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波形 8"/>
          <p:cNvSpPr/>
          <p:nvPr/>
        </p:nvSpPr>
        <p:spPr>
          <a:xfrm>
            <a:off x="6453190" y="2571744"/>
            <a:ext cx="1928826" cy="71438"/>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波形 9"/>
          <p:cNvSpPr/>
          <p:nvPr/>
        </p:nvSpPr>
        <p:spPr>
          <a:xfrm>
            <a:off x="9096364" y="6429397"/>
            <a:ext cx="1285884" cy="4571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波形 10"/>
          <p:cNvSpPr/>
          <p:nvPr/>
        </p:nvSpPr>
        <p:spPr>
          <a:xfrm>
            <a:off x="8524892" y="4286256"/>
            <a:ext cx="1928794" cy="71438"/>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波形 11"/>
          <p:cNvSpPr/>
          <p:nvPr/>
        </p:nvSpPr>
        <p:spPr>
          <a:xfrm flipV="1">
            <a:off x="6453190" y="6643711"/>
            <a:ext cx="1643074" cy="9713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波形 12"/>
          <p:cNvSpPr/>
          <p:nvPr/>
        </p:nvSpPr>
        <p:spPr>
          <a:xfrm>
            <a:off x="6524628" y="4500571"/>
            <a:ext cx="428628" cy="4571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6" name="椭圆 15"/>
          <p:cNvSpPr/>
          <p:nvPr/>
        </p:nvSpPr>
        <p:spPr>
          <a:xfrm rot="21341003">
            <a:off x="6252803" y="5129777"/>
            <a:ext cx="4141641" cy="52612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波形 13"/>
          <p:cNvSpPr/>
          <p:nvPr/>
        </p:nvSpPr>
        <p:spPr>
          <a:xfrm>
            <a:off x="4667208" y="5715017"/>
            <a:ext cx="1285884" cy="4571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波形 14"/>
          <p:cNvSpPr/>
          <p:nvPr/>
        </p:nvSpPr>
        <p:spPr>
          <a:xfrm flipV="1">
            <a:off x="2024034" y="5929331"/>
            <a:ext cx="1643074" cy="9713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1200" y="274638"/>
            <a:ext cx="7115196" cy="796908"/>
          </a:xfrm>
        </p:spPr>
        <p:txBody>
          <a:bodyPr/>
          <a:lstStyle/>
          <a:p>
            <a:r>
              <a:rPr lang="zh-CN" altLang="en-US" dirty="0" smtClean="0"/>
              <a:t>中华优秀传统文化的内涵</a:t>
            </a:r>
            <a:endParaRPr lang="zh-CN" altLang="en-US" dirty="0"/>
          </a:p>
        </p:txBody>
      </p:sp>
      <p:pic>
        <p:nvPicPr>
          <p:cNvPr id="5" name="Picture 3"/>
          <p:cNvPicPr>
            <a:picLocks noChangeAspect="1" noChangeArrowheads="1"/>
          </p:cNvPicPr>
          <p:nvPr/>
        </p:nvPicPr>
        <p:blipFill>
          <a:blip r:embed="rId1"/>
          <a:srcRect l="34105" t="21426" r="10000" b="39071"/>
          <a:stretch>
            <a:fillRect/>
          </a:stretch>
        </p:blipFill>
        <p:spPr bwMode="auto">
          <a:xfrm>
            <a:off x="1952596" y="1142984"/>
            <a:ext cx="4214842" cy="4214842"/>
          </a:xfrm>
          <a:prstGeom prst="rect">
            <a:avLst/>
          </a:prstGeom>
          <a:noFill/>
          <a:ln w="9525">
            <a:noFill/>
            <a:miter lim="800000"/>
            <a:headEnd/>
            <a:tailEnd/>
          </a:ln>
          <a:effectLst/>
        </p:spPr>
      </p:pic>
      <p:grpSp>
        <p:nvGrpSpPr>
          <p:cNvPr id="3" name="组合 7"/>
          <p:cNvGrpSpPr/>
          <p:nvPr/>
        </p:nvGrpSpPr>
        <p:grpSpPr>
          <a:xfrm>
            <a:off x="6167438" y="1142985"/>
            <a:ext cx="4071966" cy="5534033"/>
            <a:chOff x="4643438" y="1071546"/>
            <a:chExt cx="4071966" cy="5534033"/>
          </a:xfrm>
        </p:grpSpPr>
        <p:pic>
          <p:nvPicPr>
            <p:cNvPr id="4" name="Picture 3"/>
            <p:cNvPicPr>
              <a:picLocks noChangeAspect="1" noChangeArrowheads="1"/>
            </p:cNvPicPr>
            <p:nvPr/>
          </p:nvPicPr>
          <p:blipFill>
            <a:blip r:embed="rId1"/>
            <a:srcRect l="36000" t="78337" r="10000" b="9611"/>
            <a:stretch>
              <a:fillRect/>
            </a:stretch>
          </p:blipFill>
          <p:spPr bwMode="auto">
            <a:xfrm>
              <a:off x="4643438" y="1071546"/>
              <a:ext cx="4071966" cy="1285884"/>
            </a:xfrm>
            <a:prstGeom prst="rect">
              <a:avLst/>
            </a:prstGeom>
            <a:noFill/>
            <a:ln w="9525">
              <a:noFill/>
              <a:miter lim="800000"/>
              <a:headEnd/>
              <a:tailEnd/>
            </a:ln>
            <a:effectLst/>
          </p:spPr>
        </p:pic>
        <p:pic>
          <p:nvPicPr>
            <p:cNvPr id="24578" name="Picture 2"/>
            <p:cNvPicPr>
              <a:picLocks noChangeAspect="1" noChangeArrowheads="1"/>
            </p:cNvPicPr>
            <p:nvPr/>
          </p:nvPicPr>
          <p:blipFill>
            <a:blip r:embed="rId2"/>
            <a:srcRect/>
            <a:stretch>
              <a:fillRect/>
            </a:stretch>
          </p:blipFill>
          <p:spPr bwMode="auto">
            <a:xfrm>
              <a:off x="4643438" y="2285992"/>
              <a:ext cx="4068763" cy="4319587"/>
            </a:xfrm>
            <a:prstGeom prst="rect">
              <a:avLst/>
            </a:prstGeom>
            <a:noFill/>
            <a:ln w="9525">
              <a:noFill/>
              <a:miter lim="800000"/>
              <a:headEnd/>
              <a:tailEnd/>
            </a:ln>
            <a:effectLst/>
          </p:spPr>
        </p:pic>
      </p:grpSp>
      <p:sp>
        <p:nvSpPr>
          <p:cNvPr id="9" name="双波形 8"/>
          <p:cNvSpPr/>
          <p:nvPr/>
        </p:nvSpPr>
        <p:spPr>
          <a:xfrm>
            <a:off x="6596066" y="1357299"/>
            <a:ext cx="2286016" cy="45719"/>
          </a:xfrm>
          <a:prstGeom prst="doubleWav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双波形 9"/>
          <p:cNvSpPr/>
          <p:nvPr/>
        </p:nvSpPr>
        <p:spPr>
          <a:xfrm>
            <a:off x="6596066" y="5429264"/>
            <a:ext cx="1571636" cy="71438"/>
          </a:xfrm>
          <a:prstGeom prst="doubleWav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双波形 10"/>
          <p:cNvSpPr/>
          <p:nvPr/>
        </p:nvSpPr>
        <p:spPr>
          <a:xfrm>
            <a:off x="6596066" y="3500438"/>
            <a:ext cx="2357454" cy="71438"/>
          </a:xfrm>
          <a:prstGeom prst="doubleWav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双波形 12"/>
          <p:cNvSpPr/>
          <p:nvPr/>
        </p:nvSpPr>
        <p:spPr>
          <a:xfrm>
            <a:off x="2524100" y="1714488"/>
            <a:ext cx="1571636" cy="71438"/>
          </a:xfrm>
          <a:prstGeom prst="doubleWav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87416" y="530959"/>
            <a:ext cx="8008620" cy="3293209"/>
          </a:xfrm>
          <a:prstGeom prst="rect">
            <a:avLst/>
          </a:prstGeom>
          <a:noFill/>
          <a:ln w="28575">
            <a:solidFill>
              <a:schemeClr val="bg1">
                <a:lumMod val="65000"/>
              </a:schemeClr>
            </a:solidFill>
            <a:prstDash val="sysDash"/>
          </a:ln>
        </p:spPr>
        <p:txBody>
          <a:bodyPr wrap="square" rtlCol="0">
            <a:spAutoFit/>
          </a:bodyPr>
          <a:lstStyle/>
          <a:p>
            <a:pPr indent="493395">
              <a:lnSpc>
                <a:spcPct val="130000"/>
              </a:lnSpc>
            </a:pPr>
            <a:r>
              <a:rPr lang="zh-CN" altLang="en-US" sz="2000" b="1" dirty="0">
                <a:solidFill>
                  <a:srgbClr val="FF0000"/>
                </a:solidFill>
                <a:latin typeface="楷体" panose="02010609060101010101" pitchFamily="49" charset="-122"/>
                <a:ea typeface="楷体" panose="02010609060101010101" pitchFamily="49" charset="-122"/>
                <a:cs typeface="楷体" panose="02010609060101010101" pitchFamily="49" charset="-122"/>
              </a:rPr>
              <a:t>家国情怀一般说来指的是一个人对自己国家持有的高度认同感和归属感、责任感和使命感，</a:t>
            </a:r>
            <a:r>
              <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是对为实现国家富强、人民幸福所展现出来的持久的理想追求，是对自己国家和民族，乃至整个人类社会前途和命运所表现出来的深情大爱。</a:t>
            </a:r>
            <a:r>
              <a:rPr lang="zh-CN" altLang="en-US" sz="2000" b="1" dirty="0">
                <a:solidFill>
                  <a:srgbClr val="FF0000"/>
                </a:solidFill>
                <a:latin typeface="楷体" panose="02010609060101010101" pitchFamily="49" charset="-122"/>
                <a:ea typeface="楷体" panose="02010609060101010101" pitchFamily="49" charset="-122"/>
                <a:cs typeface="楷体" panose="02010609060101010101" pitchFamily="49" charset="-122"/>
              </a:rPr>
              <a:t>这种对自身、对家庭、对国家乃至对全人类的人文关怀，也是中华优秀传统文化中的重要组成部分，</a:t>
            </a:r>
            <a:r>
              <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如</a:t>
            </a:r>
            <a:r>
              <a:rPr lang="en-US" altLang="zh-CN"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先天下之忧而忧，后天下之乐而乐</a:t>
            </a:r>
            <a:r>
              <a:rPr lang="en-US" altLang="zh-CN"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修身、齐家、治国、平天下</a:t>
            </a:r>
            <a:r>
              <a:rPr lang="en-US" altLang="zh-CN"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rPr>
              <a:t>的思想也是家国情怀的具体追求。</a:t>
            </a:r>
            <a:endParaRPr lang="zh-CN" altLang="en-US" sz="2000" b="1" dirty="0">
              <a:solidFill>
                <a:srgbClr val="000000"/>
              </a:solidFill>
              <a:latin typeface="楷体" panose="02010609060101010101" pitchFamily="49" charset="-122"/>
              <a:ea typeface="楷体" panose="02010609060101010101" pitchFamily="49" charset="-122"/>
              <a:cs typeface="楷体" panose="02010609060101010101" pitchFamily="49" charset="-122"/>
            </a:endParaRPr>
          </a:p>
          <a:p>
            <a:pPr algn="r">
              <a:lnSpc>
                <a:spcPct val="130000"/>
              </a:lnSpc>
            </a:pP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rPr>
              <a:t>《普通高中历史课程标准（</a:t>
            </a:r>
            <a:r>
              <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rPr>
              <a:t>2017</a:t>
            </a:r>
            <a:r>
              <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rPr>
              <a:t>年版）解读》</a:t>
            </a:r>
            <a:endParaRPr lang="en-US" altLang="zh-CN" sz="20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3" name="矩形 2"/>
          <p:cNvSpPr/>
          <p:nvPr/>
        </p:nvSpPr>
        <p:spPr>
          <a:xfrm>
            <a:off x="1476314" y="4181930"/>
            <a:ext cx="8302900" cy="1532727"/>
          </a:xfrm>
          <a:prstGeom prst="rect">
            <a:avLst/>
          </a:prstGeom>
        </p:spPr>
        <p:txBody>
          <a:bodyPr wrap="square">
            <a:spAutoFit/>
          </a:bodyPr>
          <a:lstStyle/>
          <a:p>
            <a:pPr lvl="0" algn="r">
              <a:lnSpc>
                <a:spcPct val="130000"/>
              </a:lnSpc>
            </a:pPr>
            <a:r>
              <a:rPr lang="zh-CN" altLang="en-US" sz="3600" b="1" dirty="0">
                <a:solidFill>
                  <a:srgbClr val="000000"/>
                </a:solidFill>
                <a:latin typeface="方正姚体" panose="02010601030101010101" pitchFamily="2" charset="-122"/>
                <a:ea typeface="方正姚体" panose="02010601030101010101" pitchFamily="2" charset="-122"/>
                <a:cs typeface="宋体" panose="02010600030101010101" pitchFamily="2" charset="-122"/>
              </a:rPr>
              <a:t>课程标准、考试大纲、高考、历史教学的落脚点</a:t>
            </a:r>
            <a:r>
              <a:rPr lang="en-US" altLang="zh-CN" sz="3600" b="1" dirty="0">
                <a:solidFill>
                  <a:srgbClr val="000000"/>
                </a:solidFill>
                <a:latin typeface="方正姚体" panose="02010601030101010101" pitchFamily="2" charset="-122"/>
                <a:ea typeface="方正姚体" panose="02010601030101010101" pitchFamily="2" charset="-122"/>
                <a:cs typeface="宋体" panose="02010600030101010101" pitchFamily="2" charset="-122"/>
              </a:rPr>
              <a:t>:</a:t>
            </a:r>
            <a:r>
              <a:rPr lang="zh-CN" altLang="en-US" sz="3600" b="1" dirty="0">
                <a:solidFill>
                  <a:srgbClr val="000000"/>
                </a:solidFill>
                <a:latin typeface="方正姚体" panose="02010601030101010101" pitchFamily="2" charset="-122"/>
                <a:ea typeface="方正姚体" panose="02010601030101010101" pitchFamily="2" charset="-122"/>
                <a:cs typeface="宋体" panose="02010600030101010101" pitchFamily="2" charset="-122"/>
              </a:rPr>
              <a:t>家国情怀</a:t>
            </a:r>
            <a:endParaRPr lang="zh-CN" altLang="en-US" sz="3600" b="1" dirty="0">
              <a:solidFill>
                <a:srgbClr val="000000"/>
              </a:solidFill>
              <a:latin typeface="方正姚体" panose="02010601030101010101" pitchFamily="2" charset="-122"/>
              <a:ea typeface="方正姚体" panose="02010601030101010101" pitchFamily="2" charset="-122"/>
              <a:cs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b="70184"/>
          <a:stretch>
            <a:fillRect/>
          </a:stretch>
        </p:blipFill>
        <p:spPr>
          <a:xfrm>
            <a:off x="378985" y="946297"/>
            <a:ext cx="10285714" cy="1359021"/>
          </a:xfrm>
          <a:prstGeom prst="rect">
            <a:avLst/>
          </a:prstGeom>
        </p:spPr>
      </p:pic>
      <p:sp>
        <p:nvSpPr>
          <p:cNvPr id="3" name="矩形 2"/>
          <p:cNvSpPr/>
          <p:nvPr/>
        </p:nvSpPr>
        <p:spPr>
          <a:xfrm>
            <a:off x="666711" y="224032"/>
            <a:ext cx="8009455" cy="584775"/>
          </a:xfrm>
          <a:prstGeom prst="rect">
            <a:avLst/>
          </a:prstGeom>
        </p:spPr>
        <p:txBody>
          <a:bodyPr wrap="square">
            <a:spAutoFit/>
          </a:bodyPr>
          <a:lstStyle/>
          <a:p>
            <a:pPr lvl="0"/>
            <a:r>
              <a:rPr lang="en-US" altLang="zh-CN" sz="3200" b="1" dirty="0" smtClean="0">
                <a:solidFill>
                  <a:srgbClr val="FF0000"/>
                </a:solidFill>
                <a:latin typeface="方正粗黑宋简体" panose="02000000000000000000" pitchFamily="2" charset="-122"/>
                <a:ea typeface="方正粗黑宋简体" panose="02000000000000000000" pitchFamily="2" charset="-122"/>
              </a:rPr>
              <a:t>(</a:t>
            </a:r>
            <a:r>
              <a:rPr lang="zh-CN" altLang="en-US" sz="3200" b="1" dirty="0" smtClean="0">
                <a:solidFill>
                  <a:srgbClr val="FF0000"/>
                </a:solidFill>
                <a:latin typeface="方正粗黑宋简体" panose="02000000000000000000" pitchFamily="2" charset="-122"/>
                <a:ea typeface="方正粗黑宋简体" panose="02000000000000000000" pitchFamily="2" charset="-122"/>
              </a:rPr>
              <a:t>四</a:t>
            </a:r>
            <a:r>
              <a:rPr lang="en-US" altLang="zh-CN" sz="3200" b="1" dirty="0" smtClean="0">
                <a:solidFill>
                  <a:srgbClr val="FF0000"/>
                </a:solidFill>
                <a:latin typeface="方正粗黑宋简体" panose="02000000000000000000" pitchFamily="2" charset="-122"/>
                <a:ea typeface="方正粗黑宋简体" panose="02000000000000000000" pitchFamily="2" charset="-122"/>
              </a:rPr>
              <a:t>)</a:t>
            </a:r>
            <a:r>
              <a:rPr lang="zh-CN" altLang="en-US" sz="3200" b="1" dirty="0">
                <a:solidFill>
                  <a:srgbClr val="FF0000"/>
                </a:solidFill>
                <a:latin typeface="方正粗黑宋简体" panose="02000000000000000000" pitchFamily="2" charset="-122"/>
                <a:ea typeface="方正粗黑宋简体" panose="02000000000000000000" pitchFamily="2" charset="-122"/>
              </a:rPr>
              <a:t>转变</a:t>
            </a:r>
            <a:r>
              <a:rPr lang="zh-CN" altLang="en-US" sz="3200" b="1" dirty="0" smtClean="0">
                <a:solidFill>
                  <a:srgbClr val="FF0000"/>
                </a:solidFill>
                <a:latin typeface="方正粗黑宋简体" panose="02000000000000000000" pitchFamily="2" charset="-122"/>
                <a:ea typeface="方正粗黑宋简体" panose="02000000000000000000" pitchFamily="2" charset="-122"/>
              </a:rPr>
              <a:t>观念，</a:t>
            </a:r>
            <a:r>
              <a:rPr lang="zh-CN" altLang="en-US" sz="3200" dirty="0" smtClean="0">
                <a:solidFill>
                  <a:srgbClr val="FF0000"/>
                </a:solidFill>
                <a:latin typeface="方正粗黑宋简体" panose="02000000000000000000" pitchFamily="2" charset="-122"/>
                <a:ea typeface="方正粗黑宋简体" panose="02000000000000000000" pitchFamily="2" charset="-122"/>
              </a:rPr>
              <a:t>加强必备、主干知识复习</a:t>
            </a:r>
            <a:endParaRPr lang="en-US" altLang="zh-CN" sz="3200" b="1" dirty="0">
              <a:solidFill>
                <a:srgbClr val="FF0000"/>
              </a:solidFill>
              <a:latin typeface="方正粗黑宋简体" panose="02000000000000000000" pitchFamily="2" charset="-122"/>
              <a:ea typeface="方正粗黑宋简体" panose="02000000000000000000" pitchFamily="2" charset="-122"/>
            </a:endParaRPr>
          </a:p>
        </p:txBody>
      </p:sp>
      <p:sp>
        <p:nvSpPr>
          <p:cNvPr id="2" name="矩形 1"/>
          <p:cNvSpPr/>
          <p:nvPr/>
        </p:nvSpPr>
        <p:spPr>
          <a:xfrm>
            <a:off x="496429" y="2305318"/>
            <a:ext cx="10912306" cy="3816429"/>
          </a:xfrm>
          <a:prstGeom prst="rect">
            <a:avLst/>
          </a:prstGeom>
        </p:spPr>
        <p:txBody>
          <a:bodyPr wrap="square">
            <a:spAutoFit/>
          </a:bodyPr>
          <a:lstStyle/>
          <a:p>
            <a:pPr eaLnBrk="0" fontAlgn="base" hangingPunct="0">
              <a:spcBef>
                <a:spcPct val="0"/>
              </a:spcBef>
              <a:spcAft>
                <a:spcPct val="0"/>
              </a:spcAft>
              <a:defRPr/>
            </a:pPr>
            <a:r>
              <a:rPr lang="zh-CN" altLang="en-US" sz="2400" dirty="0">
                <a:solidFill>
                  <a:srgbClr val="0000FF"/>
                </a:solidFill>
                <a:latin typeface="黑体" panose="02010609060101010101" pitchFamily="49" charset="-122"/>
                <a:ea typeface="黑体" panose="02010609060101010101" pitchFamily="49" charset="-122"/>
                <a:sym typeface="+mn-ea"/>
              </a:rPr>
              <a:t>例：中古史时序和阶段特征</a:t>
            </a:r>
            <a:endParaRPr lang="en-US" altLang="zh-CN" sz="2400" dirty="0">
              <a:solidFill>
                <a:srgbClr val="0000FF"/>
              </a:solidFill>
              <a:latin typeface="黑体" panose="02010609060101010101" pitchFamily="49" charset="-122"/>
              <a:ea typeface="黑体" panose="02010609060101010101" pitchFamily="49" charset="-122"/>
              <a:sym typeface="+mn-ea"/>
            </a:endParaRPr>
          </a:p>
          <a:p>
            <a:pPr eaLnBrk="0" fontAlgn="base" hangingPunct="0">
              <a:spcBef>
                <a:spcPct val="0"/>
              </a:spcBef>
              <a:spcAft>
                <a:spcPct val="0"/>
              </a:spcAft>
              <a:defRPr/>
            </a:pPr>
            <a:r>
              <a:rPr lang="en-US" altLang="zh-CN" u="sng" dirty="0">
                <a:solidFill>
                  <a:srgbClr val="0000FF"/>
                </a:solidFill>
                <a:latin typeface="楷体" panose="02010609060101010101" pitchFamily="49" charset="-122"/>
                <a:ea typeface="楷体" panose="02010609060101010101" pitchFamily="49" charset="-122"/>
                <a:sym typeface="+mn-ea"/>
              </a:rPr>
              <a:t>◎</a:t>
            </a:r>
            <a:r>
              <a:rPr lang="zh-CN" altLang="zh-CN" u="sng" dirty="0">
                <a:solidFill>
                  <a:srgbClr val="0000FF"/>
                </a:solidFill>
                <a:latin typeface="+mj-ea"/>
                <a:sym typeface="+mn-ea"/>
              </a:rPr>
              <a:t>先秦</a:t>
            </a:r>
            <a:r>
              <a:rPr lang="zh-CN" altLang="zh-CN" b="1" u="sng" dirty="0">
                <a:solidFill>
                  <a:srgbClr val="0000FF"/>
                </a:solidFill>
                <a:latin typeface="+mj-ea"/>
                <a:sym typeface="+mn-ea"/>
              </a:rPr>
              <a:t>（</a:t>
            </a:r>
            <a:r>
              <a:rPr lang="en-US" altLang="zh-CN" b="1" u="sng" dirty="0">
                <a:solidFill>
                  <a:srgbClr val="0000FF"/>
                </a:solidFill>
                <a:latin typeface="+mj-ea"/>
                <a:sym typeface="+mn-ea"/>
              </a:rPr>
              <a:t>BC2070</a:t>
            </a:r>
            <a:r>
              <a:rPr lang="zh-CN" altLang="zh-CN" b="1" u="sng" dirty="0">
                <a:solidFill>
                  <a:srgbClr val="0000FF"/>
                </a:solidFill>
                <a:latin typeface="+mj-ea"/>
                <a:sym typeface="+mn-ea"/>
              </a:rPr>
              <a:t>年～</a:t>
            </a:r>
            <a:r>
              <a:rPr lang="en-US" altLang="zh-CN" b="1" u="sng" dirty="0">
                <a:solidFill>
                  <a:srgbClr val="0000FF"/>
                </a:solidFill>
                <a:latin typeface="+mj-ea"/>
                <a:sym typeface="+mn-ea"/>
              </a:rPr>
              <a:t>BC221</a:t>
            </a:r>
            <a:r>
              <a:rPr lang="zh-CN" altLang="zh-CN" b="1" u="sng" dirty="0">
                <a:solidFill>
                  <a:srgbClr val="0000FF"/>
                </a:solidFill>
                <a:latin typeface="+mj-ea"/>
                <a:sym typeface="+mn-ea"/>
              </a:rPr>
              <a:t>年）</a:t>
            </a:r>
            <a:endParaRPr lang="zh-CN" altLang="zh-CN" u="sng" dirty="0">
              <a:solidFill>
                <a:srgbClr val="0000FF"/>
              </a:solidFill>
              <a:latin typeface="+mj-ea"/>
              <a:sym typeface="+mn-ea"/>
            </a:endParaRPr>
          </a:p>
          <a:p>
            <a:pPr eaLnBrk="0" fontAlgn="base" hangingPunct="0">
              <a:spcBef>
                <a:spcPct val="0"/>
              </a:spcBef>
              <a:spcAft>
                <a:spcPct val="0"/>
              </a:spcAft>
              <a:defRPr/>
            </a:pPr>
            <a:r>
              <a:rPr lang="en-US" altLang="zh-CN" dirty="0">
                <a:latin typeface="+mj-ea"/>
                <a:sym typeface="+mn-ea"/>
              </a:rPr>
              <a:t> </a:t>
            </a:r>
            <a:r>
              <a:rPr lang="zh-CN" altLang="zh-CN" sz="2000" b="1" dirty="0">
                <a:latin typeface="Arial" panose="020B0604020202020204" pitchFamily="34" charset="0"/>
                <a:ea typeface="宋体" panose="02010600030101010101" pitchFamily="2" charset="-122"/>
                <a:sym typeface="+mn-ea"/>
              </a:rPr>
              <a:t>（</a:t>
            </a:r>
            <a:r>
              <a:rPr lang="en-US" altLang="zh-CN" sz="2000" b="1" dirty="0">
                <a:latin typeface="Arial" panose="020B0604020202020204" pitchFamily="34" charset="0"/>
                <a:ea typeface="宋体" panose="02010600030101010101" pitchFamily="2" charset="-122"/>
                <a:sym typeface="+mn-ea"/>
              </a:rPr>
              <a:t>1</a:t>
            </a:r>
            <a:r>
              <a:rPr lang="zh-CN" altLang="zh-CN" sz="2000" b="1" dirty="0">
                <a:latin typeface="Arial" panose="020B0604020202020204" pitchFamily="34" charset="0"/>
                <a:ea typeface="宋体" panose="02010600030101010101" pitchFamily="2" charset="-122"/>
                <a:sym typeface="+mn-ea"/>
              </a:rPr>
              <a:t>）夏</a:t>
            </a:r>
            <a:r>
              <a:rPr lang="zh-CN" altLang="en-US" sz="2000" b="1" dirty="0">
                <a:latin typeface="Arial" panose="020B0604020202020204" pitchFamily="34" charset="0"/>
                <a:ea typeface="宋体" panose="02010600030101010101" pitchFamily="2" charset="-122"/>
                <a:sym typeface="+mn-ea"/>
              </a:rPr>
              <a:t>、</a:t>
            </a:r>
            <a:r>
              <a:rPr lang="zh-CN" altLang="zh-CN" sz="2000" b="1" dirty="0">
                <a:latin typeface="Arial" panose="020B0604020202020204" pitchFamily="34" charset="0"/>
                <a:ea typeface="宋体" panose="02010600030101010101" pitchFamily="2" charset="-122"/>
                <a:sym typeface="+mn-ea"/>
              </a:rPr>
              <a:t>商</a:t>
            </a:r>
            <a:r>
              <a:rPr lang="zh-CN" altLang="en-US" sz="2000" b="1" dirty="0">
                <a:latin typeface="Arial" panose="020B0604020202020204" pitchFamily="34" charset="0"/>
                <a:ea typeface="宋体" panose="02010600030101010101" pitchFamily="2" charset="-122"/>
                <a:sym typeface="+mn-ea"/>
              </a:rPr>
              <a:t>、西</a:t>
            </a:r>
            <a:r>
              <a:rPr lang="zh-CN" altLang="zh-CN" sz="2000" b="1" dirty="0">
                <a:latin typeface="Arial" panose="020B0604020202020204" pitchFamily="34" charset="0"/>
                <a:ea typeface="宋体" panose="02010600030101010101" pitchFamily="2" charset="-122"/>
                <a:sym typeface="+mn-ea"/>
              </a:rPr>
              <a:t>周（</a:t>
            </a:r>
            <a:r>
              <a:rPr lang="en-US" altLang="zh-CN" sz="2000" b="1" dirty="0">
                <a:latin typeface="Arial" panose="020B0604020202020204" pitchFamily="34" charset="0"/>
                <a:ea typeface="宋体" panose="02010600030101010101" pitchFamily="2" charset="-122"/>
                <a:sym typeface="+mn-ea"/>
              </a:rPr>
              <a:t>BC2070</a:t>
            </a:r>
            <a:r>
              <a:rPr lang="zh-CN" altLang="zh-CN" sz="2000" b="1" dirty="0">
                <a:latin typeface="Arial" panose="020B0604020202020204" pitchFamily="34" charset="0"/>
                <a:ea typeface="宋体" panose="02010600030101010101" pitchFamily="2" charset="-122"/>
                <a:sym typeface="+mn-ea"/>
              </a:rPr>
              <a:t>年～</a:t>
            </a:r>
            <a:r>
              <a:rPr lang="en-US" altLang="zh-CN" sz="2000" b="1" dirty="0">
                <a:latin typeface="Arial" panose="020B0604020202020204" pitchFamily="34" charset="0"/>
                <a:ea typeface="宋体" panose="02010600030101010101" pitchFamily="2" charset="-122"/>
                <a:sym typeface="+mn-ea"/>
              </a:rPr>
              <a:t>BC771</a:t>
            </a:r>
            <a:r>
              <a:rPr lang="zh-CN" altLang="zh-CN" sz="2000" b="1" dirty="0">
                <a:latin typeface="Arial" panose="020B0604020202020204" pitchFamily="34" charset="0"/>
                <a:ea typeface="宋体" panose="02010600030101010101" pitchFamily="2" charset="-122"/>
                <a:sym typeface="+mn-ea"/>
              </a:rPr>
              <a:t>年）：中国早期文明</a:t>
            </a:r>
            <a:endParaRPr lang="zh-CN" altLang="zh-CN" sz="2000" b="1"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政治：</a:t>
            </a:r>
            <a:r>
              <a:rPr lang="zh-CN" altLang="zh-CN" sz="2000" dirty="0">
                <a:latin typeface="+mj-ea"/>
                <a:sym typeface="+mn-ea"/>
              </a:rPr>
              <a:t>三大制度（分封制、宗法制、礼乐制）体现先民政治智慧</a:t>
            </a:r>
            <a:r>
              <a:rPr lang="zh-CN" altLang="en-US" sz="2000" dirty="0">
                <a:latin typeface="+mj-ea"/>
                <a:sym typeface="+mn-ea"/>
              </a:rPr>
              <a:t>，强化文化与价值认同</a:t>
            </a:r>
            <a:r>
              <a:rPr lang="zh-CN" altLang="zh-CN" sz="2000" dirty="0">
                <a:latin typeface="+mj-ea"/>
                <a:sym typeface="+mn-ea"/>
              </a:rPr>
              <a:t>；黄河流域开发较早。</a:t>
            </a:r>
            <a:endParaRPr lang="zh-CN" altLang="zh-CN" sz="2000" dirty="0">
              <a:latin typeface="+mj-ea"/>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经济：</a:t>
            </a:r>
            <a:r>
              <a:rPr lang="zh-CN" altLang="zh-CN" sz="2000" dirty="0">
                <a:latin typeface="+mj-ea"/>
                <a:sym typeface="+mn-ea"/>
              </a:rPr>
              <a:t>井田制。</a:t>
            </a:r>
            <a:endParaRPr lang="zh-CN" altLang="zh-CN" sz="2000" dirty="0">
              <a:latin typeface="+mj-ea"/>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文化：</a:t>
            </a:r>
            <a:r>
              <a:rPr lang="zh-CN" altLang="zh-CN" sz="2000" dirty="0">
                <a:latin typeface="+mj-ea"/>
                <a:sym typeface="+mn-ea"/>
              </a:rPr>
              <a:t>礼乐文明发达，强化等级、规范社会秩序</a:t>
            </a:r>
            <a:r>
              <a:rPr lang="zh-CN" altLang="zh-CN" sz="2000" dirty="0" smtClean="0">
                <a:latin typeface="+mj-ea"/>
                <a:sym typeface="+mn-ea"/>
              </a:rPr>
              <a:t>。</a:t>
            </a:r>
            <a:endParaRPr lang="en-US" altLang="zh-CN" sz="2000" dirty="0" smtClean="0">
              <a:latin typeface="+mj-ea"/>
              <a:sym typeface="+mn-ea"/>
            </a:endParaRPr>
          </a:p>
          <a:p>
            <a:pPr eaLnBrk="0" fontAlgn="base" hangingPunct="0">
              <a:spcBef>
                <a:spcPct val="0"/>
              </a:spcBef>
              <a:spcAft>
                <a:spcPct val="0"/>
              </a:spcAft>
              <a:defRPr/>
            </a:pPr>
            <a:r>
              <a:rPr lang="zh-CN" altLang="zh-CN" sz="2000" b="1" dirty="0">
                <a:latin typeface="Arial" panose="020B0604020202020204" pitchFamily="34" charset="0"/>
                <a:ea typeface="宋体" panose="02010600030101010101" pitchFamily="2" charset="-122"/>
                <a:sym typeface="+mn-ea"/>
              </a:rPr>
              <a:t>（</a:t>
            </a:r>
            <a:r>
              <a:rPr lang="en-US" altLang="zh-CN" sz="2000" b="1" dirty="0">
                <a:latin typeface="Arial" panose="020B0604020202020204" pitchFamily="34" charset="0"/>
                <a:ea typeface="宋体" panose="02010600030101010101" pitchFamily="2" charset="-122"/>
                <a:sym typeface="+mn-ea"/>
              </a:rPr>
              <a:t>2</a:t>
            </a:r>
            <a:r>
              <a:rPr lang="zh-CN" altLang="zh-CN" sz="2000" b="1" dirty="0">
                <a:latin typeface="Arial" panose="020B0604020202020204" pitchFamily="34" charset="0"/>
                <a:ea typeface="宋体" panose="02010600030101010101" pitchFamily="2" charset="-122"/>
                <a:sym typeface="+mn-ea"/>
              </a:rPr>
              <a:t>）春秋战国（</a:t>
            </a:r>
            <a:r>
              <a:rPr lang="en-US" altLang="zh-CN" sz="2000" b="1" dirty="0">
                <a:latin typeface="Arial" panose="020B0604020202020204" pitchFamily="34" charset="0"/>
                <a:ea typeface="宋体" panose="02010600030101010101" pitchFamily="2" charset="-122"/>
                <a:sym typeface="+mn-ea"/>
              </a:rPr>
              <a:t>BC770</a:t>
            </a:r>
            <a:r>
              <a:rPr lang="zh-CN" altLang="zh-CN" sz="2000" b="1" dirty="0">
                <a:latin typeface="Arial" panose="020B0604020202020204" pitchFamily="34" charset="0"/>
                <a:ea typeface="宋体" panose="02010600030101010101" pitchFamily="2" charset="-122"/>
                <a:sym typeface="+mn-ea"/>
              </a:rPr>
              <a:t>年～</a:t>
            </a:r>
            <a:r>
              <a:rPr lang="en-US" altLang="zh-CN" sz="2000" b="1" dirty="0">
                <a:latin typeface="Arial" panose="020B0604020202020204" pitchFamily="34" charset="0"/>
                <a:ea typeface="宋体" panose="02010600030101010101" pitchFamily="2" charset="-122"/>
                <a:sym typeface="+mn-ea"/>
              </a:rPr>
              <a:t>BC221</a:t>
            </a:r>
            <a:r>
              <a:rPr lang="zh-CN" altLang="zh-CN" sz="2000" b="1" dirty="0">
                <a:latin typeface="Arial" panose="020B0604020202020204" pitchFamily="34" charset="0"/>
                <a:ea typeface="宋体" panose="02010600030101010101" pitchFamily="2" charset="-122"/>
                <a:sym typeface="+mn-ea"/>
              </a:rPr>
              <a:t>年）</a:t>
            </a:r>
            <a:endParaRPr lang="zh-CN" altLang="zh-CN" sz="2000" b="1"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政治：</a:t>
            </a:r>
            <a:r>
              <a:rPr lang="zh-CN" altLang="zh-CN" sz="2000" dirty="0">
                <a:latin typeface="Arial" panose="020B0604020202020204" pitchFamily="34" charset="0"/>
                <a:ea typeface="宋体" panose="02010600030101010101" pitchFamily="2" charset="-122"/>
                <a:sym typeface="+mn-ea"/>
              </a:rPr>
              <a:t>“礼崩乐坏”，战争与变法中，旧秩序打破，中央集权雏形</a:t>
            </a:r>
            <a:r>
              <a:rPr lang="zh-CN" altLang="en-US" sz="2000" dirty="0">
                <a:latin typeface="Arial" panose="020B0604020202020204" pitchFamily="34" charset="0"/>
                <a:ea typeface="宋体" panose="02010600030101010101" pitchFamily="2" charset="-122"/>
                <a:sym typeface="+mn-ea"/>
              </a:rPr>
              <a:t>形成</a:t>
            </a:r>
            <a:r>
              <a:rPr lang="zh-CN" altLang="zh-CN" sz="2000" dirty="0">
                <a:latin typeface="Arial" panose="020B0604020202020204" pitchFamily="34" charset="0"/>
                <a:ea typeface="宋体" panose="02010600030101010101" pitchFamily="2" charset="-122"/>
                <a:sym typeface="+mn-ea"/>
              </a:rPr>
              <a:t>（贵族政治向官僚政治转变、县制出现）</a:t>
            </a:r>
            <a:r>
              <a:rPr lang="zh-CN" altLang="en-US" sz="2000" dirty="0">
                <a:latin typeface="Arial" panose="020B0604020202020204" pitchFamily="34" charset="0"/>
                <a:ea typeface="宋体" panose="02010600030101010101" pitchFamily="2" charset="-122"/>
                <a:sym typeface="+mn-ea"/>
              </a:rPr>
              <a:t>；</a:t>
            </a:r>
            <a:r>
              <a:rPr lang="zh-CN" altLang="zh-CN" sz="2000" dirty="0">
                <a:latin typeface="Arial" panose="020B0604020202020204" pitchFamily="34" charset="0"/>
                <a:ea typeface="宋体" panose="02010600030101010101" pitchFamily="2" charset="-122"/>
                <a:sym typeface="+mn-ea"/>
              </a:rPr>
              <a:t>士阶层涌现</a:t>
            </a:r>
            <a:r>
              <a:rPr lang="zh-CN" altLang="en-US" sz="2000" dirty="0">
                <a:latin typeface="Arial" panose="020B0604020202020204" pitchFamily="34" charset="0"/>
                <a:ea typeface="宋体" panose="02010600030101010101" pitchFamily="2" charset="-122"/>
                <a:sym typeface="+mn-ea"/>
              </a:rPr>
              <a:t>，社会流动加大。</a:t>
            </a:r>
            <a:endParaRPr lang="zh-CN" altLang="zh-CN" sz="20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经济：</a:t>
            </a:r>
            <a:r>
              <a:rPr lang="zh-CN" altLang="zh-CN" sz="2000" dirty="0">
                <a:latin typeface="Arial" panose="020B0604020202020204" pitchFamily="34" charset="0"/>
                <a:ea typeface="宋体" panose="02010600030101010101" pitchFamily="2" charset="-122"/>
                <a:sym typeface="+mn-ea"/>
              </a:rPr>
              <a:t>铁器、牛耕，井田制到私有制，精耕细作的农耕经济模式确立；私营手工业与商业出现。</a:t>
            </a:r>
            <a:endParaRPr lang="zh-CN" altLang="zh-CN" sz="20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000" b="1" dirty="0">
                <a:latin typeface="黑体" panose="02010609060101010101" pitchFamily="49" charset="-122"/>
                <a:ea typeface="黑体" panose="02010609060101010101" pitchFamily="49" charset="-122"/>
                <a:sym typeface="+mn-ea"/>
              </a:rPr>
              <a:t>思想文化：</a:t>
            </a:r>
            <a:r>
              <a:rPr lang="zh-CN" altLang="zh-CN" sz="2000" dirty="0">
                <a:latin typeface="Arial" panose="020B0604020202020204" pitchFamily="34" charset="0"/>
                <a:ea typeface="宋体" panose="02010600030101010101" pitchFamily="2" charset="-122"/>
                <a:sym typeface="+mn-ea"/>
              </a:rPr>
              <a:t>“百家争鸣”奠定中国文化基础；天下一家的文化观初步形成；私学兴起</a:t>
            </a:r>
            <a:r>
              <a:rPr lang="zh-CN" altLang="zh-CN" sz="2000" dirty="0" smtClean="0">
                <a:latin typeface="Arial" panose="020B0604020202020204" pitchFamily="34" charset="0"/>
                <a:ea typeface="宋体" panose="02010600030101010101" pitchFamily="2" charset="-122"/>
                <a:sym typeface="+mn-ea"/>
              </a:rPr>
              <a:t>。</a:t>
            </a:r>
            <a:endParaRPr lang="en-US" altLang="zh-CN" sz="2000" dirty="0">
              <a:latin typeface="Arial" panose="020B0604020202020204" pitchFamily="34" charset="0"/>
              <a:ea typeface="宋体" panose="02010600030101010101" pitchFamily="2"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页脚占位符 3"/>
          <p:cNvSpPr txBox="1">
            <a:spLocks noGrp="1"/>
          </p:cNvSpPr>
          <p:nvPr/>
        </p:nvSpPr>
        <p:spPr>
          <a:xfrm>
            <a:off x="9394825" y="7054850"/>
            <a:ext cx="2842895" cy="300355"/>
          </a:xfrm>
          <a:prstGeom prst="rect">
            <a:avLst/>
          </a:prstGeom>
          <a:noFill/>
          <a:ln w="9525">
            <a:noFill/>
          </a:ln>
        </p:spPr>
        <p:txBody>
          <a:bodyPr lIns="117777" tIns="58889" rIns="117777" bIns="58889"/>
          <a:lstStyle/>
          <a:p>
            <a:pPr marR="0" defTabSz="457200">
              <a:buClrTx/>
              <a:buSzTx/>
              <a:buFont typeface="Arial" panose="020B0604020202020204" pitchFamily="34" charset="0"/>
              <a:buNone/>
              <a:defRPr/>
            </a:pPr>
            <a:r>
              <a:rPr kumimoji="0" lang="zh-CN" altLang="en-US" sz="115" kern="1200" cap="none" spc="0" normalizeH="0" baseline="0" noProof="1">
                <a:latin typeface="Times New Roman" panose="02020603050405020304" pitchFamily="18" charset="0"/>
                <a:ea typeface="宋体" panose="02010600030101010101" pitchFamily="2" charset="-122"/>
                <a:cs typeface="+mn-cs"/>
                <a:sym typeface="+mn-ea"/>
              </a:rPr>
              <a:t>   </a:t>
            </a:r>
            <a:endParaRPr kumimoji="0" lang="zh-CN" altLang="en-US" sz="115" kern="1200" cap="none" spc="0" normalizeH="0" baseline="0" noProof="1">
              <a:latin typeface="Times New Roman" panose="02020603050405020304" pitchFamily="18" charset="0"/>
              <a:ea typeface="宋体" panose="02010600030101010101" pitchFamily="2" charset="-122"/>
              <a:cs typeface="+mn-cs"/>
              <a:sym typeface="+mn-ea"/>
            </a:endParaRPr>
          </a:p>
          <a:p>
            <a:pPr marR="0" defTabSz="457200">
              <a:buClrTx/>
              <a:buSzTx/>
              <a:buFont typeface="Arial" panose="020B0604020202020204" pitchFamily="34" charset="0"/>
              <a:buNone/>
              <a:defRPr/>
            </a:pPr>
            <a:r>
              <a:rPr kumimoji="0" lang="en-US" altLang="zh-CN" sz="115" kern="1200" cap="none" spc="0" normalizeH="0" baseline="0" noProof="1">
                <a:latin typeface="Times New Roman" panose="02020603050405020304" pitchFamily="18" charset="0"/>
                <a:ea typeface="宋体" panose="02010600030101010101" pitchFamily="2" charset="-122"/>
                <a:cs typeface="+mn-cs"/>
                <a:sym typeface="+mn-ea"/>
              </a:rPr>
              <a:t>   </a:t>
            </a:r>
            <a:endParaRPr kumimoji="0" lang="en-US" altLang="zh-CN" sz="115" kern="1200" cap="none" spc="0" normalizeH="0" baseline="0" noProof="1">
              <a:latin typeface="Times New Roman" panose="02020603050405020304" pitchFamily="18" charset="0"/>
              <a:ea typeface="宋体" panose="02010600030101010101" pitchFamily="2" charset="-122"/>
              <a:cs typeface="+mn-cs"/>
              <a:sym typeface="+mn-ea"/>
            </a:endParaRPr>
          </a:p>
        </p:txBody>
      </p:sp>
      <p:sp>
        <p:nvSpPr>
          <p:cNvPr id="462851" name="Line 3"/>
          <p:cNvSpPr/>
          <p:nvPr/>
        </p:nvSpPr>
        <p:spPr>
          <a:xfrm flipV="1">
            <a:off x="2681605" y="1932305"/>
            <a:ext cx="6380480" cy="3714750"/>
          </a:xfrm>
          <a:prstGeom prst="line">
            <a:avLst/>
          </a:prstGeom>
          <a:ln w="38100" cap="flat" cmpd="sng">
            <a:solidFill>
              <a:srgbClr val="000000"/>
            </a:solidFill>
            <a:prstDash val="solid"/>
            <a:headEnd type="none" w="med" len="med"/>
            <a:tailEnd type="none" w="med" len="med"/>
          </a:ln>
        </p:spPr>
      </p:sp>
      <p:grpSp>
        <p:nvGrpSpPr>
          <p:cNvPr id="462852" name="Group 4"/>
          <p:cNvGrpSpPr/>
          <p:nvPr/>
        </p:nvGrpSpPr>
        <p:grpSpPr>
          <a:xfrm>
            <a:off x="2619375" y="5559425"/>
            <a:ext cx="269875" cy="234950"/>
            <a:chOff x="2619375" y="5559425"/>
            <a:chExt cx="269875" cy="234950"/>
          </a:xfrm>
        </p:grpSpPr>
        <p:pic>
          <p:nvPicPr>
            <p:cNvPr id="462923" name="Picture 5"/>
            <p:cNvPicPr>
              <a:picLocks noChangeAspect="1"/>
            </p:cNvPicPr>
            <p:nvPr/>
          </p:nvPicPr>
          <p:blipFill>
            <a:blip r:embed="rId1" cstate="print"/>
            <a:stretch>
              <a:fillRect/>
            </a:stretch>
          </p:blipFill>
          <p:spPr>
            <a:xfrm>
              <a:off x="2632710" y="5559425"/>
              <a:ext cx="256540" cy="234950"/>
            </a:xfrm>
            <a:prstGeom prst="rect">
              <a:avLst/>
            </a:prstGeom>
            <a:noFill/>
            <a:ln w="9525">
              <a:noFill/>
            </a:ln>
          </p:spPr>
        </p:pic>
        <p:sp>
          <p:nvSpPr>
            <p:cNvPr id="95237" name="Oval 6"/>
            <p:cNvSpPr>
              <a:spLocks noChangeArrowheads="1"/>
            </p:cNvSpPr>
            <p:nvPr/>
          </p:nvSpPr>
          <p:spPr bwMode="auto">
            <a:xfrm>
              <a:off x="2632710" y="5559425"/>
              <a:ext cx="255270" cy="234950"/>
            </a:xfrm>
            <a:prstGeom prst="ellipse">
              <a:avLst/>
            </a:prstGeom>
            <a:gradFill rotWithShape="1">
              <a:gsLst>
                <a:gs pos="0">
                  <a:srgbClr val="4C4727"/>
                </a:gs>
                <a:gs pos="50000">
                  <a:schemeClr val="tx2">
                    <a:alpha val="50000"/>
                  </a:schemeClr>
                </a:gs>
                <a:gs pos="100000">
                  <a:srgbClr val="4C4727"/>
                </a:gs>
              </a:gsLst>
              <a:lin ang="5400000" scaled="1"/>
            </a:gradFill>
            <a:ln w="9525">
              <a:noFill/>
              <a:rou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62927" name="Group 7"/>
            <p:cNvGrpSpPr/>
            <p:nvPr/>
          </p:nvGrpSpPr>
          <p:grpSpPr>
            <a:xfrm rot="-1297425" flipH="1" flipV="1">
              <a:off x="2651760" y="5742305"/>
              <a:ext cx="222885" cy="50800"/>
              <a:chOff x="2651760" y="5742305"/>
              <a:chExt cx="222885" cy="50800"/>
            </a:xfrm>
          </p:grpSpPr>
          <p:grpSp>
            <p:nvGrpSpPr>
              <p:cNvPr id="462929" name="Group 8"/>
              <p:cNvGrpSpPr/>
              <p:nvPr/>
            </p:nvGrpSpPr>
            <p:grpSpPr>
              <a:xfrm>
                <a:off x="2689860" y="5748020"/>
                <a:ext cx="185420" cy="38100"/>
                <a:chOff x="2689860" y="5748020"/>
                <a:chExt cx="185420" cy="38100"/>
              </a:xfrm>
            </p:grpSpPr>
            <p:sp>
              <p:nvSpPr>
                <p:cNvPr id="89096" name="AutoShape 9"/>
                <p:cNvSpPr/>
                <p:nvPr/>
              </p:nvSpPr>
              <p:spPr>
                <a:xfrm rot="5263130">
                  <a:off x="2790825" y="5685790"/>
                  <a:ext cx="31750" cy="13716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097" name="AutoShape 10"/>
                <p:cNvSpPr/>
                <p:nvPr/>
              </p:nvSpPr>
              <p:spPr>
                <a:xfrm rot="6078281">
                  <a:off x="2768600" y="5699125"/>
                  <a:ext cx="31750" cy="13525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098" name="AutoShape 11"/>
                <p:cNvSpPr/>
                <p:nvPr/>
              </p:nvSpPr>
              <p:spPr>
                <a:xfrm rot="6373927">
                  <a:off x="2754630" y="5695950"/>
                  <a:ext cx="33020" cy="13716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099" name="AutoShape 12"/>
                <p:cNvSpPr/>
                <p:nvPr/>
              </p:nvSpPr>
              <p:spPr>
                <a:xfrm rot="6906312">
                  <a:off x="2744470" y="5700395"/>
                  <a:ext cx="28575" cy="13779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nvGrpSpPr>
              <p:cNvPr id="462930" name="Group 13"/>
              <p:cNvGrpSpPr/>
              <p:nvPr/>
            </p:nvGrpSpPr>
            <p:grpSpPr>
              <a:xfrm rot="1353540">
                <a:off x="2649855" y="5748655"/>
                <a:ext cx="186055" cy="38735"/>
                <a:chOff x="2649855" y="5748655"/>
                <a:chExt cx="186055" cy="38735"/>
              </a:xfrm>
            </p:grpSpPr>
            <p:sp>
              <p:nvSpPr>
                <p:cNvPr id="89101" name="AutoShape 14"/>
                <p:cNvSpPr/>
                <p:nvPr/>
              </p:nvSpPr>
              <p:spPr>
                <a:xfrm rot="5263130">
                  <a:off x="2743835" y="5697220"/>
                  <a:ext cx="28575" cy="14287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02" name="AutoShape 15"/>
                <p:cNvSpPr/>
                <p:nvPr/>
              </p:nvSpPr>
              <p:spPr>
                <a:xfrm rot="6078281">
                  <a:off x="2723515" y="5690235"/>
                  <a:ext cx="30480" cy="14351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03" name="AutoShape 16"/>
                <p:cNvSpPr/>
                <p:nvPr/>
              </p:nvSpPr>
              <p:spPr>
                <a:xfrm rot="6373927">
                  <a:off x="2712085" y="5685790"/>
                  <a:ext cx="30480" cy="13843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04" name="AutoShape 17"/>
                <p:cNvSpPr/>
                <p:nvPr/>
              </p:nvSpPr>
              <p:spPr>
                <a:xfrm rot="6906312">
                  <a:off x="2701925" y="5685155"/>
                  <a:ext cx="27940" cy="13462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pic>
          <p:nvPicPr>
            <p:cNvPr id="462928" name="Picture 18"/>
            <p:cNvPicPr>
              <a:picLocks noChangeAspect="1"/>
            </p:cNvPicPr>
            <p:nvPr/>
          </p:nvPicPr>
          <p:blipFill>
            <a:blip r:embed="rId2" cstate="print"/>
            <a:srcRect t="23740"/>
            <a:stretch>
              <a:fillRect/>
            </a:stretch>
          </p:blipFill>
          <p:spPr>
            <a:xfrm rot="-2569845">
              <a:off x="2619375" y="5579745"/>
              <a:ext cx="190500" cy="114935"/>
            </a:xfrm>
            <a:prstGeom prst="rect">
              <a:avLst/>
            </a:prstGeom>
            <a:noFill/>
            <a:ln w="9525">
              <a:noFill/>
            </a:ln>
          </p:spPr>
        </p:pic>
      </p:grpSp>
      <p:grpSp>
        <p:nvGrpSpPr>
          <p:cNvPr id="462853" name="Group 19"/>
          <p:cNvGrpSpPr/>
          <p:nvPr/>
        </p:nvGrpSpPr>
        <p:grpSpPr>
          <a:xfrm>
            <a:off x="4862830" y="4216400"/>
            <a:ext cx="271780" cy="230505"/>
            <a:chOff x="4862830" y="4216400"/>
            <a:chExt cx="271780" cy="230505"/>
          </a:xfrm>
        </p:grpSpPr>
        <p:pic>
          <p:nvPicPr>
            <p:cNvPr id="462907" name="Picture 20"/>
            <p:cNvPicPr>
              <a:picLocks noChangeAspect="1"/>
            </p:cNvPicPr>
            <p:nvPr/>
          </p:nvPicPr>
          <p:blipFill>
            <a:blip r:embed="rId1" cstate="print"/>
            <a:stretch>
              <a:fillRect/>
            </a:stretch>
          </p:blipFill>
          <p:spPr>
            <a:xfrm>
              <a:off x="4876165" y="4216400"/>
              <a:ext cx="257810" cy="230505"/>
            </a:xfrm>
            <a:prstGeom prst="rect">
              <a:avLst/>
            </a:prstGeom>
            <a:noFill/>
            <a:ln w="9525">
              <a:noFill/>
            </a:ln>
          </p:spPr>
        </p:pic>
        <p:sp>
          <p:nvSpPr>
            <p:cNvPr id="95252" name="Oval 21"/>
            <p:cNvSpPr>
              <a:spLocks noChangeArrowheads="1"/>
            </p:cNvSpPr>
            <p:nvPr/>
          </p:nvSpPr>
          <p:spPr bwMode="auto">
            <a:xfrm>
              <a:off x="4876165" y="4216400"/>
              <a:ext cx="256540" cy="230505"/>
            </a:xfrm>
            <a:prstGeom prst="ellipse">
              <a:avLst/>
            </a:prstGeom>
            <a:gradFill rotWithShape="1">
              <a:gsLst>
                <a:gs pos="0">
                  <a:srgbClr val="4C4727"/>
                </a:gs>
                <a:gs pos="50000">
                  <a:schemeClr val="tx2">
                    <a:alpha val="50000"/>
                  </a:schemeClr>
                </a:gs>
                <a:gs pos="100000">
                  <a:srgbClr val="4C4727"/>
                </a:gs>
              </a:gsLst>
              <a:lin ang="5400000" scaled="1"/>
            </a:gradFill>
            <a:ln w="9525">
              <a:noFill/>
              <a:rou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62911" name="Group 22"/>
            <p:cNvGrpSpPr/>
            <p:nvPr/>
          </p:nvGrpSpPr>
          <p:grpSpPr>
            <a:xfrm rot="-1297425" flipH="1" flipV="1">
              <a:off x="4895215" y="4395470"/>
              <a:ext cx="224155" cy="49530"/>
              <a:chOff x="4895215" y="4395470"/>
              <a:chExt cx="224155" cy="49530"/>
            </a:xfrm>
          </p:grpSpPr>
          <p:grpSp>
            <p:nvGrpSpPr>
              <p:cNvPr id="462913" name="Group 23"/>
              <p:cNvGrpSpPr/>
              <p:nvPr/>
            </p:nvGrpSpPr>
            <p:grpSpPr>
              <a:xfrm>
                <a:off x="4934585" y="4401185"/>
                <a:ext cx="185420" cy="36195"/>
                <a:chOff x="4934585" y="4401185"/>
                <a:chExt cx="185420" cy="36195"/>
              </a:xfrm>
            </p:grpSpPr>
            <p:sp>
              <p:nvSpPr>
                <p:cNvPr id="89111" name="AutoShape 24"/>
                <p:cNvSpPr/>
                <p:nvPr/>
              </p:nvSpPr>
              <p:spPr>
                <a:xfrm rot="5263130">
                  <a:off x="5038090" y="4347210"/>
                  <a:ext cx="26035" cy="12954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2" name="AutoShape 25"/>
                <p:cNvSpPr/>
                <p:nvPr/>
              </p:nvSpPr>
              <p:spPr>
                <a:xfrm rot="6078281">
                  <a:off x="5015230" y="4348480"/>
                  <a:ext cx="27305" cy="13462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3" name="AutoShape 26"/>
                <p:cNvSpPr/>
                <p:nvPr/>
              </p:nvSpPr>
              <p:spPr>
                <a:xfrm rot="6373927">
                  <a:off x="5002530" y="4352290"/>
                  <a:ext cx="27305" cy="13335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4" name="AutoShape 27"/>
                <p:cNvSpPr/>
                <p:nvPr/>
              </p:nvSpPr>
              <p:spPr>
                <a:xfrm rot="6906312">
                  <a:off x="4987290" y="4356100"/>
                  <a:ext cx="29210" cy="13271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nvGrpSpPr>
              <p:cNvPr id="462914" name="Group 28"/>
              <p:cNvGrpSpPr/>
              <p:nvPr/>
            </p:nvGrpSpPr>
            <p:grpSpPr>
              <a:xfrm rot="1353540">
                <a:off x="4894580" y="4403090"/>
                <a:ext cx="186690" cy="36830"/>
                <a:chOff x="4894580" y="4403090"/>
                <a:chExt cx="186690" cy="36830"/>
              </a:xfrm>
            </p:grpSpPr>
            <p:sp>
              <p:nvSpPr>
                <p:cNvPr id="89116" name="AutoShape 29"/>
                <p:cNvSpPr/>
                <p:nvPr/>
              </p:nvSpPr>
              <p:spPr>
                <a:xfrm rot="5263130">
                  <a:off x="4993640" y="4353560"/>
                  <a:ext cx="28575" cy="13652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7" name="AutoShape 30"/>
                <p:cNvSpPr/>
                <p:nvPr/>
              </p:nvSpPr>
              <p:spPr>
                <a:xfrm rot="6078281">
                  <a:off x="4974590" y="4352925"/>
                  <a:ext cx="27305" cy="13589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8" name="AutoShape 31"/>
                <p:cNvSpPr/>
                <p:nvPr/>
              </p:nvSpPr>
              <p:spPr>
                <a:xfrm rot="6373927">
                  <a:off x="4965065" y="4344035"/>
                  <a:ext cx="26670" cy="13462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19" name="AutoShape 32"/>
                <p:cNvSpPr/>
                <p:nvPr/>
              </p:nvSpPr>
              <p:spPr>
                <a:xfrm rot="6906312">
                  <a:off x="4953635" y="4337685"/>
                  <a:ext cx="25400" cy="13652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pic>
          <p:nvPicPr>
            <p:cNvPr id="462912" name="Picture 33"/>
            <p:cNvPicPr>
              <a:picLocks noChangeAspect="1"/>
            </p:cNvPicPr>
            <p:nvPr/>
          </p:nvPicPr>
          <p:blipFill>
            <a:blip r:embed="rId2" cstate="print"/>
            <a:srcRect t="23740"/>
            <a:stretch>
              <a:fillRect/>
            </a:stretch>
          </p:blipFill>
          <p:spPr>
            <a:xfrm rot="-2569845">
              <a:off x="4862830" y="4236720"/>
              <a:ext cx="191135" cy="112395"/>
            </a:xfrm>
            <a:prstGeom prst="rect">
              <a:avLst/>
            </a:prstGeom>
            <a:noFill/>
            <a:ln w="9525">
              <a:noFill/>
            </a:ln>
          </p:spPr>
        </p:pic>
      </p:grpSp>
      <p:grpSp>
        <p:nvGrpSpPr>
          <p:cNvPr id="462854" name="Group 34"/>
          <p:cNvGrpSpPr/>
          <p:nvPr/>
        </p:nvGrpSpPr>
        <p:grpSpPr>
          <a:xfrm>
            <a:off x="7007225" y="2989580"/>
            <a:ext cx="271780" cy="233045"/>
            <a:chOff x="7007225" y="2989580"/>
            <a:chExt cx="271780" cy="233045"/>
          </a:xfrm>
        </p:grpSpPr>
        <p:pic>
          <p:nvPicPr>
            <p:cNvPr id="462891" name="Picture 35"/>
            <p:cNvPicPr>
              <a:picLocks noChangeAspect="1"/>
            </p:cNvPicPr>
            <p:nvPr/>
          </p:nvPicPr>
          <p:blipFill>
            <a:blip r:embed="rId1" cstate="print"/>
            <a:stretch>
              <a:fillRect/>
            </a:stretch>
          </p:blipFill>
          <p:spPr>
            <a:xfrm>
              <a:off x="7020560" y="2989580"/>
              <a:ext cx="257810" cy="233045"/>
            </a:xfrm>
            <a:prstGeom prst="rect">
              <a:avLst/>
            </a:prstGeom>
            <a:noFill/>
            <a:ln w="9525">
              <a:noFill/>
            </a:ln>
          </p:spPr>
        </p:pic>
        <p:sp>
          <p:nvSpPr>
            <p:cNvPr id="95267" name="Oval 36"/>
            <p:cNvSpPr>
              <a:spLocks noChangeArrowheads="1"/>
            </p:cNvSpPr>
            <p:nvPr/>
          </p:nvSpPr>
          <p:spPr bwMode="auto">
            <a:xfrm>
              <a:off x="7020560" y="2989580"/>
              <a:ext cx="256540" cy="233045"/>
            </a:xfrm>
            <a:prstGeom prst="ellipse">
              <a:avLst/>
            </a:prstGeom>
            <a:gradFill rotWithShape="1">
              <a:gsLst>
                <a:gs pos="0">
                  <a:srgbClr val="4C4727"/>
                </a:gs>
                <a:gs pos="50000">
                  <a:schemeClr val="tx2">
                    <a:alpha val="50000"/>
                  </a:schemeClr>
                </a:gs>
                <a:gs pos="100000">
                  <a:srgbClr val="4C4727"/>
                </a:gs>
              </a:gsLst>
              <a:lin ang="5400000" scaled="1"/>
            </a:gradFill>
            <a:ln w="9525">
              <a:noFill/>
              <a:rou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62895" name="Group 37"/>
            <p:cNvGrpSpPr/>
            <p:nvPr/>
          </p:nvGrpSpPr>
          <p:grpSpPr>
            <a:xfrm rot="-1297425" flipH="1" flipV="1">
              <a:off x="7039610" y="3171190"/>
              <a:ext cx="224155" cy="50165"/>
              <a:chOff x="7039610" y="3171190"/>
              <a:chExt cx="224155" cy="50165"/>
            </a:xfrm>
          </p:grpSpPr>
          <p:grpSp>
            <p:nvGrpSpPr>
              <p:cNvPr id="462897" name="Group 38"/>
              <p:cNvGrpSpPr/>
              <p:nvPr/>
            </p:nvGrpSpPr>
            <p:grpSpPr>
              <a:xfrm>
                <a:off x="7078980" y="3176905"/>
                <a:ext cx="185420" cy="36195"/>
                <a:chOff x="7078980" y="3176905"/>
                <a:chExt cx="185420" cy="36195"/>
              </a:xfrm>
            </p:grpSpPr>
            <p:sp>
              <p:nvSpPr>
                <p:cNvPr id="89126" name="AutoShape 39"/>
                <p:cNvSpPr/>
                <p:nvPr/>
              </p:nvSpPr>
              <p:spPr>
                <a:xfrm rot="5263130">
                  <a:off x="7182485" y="3115945"/>
                  <a:ext cx="25400" cy="13589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27" name="AutoShape 40"/>
                <p:cNvSpPr/>
                <p:nvPr/>
              </p:nvSpPr>
              <p:spPr>
                <a:xfrm rot="6078281">
                  <a:off x="7161530" y="3131185"/>
                  <a:ext cx="25400" cy="12954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28" name="AutoShape 41"/>
                <p:cNvSpPr/>
                <p:nvPr/>
              </p:nvSpPr>
              <p:spPr>
                <a:xfrm rot="6373927">
                  <a:off x="7151370" y="3131185"/>
                  <a:ext cx="27305" cy="13144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29" name="AutoShape 42"/>
                <p:cNvSpPr/>
                <p:nvPr/>
              </p:nvSpPr>
              <p:spPr>
                <a:xfrm rot="6906312">
                  <a:off x="7135495" y="3130550"/>
                  <a:ext cx="25400" cy="13589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nvGrpSpPr>
              <p:cNvPr id="462898" name="Group 43"/>
              <p:cNvGrpSpPr/>
              <p:nvPr/>
            </p:nvGrpSpPr>
            <p:grpSpPr>
              <a:xfrm rot="1353540">
                <a:off x="7038340" y="3176905"/>
                <a:ext cx="186055" cy="38735"/>
                <a:chOff x="7038340" y="3176905"/>
                <a:chExt cx="186055" cy="38735"/>
              </a:xfrm>
            </p:grpSpPr>
            <p:sp>
              <p:nvSpPr>
                <p:cNvPr id="89131" name="AutoShape 44"/>
                <p:cNvSpPr/>
                <p:nvPr/>
              </p:nvSpPr>
              <p:spPr>
                <a:xfrm rot="5263130">
                  <a:off x="7138035" y="3129280"/>
                  <a:ext cx="27940" cy="13652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32" name="AutoShape 45"/>
                <p:cNvSpPr/>
                <p:nvPr/>
              </p:nvSpPr>
              <p:spPr>
                <a:xfrm rot="6078281">
                  <a:off x="7119620" y="3130550"/>
                  <a:ext cx="21590" cy="13589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33" name="AutoShape 46"/>
                <p:cNvSpPr/>
                <p:nvPr/>
              </p:nvSpPr>
              <p:spPr>
                <a:xfrm rot="6373927">
                  <a:off x="7114540" y="3122295"/>
                  <a:ext cx="22225" cy="13589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34" name="AutoShape 47"/>
                <p:cNvSpPr/>
                <p:nvPr/>
              </p:nvSpPr>
              <p:spPr>
                <a:xfrm rot="6906312">
                  <a:off x="7094855" y="3119755"/>
                  <a:ext cx="25400" cy="13652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pic>
          <p:nvPicPr>
            <p:cNvPr id="462896" name="Picture 48"/>
            <p:cNvPicPr>
              <a:picLocks noChangeAspect="1"/>
            </p:cNvPicPr>
            <p:nvPr/>
          </p:nvPicPr>
          <p:blipFill>
            <a:blip r:embed="rId2" cstate="print"/>
            <a:srcRect t="23740"/>
            <a:stretch>
              <a:fillRect/>
            </a:stretch>
          </p:blipFill>
          <p:spPr>
            <a:xfrm rot="-2569845">
              <a:off x="7007225" y="3009900"/>
              <a:ext cx="191135" cy="113665"/>
            </a:xfrm>
            <a:prstGeom prst="rect">
              <a:avLst/>
            </a:prstGeom>
            <a:noFill/>
            <a:ln w="9525">
              <a:noFill/>
            </a:ln>
          </p:spPr>
        </p:pic>
      </p:grpSp>
      <p:grpSp>
        <p:nvGrpSpPr>
          <p:cNvPr id="462855" name="Group 49"/>
          <p:cNvGrpSpPr/>
          <p:nvPr/>
        </p:nvGrpSpPr>
        <p:grpSpPr>
          <a:xfrm>
            <a:off x="8872855" y="1847850"/>
            <a:ext cx="271780" cy="234950"/>
            <a:chOff x="8872855" y="1847850"/>
            <a:chExt cx="271780" cy="234950"/>
          </a:xfrm>
        </p:grpSpPr>
        <p:pic>
          <p:nvPicPr>
            <p:cNvPr id="462875" name="Picture 50"/>
            <p:cNvPicPr>
              <a:picLocks noChangeAspect="1"/>
            </p:cNvPicPr>
            <p:nvPr/>
          </p:nvPicPr>
          <p:blipFill>
            <a:blip r:embed="rId1" cstate="print"/>
            <a:stretch>
              <a:fillRect/>
            </a:stretch>
          </p:blipFill>
          <p:spPr>
            <a:xfrm>
              <a:off x="8886190" y="1847850"/>
              <a:ext cx="257810" cy="234950"/>
            </a:xfrm>
            <a:prstGeom prst="rect">
              <a:avLst/>
            </a:prstGeom>
            <a:noFill/>
            <a:ln w="9525">
              <a:noFill/>
            </a:ln>
          </p:spPr>
        </p:pic>
        <p:sp>
          <p:nvSpPr>
            <p:cNvPr id="95282" name="Oval 51"/>
            <p:cNvSpPr>
              <a:spLocks noChangeArrowheads="1"/>
            </p:cNvSpPr>
            <p:nvPr/>
          </p:nvSpPr>
          <p:spPr bwMode="auto">
            <a:xfrm>
              <a:off x="8886190" y="1847850"/>
              <a:ext cx="256540" cy="234950"/>
            </a:xfrm>
            <a:prstGeom prst="ellipse">
              <a:avLst/>
            </a:prstGeom>
            <a:gradFill rotWithShape="1">
              <a:gsLst>
                <a:gs pos="0">
                  <a:srgbClr val="005776"/>
                </a:gs>
                <a:gs pos="50000">
                  <a:srgbClr val="01BCFF">
                    <a:alpha val="50000"/>
                  </a:srgbClr>
                </a:gs>
                <a:gs pos="100000">
                  <a:srgbClr val="005776"/>
                </a:gs>
              </a:gsLst>
              <a:lin ang="5400000" scaled="1"/>
            </a:gradFill>
            <a:ln w="9525">
              <a:noFill/>
              <a:rou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462879" name="Group 52"/>
            <p:cNvGrpSpPr/>
            <p:nvPr/>
          </p:nvGrpSpPr>
          <p:grpSpPr>
            <a:xfrm rot="-1297425" flipH="1" flipV="1">
              <a:off x="8905240" y="2030730"/>
              <a:ext cx="224155" cy="50800"/>
              <a:chOff x="8905240" y="2030730"/>
              <a:chExt cx="224155" cy="50800"/>
            </a:xfrm>
          </p:grpSpPr>
          <p:grpSp>
            <p:nvGrpSpPr>
              <p:cNvPr id="462881" name="Group 53"/>
              <p:cNvGrpSpPr/>
              <p:nvPr/>
            </p:nvGrpSpPr>
            <p:grpSpPr>
              <a:xfrm>
                <a:off x="8944610" y="2036445"/>
                <a:ext cx="185420" cy="37465"/>
                <a:chOff x="8944610" y="2036445"/>
                <a:chExt cx="185420" cy="37465"/>
              </a:xfrm>
            </p:grpSpPr>
            <p:sp>
              <p:nvSpPr>
                <p:cNvPr id="89141" name="AutoShape 54"/>
                <p:cNvSpPr/>
                <p:nvPr/>
              </p:nvSpPr>
              <p:spPr>
                <a:xfrm rot="5263130">
                  <a:off x="9039225" y="1977390"/>
                  <a:ext cx="46990" cy="13779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2" name="AutoShape 55"/>
                <p:cNvSpPr/>
                <p:nvPr/>
              </p:nvSpPr>
              <p:spPr>
                <a:xfrm rot="6078281">
                  <a:off x="9026525" y="1986915"/>
                  <a:ext cx="31115" cy="13208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3" name="AutoShape 56"/>
                <p:cNvSpPr/>
                <p:nvPr/>
              </p:nvSpPr>
              <p:spPr>
                <a:xfrm rot="6373927">
                  <a:off x="9017635" y="1992630"/>
                  <a:ext cx="31750" cy="13398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4" name="AutoShape 57"/>
                <p:cNvSpPr/>
                <p:nvPr/>
              </p:nvSpPr>
              <p:spPr>
                <a:xfrm rot="6906312">
                  <a:off x="9001760" y="1987550"/>
                  <a:ext cx="29210" cy="13271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nvGrpSpPr>
              <p:cNvPr id="462882" name="Group 58"/>
              <p:cNvGrpSpPr/>
              <p:nvPr/>
            </p:nvGrpSpPr>
            <p:grpSpPr>
              <a:xfrm rot="1353540">
                <a:off x="8904605" y="2037715"/>
                <a:ext cx="186055" cy="38100"/>
                <a:chOff x="8904605" y="2037715"/>
                <a:chExt cx="186055" cy="38100"/>
              </a:xfrm>
            </p:grpSpPr>
            <p:sp>
              <p:nvSpPr>
                <p:cNvPr id="89146" name="AutoShape 59"/>
                <p:cNvSpPr/>
                <p:nvPr/>
              </p:nvSpPr>
              <p:spPr>
                <a:xfrm rot="5263130">
                  <a:off x="9004300" y="1988185"/>
                  <a:ext cx="30480" cy="13716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7" name="AutoShape 60"/>
                <p:cNvSpPr/>
                <p:nvPr/>
              </p:nvSpPr>
              <p:spPr>
                <a:xfrm rot="6078281">
                  <a:off x="8979535" y="1987550"/>
                  <a:ext cx="33020" cy="135255"/>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8" name="AutoShape 61"/>
                <p:cNvSpPr/>
                <p:nvPr/>
              </p:nvSpPr>
              <p:spPr>
                <a:xfrm rot="6373927">
                  <a:off x="8973820" y="1974850"/>
                  <a:ext cx="31750" cy="13716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9149" name="AutoShape 62"/>
                <p:cNvSpPr/>
                <p:nvPr/>
              </p:nvSpPr>
              <p:spPr>
                <a:xfrm rot="6906312">
                  <a:off x="8961120" y="1976755"/>
                  <a:ext cx="29210" cy="132080"/>
                </a:xfrm>
                <a:prstGeom prst="moon">
                  <a:avLst>
                    <a:gd name="adj" fmla="val 49773"/>
                  </a:avLst>
                </a:prstGeom>
                <a:solidFill>
                  <a:srgbClr val="FFFFFF">
                    <a:alpha val="3922"/>
                  </a:srgbClr>
                </a:solidFill>
                <a:ln w="9525">
                  <a:noFill/>
                </a:ln>
              </p:spPr>
              <p:txBody>
                <a:bodyPr wrap="none" anchor="ct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1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pic>
          <p:nvPicPr>
            <p:cNvPr id="462880" name="Picture 63"/>
            <p:cNvPicPr>
              <a:picLocks noChangeAspect="1"/>
            </p:cNvPicPr>
            <p:nvPr/>
          </p:nvPicPr>
          <p:blipFill>
            <a:blip r:embed="rId2" cstate="print"/>
            <a:srcRect t="23740"/>
            <a:stretch>
              <a:fillRect/>
            </a:stretch>
          </p:blipFill>
          <p:spPr>
            <a:xfrm rot="-2569845">
              <a:off x="8872855" y="1868170"/>
              <a:ext cx="191135" cy="114935"/>
            </a:xfrm>
            <a:prstGeom prst="rect">
              <a:avLst/>
            </a:prstGeom>
            <a:noFill/>
            <a:ln w="9525">
              <a:noFill/>
            </a:ln>
          </p:spPr>
        </p:pic>
      </p:grpSp>
      <p:grpSp>
        <p:nvGrpSpPr>
          <p:cNvPr id="18" name="组合 78"/>
          <p:cNvGrpSpPr/>
          <p:nvPr/>
        </p:nvGrpSpPr>
        <p:grpSpPr>
          <a:xfrm>
            <a:off x="243205" y="5088255"/>
            <a:ext cx="2584450" cy="596900"/>
            <a:chOff x="243205" y="5088255"/>
            <a:chExt cx="2584450" cy="596900"/>
          </a:xfrm>
        </p:grpSpPr>
        <p:sp>
          <p:nvSpPr>
            <p:cNvPr id="95296" name="AutoShape 64"/>
            <p:cNvSpPr>
              <a:spLocks noChangeArrowheads="1"/>
            </p:cNvSpPr>
            <p:nvPr/>
          </p:nvSpPr>
          <p:spPr bwMode="auto">
            <a:xfrm>
              <a:off x="285750" y="5088255"/>
              <a:ext cx="2365375" cy="596900"/>
            </a:xfrm>
            <a:prstGeom prst="roundRect">
              <a:avLst>
                <a:gd name="adj" fmla="val 22815"/>
              </a:avLst>
            </a:prstGeom>
            <a:solidFill>
              <a:schemeClr val="accent2"/>
            </a:solidFill>
            <a:ln w="12700">
              <a:solidFill>
                <a:srgbClr val="080808"/>
              </a:solidFill>
              <a:round/>
            </a:ln>
            <a:effectLst>
              <a:outerShdw blurRad="63500" dist="29783" dir="6914402" algn="ctr" rotWithShape="0">
                <a:srgbClr val="1C1C1C">
                  <a:alpha val="50000"/>
                </a:srgbClr>
              </a:outerShdw>
            </a:effectLst>
          </p:spPr>
          <p:txBody>
            <a:bodyPr wrap="none" lIns="117777" tIns="58889" rIns="117777" bIns="58889"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62874" name="Text Box 67"/>
            <p:cNvSpPr txBox="1"/>
            <p:nvPr/>
          </p:nvSpPr>
          <p:spPr>
            <a:xfrm>
              <a:off x="243205" y="5102225"/>
              <a:ext cx="2584450" cy="534670"/>
            </a:xfrm>
            <a:prstGeom prst="rect">
              <a:avLst/>
            </a:prstGeom>
            <a:noFill/>
            <a:ln w="9525">
              <a:noFill/>
            </a:ln>
          </p:spPr>
          <p:txBody>
            <a:bodyPr lIns="117777" tIns="58889" rIns="117777" bIns="58889">
              <a:spAutoFit/>
            </a:bodyPr>
            <a:lstStyle/>
            <a:p>
              <a:pPr eaLnBrk="0" hangingPunct="0">
                <a:spcBef>
                  <a:spcPct val="50000"/>
                </a:spcBef>
              </a:pPr>
              <a:r>
                <a:rPr lang="zh-CN" altLang="en-US" sz="2700" dirty="0">
                  <a:solidFill>
                    <a:schemeClr val="bg1"/>
                  </a:solidFill>
                  <a:latin typeface="楷体_GB2312" panose="02010609030101010101" charset="-122"/>
                </a:rPr>
                <a:t>考了些什么？ </a:t>
              </a:r>
              <a:endParaRPr lang="en-US" altLang="zh-CN" sz="2700" dirty="0">
                <a:solidFill>
                  <a:schemeClr val="bg1"/>
                </a:solidFill>
                <a:latin typeface="Times New Roman" panose="02020603050405020304" pitchFamily="18" charset="0"/>
              </a:endParaRPr>
            </a:p>
          </p:txBody>
        </p:sp>
      </p:grpSp>
      <p:sp>
        <p:nvSpPr>
          <p:cNvPr id="56394" name="Text Box 71"/>
          <p:cNvSpPr txBox="1"/>
          <p:nvPr/>
        </p:nvSpPr>
        <p:spPr>
          <a:xfrm>
            <a:off x="1995805" y="5837555"/>
            <a:ext cx="4904105" cy="814705"/>
          </a:xfrm>
          <a:prstGeom prst="rect">
            <a:avLst/>
          </a:prstGeom>
          <a:noFill/>
          <a:ln w="9525">
            <a:noFill/>
          </a:ln>
        </p:spPr>
        <p:txBody>
          <a:bodyPr lIns="117777" tIns="58889" rIns="117777" bIns="58889">
            <a:spAutoFit/>
          </a:bodyPr>
          <a:lstStyle/>
          <a:p>
            <a:pPr marR="0" defTabSz="457200">
              <a:lnSpc>
                <a:spcPct val="80000"/>
              </a:lnSpc>
              <a:buClrTx/>
              <a:buSzTx/>
              <a:buFont typeface="Arial" panose="020B0604020202020204" pitchFamily="34" charset="0"/>
              <a:buNone/>
              <a:defRPr/>
            </a:pPr>
            <a:r>
              <a:rPr kumimoji="0" lang="zh-CN" altLang="en-US" sz="2700" kern="1200" cap="none" spc="0" normalizeH="0" baseline="0" noProof="1">
                <a:solidFill>
                  <a:srgbClr val="FF0000"/>
                </a:solidFill>
                <a:effectLst>
                  <a:outerShdw blurRad="38100" dist="38100" dir="2700000">
                    <a:srgbClr val="C0C0C0"/>
                  </a:outerShdw>
                </a:effectLst>
                <a:latin typeface="楷体_GB2312" panose="02010609030101010101" charset="-122"/>
                <a:ea typeface="宋体" panose="02010600030101010101" pitchFamily="2" charset="-122"/>
                <a:cs typeface="+mn-cs"/>
                <a:sym typeface="+mn-ea"/>
              </a:rPr>
              <a:t>涉及到教材的哪些知识点？</a:t>
            </a:r>
            <a:endParaRPr kumimoji="0" lang="zh-CN" altLang="en-US" sz="2700" kern="1200" cap="none" spc="0" normalizeH="0" baseline="0" noProof="1">
              <a:solidFill>
                <a:srgbClr val="FF0000"/>
              </a:solidFill>
              <a:effectLst>
                <a:outerShdw blurRad="38100" dist="38100" dir="2700000">
                  <a:srgbClr val="C0C0C0"/>
                </a:outerShdw>
              </a:effectLst>
              <a:latin typeface="楷体_GB2312" panose="02010609030101010101" charset="-122"/>
              <a:ea typeface="宋体" panose="02010600030101010101" pitchFamily="2" charset="-122"/>
              <a:cs typeface="+mn-cs"/>
              <a:sym typeface="+mn-ea"/>
            </a:endParaRPr>
          </a:p>
          <a:p>
            <a:pPr marR="0" defTabSz="457200">
              <a:lnSpc>
                <a:spcPct val="80000"/>
              </a:lnSpc>
              <a:buClrTx/>
              <a:buSzTx/>
              <a:buFont typeface="Arial" panose="020B0604020202020204" pitchFamily="34" charset="0"/>
              <a:buNone/>
              <a:defRPr/>
            </a:pPr>
            <a:r>
              <a:rPr kumimoji="0" lang="zh-CN" altLang="en-US" sz="2700" kern="1200" cap="none" spc="0" normalizeH="0" baseline="0" noProof="1">
                <a:solidFill>
                  <a:srgbClr val="FF0000"/>
                </a:solidFill>
                <a:effectLst>
                  <a:outerShdw blurRad="38100" dist="38100" dir="2700000">
                    <a:srgbClr val="C0C0C0"/>
                  </a:outerShdw>
                </a:effectLst>
                <a:latin typeface="楷体_GB2312" panose="02010609030101010101" charset="-122"/>
                <a:ea typeface="宋体" panose="02010600030101010101" pitchFamily="2" charset="-122"/>
                <a:cs typeface="+mn-cs"/>
                <a:sym typeface="+mn-ea"/>
              </a:rPr>
              <a:t>（统计、比较、分析）</a:t>
            </a:r>
            <a:endParaRPr kumimoji="0" lang="zh-CN" altLang="en-US" sz="2700" kern="1200" cap="none" spc="0" normalizeH="0" baseline="0" noProof="1">
              <a:solidFill>
                <a:srgbClr val="FF0000"/>
              </a:solidFill>
              <a:effectLst>
                <a:outerShdw blurRad="38100" dist="38100" dir="2700000">
                  <a:srgbClr val="C0C0C0"/>
                </a:outerShdw>
              </a:effectLst>
              <a:latin typeface="楷体_GB2312" panose="02010609030101010101" charset="-122"/>
              <a:ea typeface="宋体" panose="02010600030101010101" pitchFamily="2" charset="-122"/>
              <a:cs typeface="+mn-cs"/>
              <a:sym typeface="+mn-ea"/>
            </a:endParaRPr>
          </a:p>
        </p:txBody>
      </p:sp>
      <p:sp>
        <p:nvSpPr>
          <p:cNvPr id="56395" name="Text Box 72"/>
          <p:cNvSpPr txBox="1"/>
          <p:nvPr/>
        </p:nvSpPr>
        <p:spPr>
          <a:xfrm>
            <a:off x="5206365" y="4336415"/>
            <a:ext cx="4448175" cy="814705"/>
          </a:xfrm>
          <a:prstGeom prst="rect">
            <a:avLst/>
          </a:prstGeom>
          <a:noFill/>
          <a:ln w="9525">
            <a:noFill/>
          </a:ln>
        </p:spPr>
        <p:txBody>
          <a:bodyPr wrap="square" lIns="117777" tIns="58889" rIns="117777" bIns="58889">
            <a:spAutoFit/>
          </a:bodyPr>
          <a:lstStyle/>
          <a:p>
            <a:pPr>
              <a:lnSpc>
                <a:spcPct val="80000"/>
              </a:lnSpc>
            </a:pPr>
            <a:r>
              <a:rPr lang="zh-CN" altLang="en-US" sz="100" dirty="0">
                <a:solidFill>
                  <a:schemeClr val="tx2"/>
                </a:solidFill>
                <a:latin typeface="楷体_GB2312" panose="02010609030101010101" charset="-122"/>
              </a:rPr>
              <a:t>　</a:t>
            </a:r>
            <a:r>
              <a:rPr lang="zh-CN" altLang="en-US" sz="100" dirty="0" smtClean="0">
                <a:solidFill>
                  <a:schemeClr val="tx2"/>
                </a:solidFill>
                <a:latin typeface="楷体_GB2312" panose="02010609030101010101" charset="-122"/>
              </a:rPr>
              <a:t>试试</a:t>
            </a:r>
            <a:r>
              <a:rPr lang="zh-CN" altLang="en-US" sz="2700" dirty="0" smtClean="0">
                <a:solidFill>
                  <a:srgbClr val="FF0000"/>
                </a:solidFill>
                <a:latin typeface="楷体_GB2312" panose="02010609030101010101" charset="-122"/>
              </a:rPr>
              <a:t>试题是如何</a:t>
            </a:r>
            <a:r>
              <a:rPr lang="zh-CN" altLang="en-US" sz="2700" dirty="0">
                <a:solidFill>
                  <a:srgbClr val="FF0000"/>
                </a:solidFill>
                <a:latin typeface="楷体_GB2312" panose="02010609030101010101" charset="-122"/>
              </a:rPr>
              <a:t>设问的？</a:t>
            </a:r>
            <a:endParaRPr lang="zh-CN" altLang="en-US" sz="2700" dirty="0">
              <a:solidFill>
                <a:srgbClr val="FF0000"/>
              </a:solidFill>
              <a:latin typeface="楷体_GB2312" panose="02010609030101010101" charset="-122"/>
            </a:endParaRPr>
          </a:p>
          <a:p>
            <a:pPr>
              <a:lnSpc>
                <a:spcPct val="80000"/>
              </a:lnSpc>
            </a:pPr>
            <a:r>
              <a:rPr lang="zh-CN" altLang="en-US" sz="2700" dirty="0">
                <a:solidFill>
                  <a:srgbClr val="FF0000"/>
                </a:solidFill>
                <a:latin typeface="楷体_GB2312" panose="02010609030101010101" charset="-122"/>
              </a:rPr>
              <a:t>（选材、立意、情景）</a:t>
            </a:r>
            <a:endParaRPr lang="zh-CN" altLang="en-US" sz="2700" dirty="0">
              <a:solidFill>
                <a:srgbClr val="FF0000"/>
              </a:solidFill>
              <a:latin typeface="楷体_GB2312" panose="02010609030101010101" charset="-122"/>
            </a:endParaRPr>
          </a:p>
        </p:txBody>
      </p:sp>
      <p:sp>
        <p:nvSpPr>
          <p:cNvPr id="56396" name="Text Box 73"/>
          <p:cNvSpPr txBox="1"/>
          <p:nvPr/>
        </p:nvSpPr>
        <p:spPr>
          <a:xfrm>
            <a:off x="7282180" y="3165475"/>
            <a:ext cx="4126230" cy="814705"/>
          </a:xfrm>
          <a:prstGeom prst="rect">
            <a:avLst/>
          </a:prstGeom>
          <a:noFill/>
          <a:ln w="9525">
            <a:noFill/>
          </a:ln>
        </p:spPr>
        <p:txBody>
          <a:bodyPr lIns="117777" tIns="58889" rIns="117777" bIns="58889">
            <a:spAutoFit/>
          </a:bodyPr>
          <a:lstStyle/>
          <a:p>
            <a:pPr>
              <a:lnSpc>
                <a:spcPct val="80000"/>
              </a:lnSpc>
            </a:pPr>
            <a:r>
              <a:rPr lang="zh-CN" altLang="en-US" sz="2700" dirty="0">
                <a:solidFill>
                  <a:srgbClr val="FF0000"/>
                </a:solidFill>
                <a:latin typeface="楷体_GB2312" panose="02010609030101010101" charset="-122"/>
              </a:rPr>
              <a:t>答题的基本思路是什么？</a:t>
            </a:r>
            <a:endParaRPr lang="zh-CN" altLang="en-US" sz="2700" dirty="0">
              <a:solidFill>
                <a:srgbClr val="FF0000"/>
              </a:solidFill>
              <a:latin typeface="楷体_GB2312" panose="02010609030101010101" charset="-122"/>
            </a:endParaRPr>
          </a:p>
          <a:p>
            <a:pPr>
              <a:lnSpc>
                <a:spcPct val="80000"/>
              </a:lnSpc>
            </a:pPr>
            <a:r>
              <a:rPr lang="zh-CN" altLang="en-US" sz="2700" dirty="0">
                <a:solidFill>
                  <a:srgbClr val="FF0000"/>
                </a:solidFill>
                <a:latin typeface="楷体_GB2312" panose="02010609030101010101" charset="-122"/>
              </a:rPr>
              <a:t>（思路、方法、程序）</a:t>
            </a:r>
            <a:endParaRPr lang="zh-CN" altLang="en-US" sz="2700" dirty="0">
              <a:solidFill>
                <a:srgbClr val="FF0000"/>
              </a:solidFill>
              <a:latin typeface="楷体_GB2312" panose="02010609030101010101" charset="-122"/>
            </a:endParaRPr>
          </a:p>
        </p:txBody>
      </p:sp>
      <p:grpSp>
        <p:nvGrpSpPr>
          <p:cNvPr id="19" name="组合 79"/>
          <p:cNvGrpSpPr/>
          <p:nvPr/>
        </p:nvGrpSpPr>
        <p:grpSpPr>
          <a:xfrm>
            <a:off x="4646930" y="2430780"/>
            <a:ext cx="2585720" cy="596900"/>
            <a:chOff x="4646930" y="2430780"/>
            <a:chExt cx="2585720" cy="596900"/>
          </a:xfrm>
        </p:grpSpPr>
        <p:sp>
          <p:nvSpPr>
            <p:cNvPr id="95303" name="AutoShape 64"/>
            <p:cNvSpPr>
              <a:spLocks noChangeArrowheads="1"/>
            </p:cNvSpPr>
            <p:nvPr/>
          </p:nvSpPr>
          <p:spPr bwMode="auto">
            <a:xfrm>
              <a:off x="4689475" y="2430780"/>
              <a:ext cx="2367280" cy="596900"/>
            </a:xfrm>
            <a:prstGeom prst="roundRect">
              <a:avLst>
                <a:gd name="adj" fmla="val 22815"/>
              </a:avLst>
            </a:prstGeom>
            <a:solidFill>
              <a:schemeClr val="accent2"/>
            </a:solidFill>
            <a:ln w="12700">
              <a:solidFill>
                <a:srgbClr val="080808"/>
              </a:solidFill>
              <a:round/>
            </a:ln>
            <a:effectLst>
              <a:outerShdw blurRad="63500" dist="29783" dir="6914402" algn="ctr" rotWithShape="0">
                <a:srgbClr val="1C1C1C">
                  <a:alpha val="50000"/>
                </a:srgbClr>
              </a:outerShdw>
            </a:effectLst>
          </p:spPr>
          <p:txBody>
            <a:bodyPr wrap="none" lIns="117777" tIns="58889" rIns="117777" bIns="58889"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62872" name="Text Box 67"/>
            <p:cNvSpPr txBox="1"/>
            <p:nvPr/>
          </p:nvSpPr>
          <p:spPr>
            <a:xfrm>
              <a:off x="4646930" y="2444750"/>
              <a:ext cx="2585720" cy="534670"/>
            </a:xfrm>
            <a:prstGeom prst="rect">
              <a:avLst/>
            </a:prstGeom>
            <a:noFill/>
            <a:ln w="9525">
              <a:noFill/>
            </a:ln>
          </p:spPr>
          <p:txBody>
            <a:bodyPr lIns="117777" tIns="58889" rIns="117777" bIns="58889">
              <a:spAutoFit/>
            </a:bodyPr>
            <a:lstStyle/>
            <a:p>
              <a:pPr eaLnBrk="0" hangingPunct="0">
                <a:spcBef>
                  <a:spcPct val="50000"/>
                </a:spcBef>
              </a:pPr>
              <a:r>
                <a:rPr lang="zh-CN" altLang="en-US" sz="2700" dirty="0">
                  <a:solidFill>
                    <a:schemeClr val="bg1"/>
                  </a:solidFill>
                  <a:latin typeface="楷体_GB2312" panose="02010609030101010101" charset="-122"/>
                </a:rPr>
                <a:t>怎么解答的？</a:t>
              </a:r>
              <a:endParaRPr lang="en-US" altLang="zh-CN" sz="2700" dirty="0">
                <a:solidFill>
                  <a:schemeClr val="bg1"/>
                </a:solidFill>
                <a:latin typeface="Times New Roman" panose="02020603050405020304" pitchFamily="18" charset="0"/>
              </a:endParaRPr>
            </a:p>
          </p:txBody>
        </p:sp>
      </p:grpSp>
      <p:grpSp>
        <p:nvGrpSpPr>
          <p:cNvPr id="20" name="组合 82"/>
          <p:cNvGrpSpPr/>
          <p:nvPr/>
        </p:nvGrpSpPr>
        <p:grpSpPr>
          <a:xfrm>
            <a:off x="2484755" y="3662680"/>
            <a:ext cx="2585720" cy="594995"/>
            <a:chOff x="2484755" y="3662680"/>
            <a:chExt cx="2585720" cy="594995"/>
          </a:xfrm>
        </p:grpSpPr>
        <p:sp>
          <p:nvSpPr>
            <p:cNvPr id="95306" name="AutoShape 64"/>
            <p:cNvSpPr>
              <a:spLocks noChangeArrowheads="1"/>
            </p:cNvSpPr>
            <p:nvPr/>
          </p:nvSpPr>
          <p:spPr bwMode="auto">
            <a:xfrm>
              <a:off x="2527300" y="3662680"/>
              <a:ext cx="2367280" cy="594995"/>
            </a:xfrm>
            <a:prstGeom prst="roundRect">
              <a:avLst>
                <a:gd name="adj" fmla="val 22815"/>
              </a:avLst>
            </a:prstGeom>
            <a:solidFill>
              <a:schemeClr val="accent2"/>
            </a:solidFill>
            <a:ln w="12700">
              <a:solidFill>
                <a:srgbClr val="080808"/>
              </a:solidFill>
              <a:round/>
            </a:ln>
            <a:effectLst>
              <a:outerShdw blurRad="63500" dist="29783" dir="6914402" algn="ctr" rotWithShape="0">
                <a:srgbClr val="1C1C1C">
                  <a:alpha val="50000"/>
                </a:srgbClr>
              </a:outerShdw>
            </a:effectLst>
          </p:spPr>
          <p:txBody>
            <a:bodyPr wrap="none" lIns="117777" tIns="58889" rIns="117777" bIns="58889"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62870" name="Text Box 67"/>
            <p:cNvSpPr txBox="1"/>
            <p:nvPr/>
          </p:nvSpPr>
          <p:spPr>
            <a:xfrm>
              <a:off x="2484755" y="3676650"/>
              <a:ext cx="2585720" cy="534670"/>
            </a:xfrm>
            <a:prstGeom prst="rect">
              <a:avLst/>
            </a:prstGeom>
            <a:noFill/>
            <a:ln w="9525">
              <a:noFill/>
            </a:ln>
          </p:spPr>
          <p:txBody>
            <a:bodyPr lIns="117777" tIns="58889" rIns="117777" bIns="58889">
              <a:spAutoFit/>
            </a:bodyPr>
            <a:lstStyle/>
            <a:p>
              <a:pPr eaLnBrk="0" hangingPunct="0">
                <a:spcBef>
                  <a:spcPct val="50000"/>
                </a:spcBef>
              </a:pPr>
              <a:r>
                <a:rPr lang="zh-CN" altLang="en-US" sz="2700" dirty="0">
                  <a:solidFill>
                    <a:schemeClr val="bg1"/>
                  </a:solidFill>
                  <a:latin typeface="楷体_GB2312" panose="02010609030101010101" charset="-122"/>
                </a:rPr>
                <a:t>怎么样考的？</a:t>
              </a:r>
              <a:endParaRPr lang="en-US" altLang="zh-CN" sz="2700" dirty="0">
                <a:solidFill>
                  <a:schemeClr val="bg1"/>
                </a:solidFill>
                <a:latin typeface="Times New Roman" panose="02020603050405020304" pitchFamily="18" charset="0"/>
              </a:endParaRPr>
            </a:p>
          </p:txBody>
        </p:sp>
      </p:grpSp>
      <p:grpSp>
        <p:nvGrpSpPr>
          <p:cNvPr id="21" name="组合 85"/>
          <p:cNvGrpSpPr/>
          <p:nvPr/>
        </p:nvGrpSpPr>
        <p:grpSpPr>
          <a:xfrm>
            <a:off x="6807200" y="1183005"/>
            <a:ext cx="2586355" cy="596900"/>
            <a:chOff x="6807200" y="1183005"/>
            <a:chExt cx="2586355" cy="596900"/>
          </a:xfrm>
        </p:grpSpPr>
        <p:sp>
          <p:nvSpPr>
            <p:cNvPr id="95309" name="AutoShape 64"/>
            <p:cNvSpPr>
              <a:spLocks noChangeArrowheads="1"/>
            </p:cNvSpPr>
            <p:nvPr/>
          </p:nvSpPr>
          <p:spPr bwMode="auto">
            <a:xfrm>
              <a:off x="6850380" y="1183005"/>
              <a:ext cx="2366645" cy="596900"/>
            </a:xfrm>
            <a:prstGeom prst="roundRect">
              <a:avLst>
                <a:gd name="adj" fmla="val 22815"/>
              </a:avLst>
            </a:prstGeom>
            <a:solidFill>
              <a:schemeClr val="accent2"/>
            </a:solidFill>
            <a:ln w="12700">
              <a:solidFill>
                <a:srgbClr val="080808"/>
              </a:solidFill>
              <a:round/>
            </a:ln>
            <a:effectLst>
              <a:outerShdw blurRad="63500" dist="29783" dir="6914402" algn="ctr" rotWithShape="0">
                <a:srgbClr val="1C1C1C">
                  <a:alpha val="50000"/>
                </a:srgbClr>
              </a:outerShdw>
            </a:effectLst>
          </p:spPr>
          <p:txBody>
            <a:bodyPr wrap="none" lIns="117777" tIns="58889" rIns="117777" bIns="58889"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19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62868" name="Text Box 67"/>
            <p:cNvSpPr txBox="1"/>
            <p:nvPr/>
          </p:nvSpPr>
          <p:spPr>
            <a:xfrm>
              <a:off x="6807200" y="1196975"/>
              <a:ext cx="2586355" cy="534670"/>
            </a:xfrm>
            <a:prstGeom prst="rect">
              <a:avLst/>
            </a:prstGeom>
            <a:noFill/>
            <a:ln w="9525">
              <a:noFill/>
            </a:ln>
          </p:spPr>
          <p:txBody>
            <a:bodyPr lIns="117777" tIns="58889" rIns="117777" bIns="58889">
              <a:spAutoFit/>
            </a:bodyPr>
            <a:lstStyle/>
            <a:p>
              <a:pPr eaLnBrk="0" hangingPunct="0">
                <a:spcBef>
                  <a:spcPct val="50000"/>
                </a:spcBef>
              </a:pPr>
              <a:r>
                <a:rPr lang="zh-CN" altLang="en-US" sz="2700" dirty="0">
                  <a:solidFill>
                    <a:schemeClr val="bg1"/>
                  </a:solidFill>
                  <a:latin typeface="楷体_GB2312" panose="02010609030101010101" charset="-122"/>
                </a:rPr>
                <a:t>怎么赋分的？</a:t>
              </a:r>
              <a:endParaRPr lang="en-US" altLang="zh-CN" sz="2700" dirty="0">
                <a:solidFill>
                  <a:schemeClr val="bg1"/>
                </a:solidFill>
                <a:latin typeface="Times New Roman" panose="02020603050405020304" pitchFamily="18" charset="0"/>
              </a:endParaRPr>
            </a:p>
          </p:txBody>
        </p:sp>
      </p:grpSp>
      <p:sp>
        <p:nvSpPr>
          <p:cNvPr id="89" name="矩形 88"/>
          <p:cNvSpPr/>
          <p:nvPr/>
        </p:nvSpPr>
        <p:spPr>
          <a:xfrm>
            <a:off x="8593455" y="2100580"/>
            <a:ext cx="3670300" cy="756920"/>
          </a:xfrm>
          <a:prstGeom prst="rect">
            <a:avLst/>
          </a:prstGeom>
          <a:noFill/>
          <a:ln w="9525">
            <a:noFill/>
          </a:ln>
        </p:spPr>
        <p:txBody>
          <a:bodyPr>
            <a:spAutoFit/>
          </a:bodyPr>
          <a:lstStyle/>
          <a:p>
            <a:pPr>
              <a:lnSpc>
                <a:spcPct val="80000"/>
              </a:lnSpc>
            </a:pPr>
            <a:r>
              <a:rPr lang="zh-CN" altLang="en-US" sz="2700" dirty="0">
                <a:solidFill>
                  <a:srgbClr val="FF0000"/>
                </a:solidFill>
                <a:latin typeface="楷体_GB2312" panose="02010609030101010101" charset="-122"/>
              </a:rPr>
              <a:t>如何组织答案要点的？</a:t>
            </a:r>
            <a:endParaRPr lang="zh-CN" altLang="en-US" sz="2700" dirty="0">
              <a:solidFill>
                <a:srgbClr val="FF0000"/>
              </a:solidFill>
              <a:latin typeface="楷体_GB2312" panose="02010609030101010101" charset="-122"/>
            </a:endParaRPr>
          </a:p>
          <a:p>
            <a:pPr>
              <a:lnSpc>
                <a:spcPct val="80000"/>
              </a:lnSpc>
            </a:pPr>
            <a:r>
              <a:rPr lang="zh-CN" altLang="en-US" sz="2700" dirty="0">
                <a:solidFill>
                  <a:srgbClr val="FF0000"/>
                </a:solidFill>
                <a:latin typeface="楷体_GB2312" panose="02010609030101010101" charset="-122"/>
              </a:rPr>
              <a:t>（准确、规范、条理） </a:t>
            </a:r>
            <a:endParaRPr lang="zh-CN" altLang="en-US" sz="2700" dirty="0">
              <a:solidFill>
                <a:srgbClr val="FF0000"/>
              </a:solidFill>
              <a:latin typeface="楷体_GB2312" panose="02010609030101010101" charset="-122"/>
            </a:endParaRPr>
          </a:p>
        </p:txBody>
      </p:sp>
      <p:sp>
        <p:nvSpPr>
          <p:cNvPr id="83" name="日期占位符 82"/>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FD36AA95-D2F3-4FED-A873-F59995A4B11D}"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82" name="Rectangle 163844"/>
          <p:cNvSpPr/>
          <p:nvPr/>
        </p:nvSpPr>
        <p:spPr bwMode="auto">
          <a:xfrm>
            <a:off x="406607" y="169863"/>
            <a:ext cx="5972810" cy="1120775"/>
          </a:xfrm>
          <a:prstGeom prst="rect">
            <a:avLst/>
          </a:prstGeom>
          <a:ln w="25400" cap="flat" cmpd="sng">
            <a:solidFill>
              <a:srgbClr val="FC4700">
                <a:alpha val="100000"/>
              </a:srgbClr>
            </a:solidFill>
            <a:prstDash val="solid"/>
          </a:ln>
        </p:spPr>
        <p:style>
          <a:lnRef idx="2">
            <a:schemeClr val="dk1"/>
          </a:lnRef>
          <a:fillRef idx="1">
            <a:schemeClr val="lt1"/>
          </a:fillRef>
          <a:effectRef idx="0">
            <a:schemeClr val="dk1"/>
          </a:effectRef>
          <a:fontRef idx="minor">
            <a:schemeClr val="dk1"/>
          </a:fontRef>
        </p:style>
        <p:txBody>
          <a:bodyPr vert="horz" wrap="none" lIns="100965" tIns="50165" rIns="100965" bIns="50165" anchor="ctr">
            <a:noAutofit/>
          </a:bodyPr>
          <a:lstStyle/>
          <a:p>
            <a:pPr marL="0" indent="0" algn="l" defTabSz="1012825" eaLnBrk="0" fontAlgn="base" latinLnBrk="0">
              <a:lnSpc>
                <a:spcPct val="100000"/>
              </a:lnSpc>
              <a:spcBef>
                <a:spcPts val="0"/>
              </a:spcBef>
              <a:spcAft>
                <a:spcPts val="0"/>
              </a:spcAft>
              <a:buFontTx/>
              <a:buNone/>
            </a:pPr>
            <a:r>
              <a:rPr lang="en-US" altLang="ko-KR" sz="3600" b="0" strike="noStrike" cap="none" dirty="0" smtClean="0">
                <a:solidFill>
                  <a:srgbClr val="FF0000"/>
                </a:solidFill>
                <a:latin typeface="仿宋_GB2312" panose="02010609030101010101" charset="-122"/>
                <a:ea typeface="仿宋_GB2312" panose="02010609030101010101" charset="-122"/>
              </a:rPr>
              <a:t>（三）研究高考试题定方向</a:t>
            </a:r>
            <a:endParaRPr lang="ko-KR" altLang="en-US" sz="3600" b="0" strike="noStrike" cap="none" dirty="0" smtClean="0">
              <a:solidFill>
                <a:srgbClr val="FF0000"/>
              </a:solidFill>
              <a:latin typeface="仿宋_GB2312" panose="02010609030101010101" charset="-122"/>
              <a:ea typeface="仿宋_GB2312" panose="02010609030101010101" charset="-122"/>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639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39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639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94" grpId="0"/>
      <p:bldP spid="56395" grpId="0"/>
      <p:bldP spid="56396" grpId="0"/>
      <p:bldP spid="89" grpId="0"/>
      <p:bldP spid="82"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4428" y="219962"/>
            <a:ext cx="11079125" cy="6432530"/>
          </a:xfrm>
          <a:prstGeom prst="rect">
            <a:avLst/>
          </a:prstGeom>
        </p:spPr>
        <p:txBody>
          <a:bodyPr wrap="square">
            <a:spAutoFit/>
          </a:bodyPr>
          <a:lstStyle/>
          <a:p>
            <a:pPr eaLnBrk="0" fontAlgn="base" hangingPunct="0">
              <a:spcBef>
                <a:spcPct val="0"/>
              </a:spcBef>
              <a:spcAft>
                <a:spcPct val="0"/>
              </a:spcAft>
              <a:defRPr/>
            </a:pPr>
            <a:r>
              <a:rPr lang="zh-CN" altLang="en-US" sz="2800" dirty="0">
                <a:solidFill>
                  <a:srgbClr val="0000FF"/>
                </a:solidFill>
                <a:latin typeface="黑体" panose="02010609060101010101" pitchFamily="49" charset="-122"/>
                <a:ea typeface="黑体" panose="02010609060101010101" pitchFamily="49" charset="-122"/>
                <a:sym typeface="+mn-ea"/>
              </a:rPr>
              <a:t>          例：中古史时序和阶段特征</a:t>
            </a:r>
            <a:endParaRPr lang="en-US" altLang="zh-CN" sz="2800" dirty="0">
              <a:solidFill>
                <a:srgbClr val="0000FF"/>
              </a:solidFill>
              <a:latin typeface="黑体" panose="02010609060101010101" pitchFamily="49" charset="-122"/>
              <a:ea typeface="黑体" panose="02010609060101010101" pitchFamily="49" charset="-122"/>
              <a:sym typeface="+mn-ea"/>
            </a:endParaRPr>
          </a:p>
          <a:p>
            <a:pPr eaLnBrk="0" fontAlgn="base" hangingPunct="0">
              <a:spcBef>
                <a:spcPct val="0"/>
              </a:spcBef>
              <a:spcAft>
                <a:spcPct val="0"/>
              </a:spcAft>
              <a:defRPr/>
            </a:pPr>
            <a:endParaRPr lang="en-US" altLang="zh-CN" sz="2800" u="sng" dirty="0" smtClean="0">
              <a:solidFill>
                <a:srgbClr val="0000FF"/>
              </a:solidFill>
              <a:latin typeface="楷体" panose="02010609060101010101" pitchFamily="49" charset="-122"/>
              <a:ea typeface="楷体" panose="02010609060101010101" pitchFamily="49" charset="-122"/>
              <a:sym typeface="+mn-ea"/>
            </a:endParaRPr>
          </a:p>
          <a:p>
            <a:pPr eaLnBrk="0" fontAlgn="base" hangingPunct="0">
              <a:spcBef>
                <a:spcPct val="0"/>
              </a:spcBef>
              <a:spcAft>
                <a:spcPct val="0"/>
              </a:spcAft>
              <a:defRPr/>
            </a:pPr>
            <a:r>
              <a:rPr lang="en-US" altLang="zh-CN" sz="2800" u="sng" dirty="0" smtClean="0">
                <a:solidFill>
                  <a:srgbClr val="0000FF"/>
                </a:solidFill>
                <a:latin typeface="楷体" panose="02010609060101010101" pitchFamily="49" charset="-122"/>
                <a:ea typeface="楷体" panose="02010609060101010101" pitchFamily="49" charset="-122"/>
                <a:sym typeface="+mn-ea"/>
              </a:rPr>
              <a:t>◎</a:t>
            </a:r>
            <a:r>
              <a:rPr lang="zh-CN" altLang="zh-CN" sz="2800" b="1" u="sng" dirty="0">
                <a:solidFill>
                  <a:srgbClr val="0000FF"/>
                </a:solidFill>
                <a:latin typeface="Arial" panose="020B0604020202020204" pitchFamily="34" charset="0"/>
                <a:ea typeface="宋体" panose="02010600030101010101" pitchFamily="2" charset="-122"/>
                <a:sym typeface="+mn-ea"/>
              </a:rPr>
              <a:t>秦汉、魏晋南北朝时期（</a:t>
            </a:r>
            <a:r>
              <a:rPr lang="en-US" altLang="zh-CN" sz="2800" b="1" u="sng" dirty="0">
                <a:solidFill>
                  <a:srgbClr val="0000FF"/>
                </a:solidFill>
                <a:latin typeface="Arial" panose="020B0604020202020204" pitchFamily="34" charset="0"/>
                <a:ea typeface="宋体" panose="02010600030101010101" pitchFamily="2" charset="-122"/>
                <a:sym typeface="+mn-ea"/>
              </a:rPr>
              <a:t>BC221</a:t>
            </a:r>
            <a:r>
              <a:rPr lang="zh-CN" altLang="zh-CN" sz="2800" b="1" u="sng" dirty="0">
                <a:solidFill>
                  <a:srgbClr val="0000FF"/>
                </a:solidFill>
                <a:latin typeface="Arial" panose="020B0604020202020204" pitchFamily="34" charset="0"/>
                <a:ea typeface="宋体" panose="02010600030101010101" pitchFamily="2" charset="-122"/>
                <a:sym typeface="+mn-ea"/>
              </a:rPr>
              <a:t>～</a:t>
            </a:r>
            <a:r>
              <a:rPr lang="en-US" altLang="zh-CN" sz="2800" b="1" u="sng" dirty="0">
                <a:solidFill>
                  <a:srgbClr val="0000FF"/>
                </a:solidFill>
                <a:latin typeface="Arial" panose="020B0604020202020204" pitchFamily="34" charset="0"/>
                <a:ea typeface="宋体" panose="02010600030101010101" pitchFamily="2" charset="-122"/>
                <a:sym typeface="+mn-ea"/>
              </a:rPr>
              <a:t>589</a:t>
            </a:r>
            <a:r>
              <a:rPr lang="zh-CN" altLang="zh-CN" sz="2800" b="1" u="sng" dirty="0">
                <a:solidFill>
                  <a:srgbClr val="0000FF"/>
                </a:solidFill>
                <a:latin typeface="Arial" panose="020B0604020202020204" pitchFamily="34" charset="0"/>
                <a:ea typeface="宋体" panose="02010600030101010101" pitchFamily="2" charset="-122"/>
                <a:sym typeface="+mn-ea"/>
              </a:rPr>
              <a:t>年）</a:t>
            </a:r>
            <a:endParaRPr lang="zh-CN" altLang="zh-CN" sz="2800" u="sng" dirty="0">
              <a:solidFill>
                <a:srgbClr val="0000FF"/>
              </a:solidFill>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en-US" altLang="zh-CN" sz="2800" b="1" dirty="0">
                <a:latin typeface="Arial" panose="020B0604020202020204" pitchFamily="34" charset="0"/>
                <a:ea typeface="宋体" panose="02010600030101010101" pitchFamily="2" charset="-122"/>
                <a:sym typeface="+mn-ea"/>
              </a:rPr>
              <a:t>   </a:t>
            </a:r>
            <a:r>
              <a:rPr lang="zh-CN" altLang="zh-CN" sz="2800" b="1" dirty="0">
                <a:latin typeface="Arial" panose="020B0604020202020204" pitchFamily="34" charset="0"/>
                <a:ea typeface="宋体" panose="02010600030101010101" pitchFamily="2" charset="-122"/>
                <a:sym typeface="+mn-ea"/>
              </a:rPr>
              <a:t>（</a:t>
            </a:r>
            <a:r>
              <a:rPr lang="en-US" altLang="zh-CN" sz="2800" b="1" dirty="0">
                <a:latin typeface="Arial" panose="020B0604020202020204" pitchFamily="34" charset="0"/>
                <a:ea typeface="宋体" panose="02010600030101010101" pitchFamily="2" charset="-122"/>
                <a:sym typeface="+mn-ea"/>
              </a:rPr>
              <a:t>1</a:t>
            </a:r>
            <a:r>
              <a:rPr lang="zh-CN" altLang="zh-CN" sz="2800" b="1" dirty="0">
                <a:latin typeface="Arial" panose="020B0604020202020204" pitchFamily="34" charset="0"/>
                <a:ea typeface="宋体" panose="02010600030101010101" pitchFamily="2" charset="-122"/>
                <a:sym typeface="+mn-ea"/>
              </a:rPr>
              <a:t>）秦汉（</a:t>
            </a:r>
            <a:r>
              <a:rPr lang="en-US" altLang="zh-CN" sz="2800" b="1" dirty="0">
                <a:latin typeface="Arial" panose="020B0604020202020204" pitchFamily="34" charset="0"/>
                <a:ea typeface="宋体" panose="02010600030101010101" pitchFamily="2" charset="-122"/>
                <a:sym typeface="+mn-ea"/>
              </a:rPr>
              <a:t>BC221</a:t>
            </a:r>
            <a:r>
              <a:rPr lang="zh-CN" altLang="zh-CN" sz="2800" b="1" dirty="0">
                <a:latin typeface="Arial" panose="020B0604020202020204" pitchFamily="34" charset="0"/>
                <a:ea typeface="宋体" panose="02010600030101010101" pitchFamily="2" charset="-122"/>
                <a:sym typeface="+mn-ea"/>
              </a:rPr>
              <a:t>～</a:t>
            </a:r>
            <a:r>
              <a:rPr lang="en-US" altLang="zh-CN" sz="2800" b="1" dirty="0">
                <a:latin typeface="Arial" panose="020B0604020202020204" pitchFamily="34" charset="0"/>
                <a:ea typeface="宋体" panose="02010600030101010101" pitchFamily="2" charset="-122"/>
                <a:sym typeface="+mn-ea"/>
              </a:rPr>
              <a:t>220</a:t>
            </a:r>
            <a:r>
              <a:rPr lang="zh-CN" altLang="zh-CN" sz="2800" b="1" dirty="0">
                <a:latin typeface="Arial" panose="020B0604020202020204" pitchFamily="34" charset="0"/>
                <a:ea typeface="宋体" panose="02010600030101010101" pitchFamily="2" charset="-122"/>
                <a:sym typeface="+mn-ea"/>
              </a:rPr>
              <a:t>） </a:t>
            </a:r>
            <a:endParaRPr lang="zh-CN" altLang="zh-CN" sz="28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800" b="1" dirty="0">
                <a:latin typeface="黑体" panose="02010609060101010101" pitchFamily="49" charset="-122"/>
                <a:ea typeface="黑体" panose="02010609060101010101" pitchFamily="49" charset="-122"/>
                <a:sym typeface="+mn-ea"/>
              </a:rPr>
              <a:t>政治：</a:t>
            </a:r>
            <a:r>
              <a:rPr lang="zh-CN" altLang="zh-CN" sz="2800" dirty="0">
                <a:latin typeface="Arial" panose="020B0604020202020204" pitchFamily="34" charset="0"/>
                <a:ea typeface="宋体" panose="02010600030101010101" pitchFamily="2" charset="-122"/>
                <a:sym typeface="+mn-ea"/>
              </a:rPr>
              <a:t>中央集权制度建立并巩固；汉承秦制；官僚政治代替贵族政治；统一的多民族国家形成与发展。</a:t>
            </a:r>
            <a:endParaRPr lang="zh-CN" altLang="zh-CN" sz="28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800" b="1" dirty="0">
                <a:latin typeface="黑体" panose="02010609060101010101" pitchFamily="49" charset="-122"/>
                <a:ea typeface="黑体" panose="02010609060101010101" pitchFamily="49" charset="-122"/>
                <a:sym typeface="+mn-ea"/>
              </a:rPr>
              <a:t>经济：</a:t>
            </a:r>
            <a:r>
              <a:rPr lang="zh-CN" altLang="zh-CN" sz="2800" dirty="0">
                <a:latin typeface="Arial" panose="020B0604020202020204" pitchFamily="34" charset="0"/>
                <a:ea typeface="宋体" panose="02010600030101010101" pitchFamily="2" charset="-122"/>
                <a:sym typeface="+mn-ea"/>
              </a:rPr>
              <a:t>大地产制（庄园经济）兴起，重农抑商政策强化。</a:t>
            </a:r>
            <a:endParaRPr lang="zh-CN" altLang="zh-CN" sz="28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800" b="1" dirty="0">
                <a:latin typeface="黑体" panose="02010609060101010101" pitchFamily="49" charset="-122"/>
                <a:ea typeface="黑体" panose="02010609060101010101" pitchFamily="49" charset="-122"/>
                <a:sym typeface="+mn-ea"/>
              </a:rPr>
              <a:t>思想：</a:t>
            </a:r>
            <a:r>
              <a:rPr lang="zh-CN" altLang="zh-CN" sz="2800" dirty="0">
                <a:latin typeface="Arial" panose="020B0604020202020204" pitchFamily="34" charset="0"/>
                <a:ea typeface="宋体" panose="02010600030101010101" pitchFamily="2" charset="-122"/>
                <a:sym typeface="+mn-ea"/>
              </a:rPr>
              <a:t>儒家思想成为正统思想；科技文化大发展。</a:t>
            </a:r>
            <a:endParaRPr lang="zh-CN" altLang="zh-CN" sz="2800" dirty="0">
              <a:latin typeface="Arial" panose="020B0604020202020204" pitchFamily="34" charset="0"/>
              <a:ea typeface="宋体" panose="02010600030101010101" pitchFamily="2" charset="-122"/>
              <a:sym typeface="+mn-ea"/>
            </a:endParaRPr>
          </a:p>
          <a:p>
            <a:pPr eaLnBrk="0" fontAlgn="base" hangingPunct="0">
              <a:spcBef>
                <a:spcPct val="0"/>
              </a:spcBef>
              <a:spcAft>
                <a:spcPct val="0"/>
              </a:spcAft>
              <a:defRPr/>
            </a:pPr>
            <a:r>
              <a:rPr lang="zh-CN" altLang="zh-CN" sz="2800" b="1" dirty="0">
                <a:latin typeface="黑体" panose="02010609060101010101" pitchFamily="49" charset="-122"/>
                <a:ea typeface="黑体" panose="02010609060101010101" pitchFamily="49" charset="-122"/>
                <a:sym typeface="+mn-ea"/>
              </a:rPr>
              <a:t>外交：</a:t>
            </a:r>
            <a:r>
              <a:rPr lang="zh-CN" altLang="zh-CN" sz="2800" dirty="0">
                <a:latin typeface="Arial" panose="020B0604020202020204" pitchFamily="34" charset="0"/>
                <a:ea typeface="宋体" panose="02010600030101010101" pitchFamily="2" charset="-122"/>
                <a:sym typeface="+mn-ea"/>
              </a:rPr>
              <a:t>“中华文化圈”酝酿；丝绸之路开通</a:t>
            </a:r>
            <a:r>
              <a:rPr lang="zh-CN" altLang="zh-CN" sz="2800" dirty="0" smtClean="0">
                <a:latin typeface="Arial" panose="020B0604020202020204" pitchFamily="34" charset="0"/>
                <a:ea typeface="宋体" panose="02010600030101010101" pitchFamily="2" charset="-122"/>
                <a:sym typeface="+mn-ea"/>
              </a:rPr>
              <a:t>。</a:t>
            </a:r>
            <a:endParaRPr lang="en-US" altLang="zh-CN" sz="2800" dirty="0" smtClean="0">
              <a:latin typeface="Arial" panose="020B0604020202020204" pitchFamily="34" charset="0"/>
              <a:ea typeface="宋体" panose="02010600030101010101" pitchFamily="2" charset="-122"/>
              <a:sym typeface="+mn-ea"/>
            </a:endParaRPr>
          </a:p>
          <a:p>
            <a:pPr eaLnBrk="0" hangingPunct="0"/>
            <a:r>
              <a:rPr lang="en-US" altLang="zh-CN" sz="2800" b="1" dirty="0">
                <a:latin typeface="Arial" panose="020B0604020202020204" pitchFamily="34" charset="0"/>
                <a:ea typeface="宋体" panose="02010600030101010101" pitchFamily="2" charset="-122"/>
              </a:rPr>
              <a:t>（2）魏晋南北朝（220年～589年） </a:t>
            </a:r>
            <a:endParaRPr lang="en-US" altLang="zh-CN" sz="2800" b="1" dirty="0">
              <a:latin typeface="Arial" panose="020B0604020202020204" pitchFamily="34" charset="0"/>
              <a:ea typeface="宋体" panose="02010600030101010101" pitchFamily="2" charset="-122"/>
            </a:endParaRPr>
          </a:p>
          <a:p>
            <a:pPr eaLnBrk="0" hangingPunct="0"/>
            <a:r>
              <a:rPr lang="en-US" altLang="zh-CN" sz="2800" b="1" dirty="0">
                <a:latin typeface="黑体" panose="02010609060101010101" pitchFamily="49" charset="-122"/>
                <a:ea typeface="黑体" panose="02010609060101010101" pitchFamily="49" charset="-122"/>
              </a:rPr>
              <a:t> </a:t>
            </a:r>
            <a:r>
              <a:rPr lang="en-US" altLang="zh-CN" sz="2800" b="1" dirty="0" err="1">
                <a:latin typeface="黑体" panose="02010609060101010101" pitchFamily="49" charset="-122"/>
                <a:ea typeface="黑体" panose="02010609060101010101" pitchFamily="49" charset="-122"/>
              </a:rPr>
              <a:t>政治：</a:t>
            </a:r>
            <a:r>
              <a:rPr lang="en-US" altLang="zh-CN" sz="2800" dirty="0" err="1">
                <a:latin typeface="Arial" panose="020B0604020202020204" pitchFamily="34" charset="0"/>
                <a:ea typeface="宋体" panose="02010600030101010101" pitchFamily="2" charset="-122"/>
              </a:rPr>
              <a:t>国家大分裂，民族大交融；士族制度形成；九品中正制导致门阀政治浓郁，并制约皇权</a:t>
            </a:r>
            <a:r>
              <a:rPr lang="en-US" altLang="zh-CN" sz="2800" dirty="0">
                <a:latin typeface="Arial" panose="020B0604020202020204" pitchFamily="34" charset="0"/>
                <a:ea typeface="宋体" panose="02010600030101010101" pitchFamily="2" charset="-122"/>
              </a:rPr>
              <a:t>。</a:t>
            </a:r>
            <a:endParaRPr lang="en-US" altLang="zh-CN" sz="2800" dirty="0">
              <a:latin typeface="Arial" panose="020B0604020202020204" pitchFamily="34" charset="0"/>
              <a:ea typeface="宋体" panose="02010600030101010101" pitchFamily="2" charset="-122"/>
            </a:endParaRPr>
          </a:p>
          <a:p>
            <a:pPr eaLnBrk="0" hangingPunct="0"/>
            <a:r>
              <a:rPr lang="en-US" altLang="zh-CN" sz="2800" dirty="0">
                <a:latin typeface="黑体" panose="02010609060101010101" pitchFamily="49" charset="-122"/>
                <a:ea typeface="黑体" panose="02010609060101010101" pitchFamily="49" charset="-122"/>
              </a:rPr>
              <a:t> </a:t>
            </a:r>
            <a:r>
              <a:rPr lang="en-US" altLang="zh-CN" sz="2800" b="1" dirty="0" err="1">
                <a:latin typeface="黑体" panose="02010609060101010101" pitchFamily="49" charset="-122"/>
                <a:ea typeface="黑体" panose="02010609060101010101" pitchFamily="49" charset="-122"/>
              </a:rPr>
              <a:t>经济：</a:t>
            </a:r>
            <a:r>
              <a:rPr lang="en-US" altLang="zh-CN" sz="2800" dirty="0" err="1">
                <a:latin typeface="Arial" panose="020B0604020202020204" pitchFamily="34" charset="0"/>
                <a:ea typeface="宋体" panose="02010600030101010101" pitchFamily="2" charset="-122"/>
              </a:rPr>
              <a:t>江南经济发展，南北经济差距缩小。均田制出现</a:t>
            </a:r>
            <a:r>
              <a:rPr lang="en-US" altLang="zh-CN" sz="2800" dirty="0">
                <a:latin typeface="Arial" panose="020B0604020202020204" pitchFamily="34" charset="0"/>
                <a:ea typeface="宋体" panose="02010600030101010101" pitchFamily="2" charset="-122"/>
              </a:rPr>
              <a:t>。</a:t>
            </a:r>
            <a:endParaRPr lang="en-US" altLang="zh-CN" sz="2800" dirty="0">
              <a:latin typeface="Arial" panose="020B0604020202020204" pitchFamily="34" charset="0"/>
              <a:ea typeface="宋体" panose="02010600030101010101" pitchFamily="2" charset="-122"/>
            </a:endParaRPr>
          </a:p>
          <a:p>
            <a:pPr eaLnBrk="0" hangingPunct="0"/>
            <a:r>
              <a:rPr lang="en-US" altLang="zh-CN" sz="2800" b="1" dirty="0">
                <a:latin typeface="Arial" panose="020B0604020202020204" pitchFamily="34" charset="0"/>
                <a:ea typeface="宋体" panose="02010600030101010101" pitchFamily="2" charset="-122"/>
              </a:rPr>
              <a:t> </a:t>
            </a:r>
            <a:r>
              <a:rPr lang="en-US" altLang="zh-CN" sz="2800" b="1" dirty="0" err="1">
                <a:latin typeface="黑体" panose="02010609060101010101" pitchFamily="49" charset="-122"/>
                <a:ea typeface="黑体" panose="02010609060101010101" pitchFamily="49" charset="-122"/>
              </a:rPr>
              <a:t>思想：</a:t>
            </a:r>
            <a:r>
              <a:rPr lang="en-US" altLang="zh-CN" sz="2800" dirty="0" err="1">
                <a:latin typeface="Arial" panose="020B0604020202020204" pitchFamily="34" charset="0"/>
                <a:ea typeface="宋体" panose="02010600030101010101" pitchFamily="2" charset="-122"/>
              </a:rPr>
              <a:t>道教、佛教冲击儒学地位。儒学渗透到法律与日常生活</a:t>
            </a:r>
            <a:r>
              <a:rPr lang="en-US" altLang="zh-CN" sz="2800" dirty="0">
                <a:latin typeface="Arial" panose="020B0604020202020204" pitchFamily="34" charset="0"/>
                <a:ea typeface="宋体" panose="02010600030101010101" pitchFamily="2" charset="-122"/>
              </a:rPr>
              <a:t>。</a:t>
            </a:r>
            <a:endParaRPr lang="en-US" altLang="zh-CN" sz="2800" dirty="0">
              <a:latin typeface="Arial" panose="020B0604020202020204" pitchFamily="34" charset="0"/>
              <a:ea typeface="宋体" panose="02010600030101010101" pitchFamily="2" charset="-122"/>
            </a:endParaRPr>
          </a:p>
          <a:p>
            <a:pPr eaLnBrk="0" fontAlgn="base" hangingPunct="0">
              <a:spcBef>
                <a:spcPct val="0"/>
              </a:spcBef>
              <a:spcAft>
                <a:spcPct val="0"/>
              </a:spcAft>
              <a:defRPr/>
            </a:pPr>
            <a:endParaRPr lang="en-US" altLang="zh-CN" sz="2000" dirty="0">
              <a:latin typeface="Arial" panose="020B0604020202020204" pitchFamily="34" charset="0"/>
              <a:ea typeface="宋体" panose="02010600030101010101" pitchFamily="2" charset="-122"/>
              <a:sym typeface="+mn-ea"/>
            </a:endParaRPr>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矩形 1"/>
          <p:cNvSpPr/>
          <p:nvPr/>
        </p:nvSpPr>
        <p:spPr>
          <a:xfrm>
            <a:off x="259536" y="256843"/>
            <a:ext cx="11117299" cy="5632311"/>
          </a:xfrm>
          <a:prstGeom prst="rect">
            <a:avLst/>
          </a:prstGeom>
          <a:noFill/>
          <a:ln w="9525">
            <a:noFill/>
          </a:ln>
        </p:spPr>
        <p:txBody>
          <a:bodyPr wrap="square" anchor="t">
            <a:spAutoFit/>
          </a:bodyPr>
          <a:lstStyle/>
          <a:p>
            <a:pPr eaLnBrk="0" hangingPunct="0"/>
            <a:r>
              <a:rPr lang="en-US" altLang="zh-CN" sz="2400" u="sng" dirty="0" smtClean="0">
                <a:solidFill>
                  <a:srgbClr val="0000FF"/>
                </a:solidFill>
                <a:latin typeface="楷体" panose="02010609060101010101" pitchFamily="49" charset="-122"/>
                <a:ea typeface="楷体" panose="02010609060101010101" pitchFamily="49" charset="-122"/>
                <a:sym typeface="+mn-ea"/>
              </a:rPr>
              <a:t>◎</a:t>
            </a:r>
            <a:r>
              <a:rPr lang="en-US" altLang="zh-CN" sz="2400" b="1" u="sng" dirty="0">
                <a:solidFill>
                  <a:srgbClr val="0000FF"/>
                </a:solidFill>
                <a:latin typeface="Arial" panose="020B0604020202020204" pitchFamily="34" charset="0"/>
                <a:ea typeface="宋体" panose="02010600030101010101" pitchFamily="2" charset="-122"/>
              </a:rPr>
              <a:t>隋唐宋时期（581年～1279年）</a:t>
            </a:r>
            <a:endParaRPr lang="en-US" altLang="zh-CN" sz="2400" u="sng" dirty="0">
              <a:solidFill>
                <a:srgbClr val="0000FF"/>
              </a:solidFill>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政治：</a:t>
            </a:r>
            <a:r>
              <a:rPr lang="en-US" altLang="zh-CN" sz="2400" dirty="0">
                <a:latin typeface="Arial" panose="020B0604020202020204" pitchFamily="34" charset="0"/>
                <a:ea typeface="宋体" panose="02010600030101010101" pitchFamily="2" charset="-122"/>
              </a:rPr>
              <a:t>中央集权制度完善，地主阶级的政治创新能力和国家治理能力进一步提高</a:t>
            </a:r>
            <a:r>
              <a:rPr lang="en-US" altLang="en-US" sz="2400" dirty="0">
                <a:latin typeface="Arial" panose="020B0604020202020204" pitchFamily="34" charset="0"/>
                <a:ea typeface="宋体" panose="02010600030101010101" pitchFamily="2" charset="-122"/>
              </a:rPr>
              <a:t>；</a:t>
            </a:r>
            <a:r>
              <a:rPr lang="en-US" altLang="zh-CN" sz="2400" dirty="0">
                <a:latin typeface="Arial" panose="020B0604020202020204" pitchFamily="34" charset="0"/>
                <a:ea typeface="宋体" panose="02010600030101010101" pitchFamily="2" charset="-122"/>
              </a:rPr>
              <a:t>宋重文轻武、形成君主与大臣“共治天下”局面。平民社会形成。</a:t>
            </a:r>
            <a:endParaRPr lang="en-US" altLang="zh-CN" sz="2400" dirty="0">
              <a:latin typeface="Arial" panose="020B0604020202020204" pitchFamily="34" charset="0"/>
              <a:ea typeface="宋体" panose="02010600030101010101" pitchFamily="2" charset="-122"/>
            </a:endParaRPr>
          </a:p>
          <a:p>
            <a:pPr eaLnBrk="0" hangingPunct="0"/>
            <a:r>
              <a:rPr lang="en-US" altLang="zh-CN" sz="2400" b="1" dirty="0">
                <a:latin typeface="Arial" panose="020B0604020202020204" pitchFamily="34" charset="0"/>
                <a:ea typeface="宋体" panose="02010600030101010101" pitchFamily="2" charset="-122"/>
              </a:rPr>
              <a:t> </a:t>
            </a:r>
            <a:r>
              <a:rPr lang="en-US" altLang="zh-CN" sz="2400" b="1" dirty="0">
                <a:latin typeface="黑体" panose="02010609060101010101" pitchFamily="49" charset="-122"/>
                <a:ea typeface="黑体" panose="02010609060101010101" pitchFamily="49" charset="-122"/>
              </a:rPr>
              <a:t>经济：</a:t>
            </a:r>
            <a:r>
              <a:rPr lang="en-US" altLang="zh-CN" sz="2400" dirty="0">
                <a:latin typeface="Arial" panose="020B0604020202020204" pitchFamily="34" charset="0"/>
                <a:ea typeface="宋体" panose="02010600030101010101" pitchFamily="2" charset="-122"/>
              </a:rPr>
              <a:t>封建经济继续发展，显现繁荣景象；租佃制、商业革命；经济重心南移完成，海外贸易发达。</a:t>
            </a:r>
            <a:endParaRPr lang="en-US" altLang="zh-CN" sz="2400" dirty="0">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 思想文化:</a:t>
            </a:r>
            <a:r>
              <a:rPr lang="en-US" altLang="zh-CN" sz="2400" dirty="0">
                <a:latin typeface="Arial" panose="020B0604020202020204" pitchFamily="34" charset="0"/>
                <a:ea typeface="宋体" panose="02010600030101010101" pitchFamily="2" charset="-122"/>
              </a:rPr>
              <a:t>儒学</a:t>
            </a:r>
            <a:r>
              <a:rPr lang="en-US" altLang="en-US" sz="2400" dirty="0">
                <a:latin typeface="Arial" panose="020B0604020202020204" pitchFamily="34" charset="0"/>
                <a:ea typeface="宋体" panose="02010600030101010101" pitchFamily="2" charset="-122"/>
              </a:rPr>
              <a:t>复兴</a:t>
            </a:r>
            <a:r>
              <a:rPr lang="en-US" altLang="zh-CN" sz="2400" dirty="0">
                <a:latin typeface="Arial" panose="020B0604020202020204" pitchFamily="34" charset="0"/>
                <a:ea typeface="宋体" panose="02010600030101010101" pitchFamily="2" charset="-122"/>
              </a:rPr>
              <a:t>形成新的理论体系；科学技术世界领先；唐诗、宋词繁荣，市民文学成为文化发展的新特点</a:t>
            </a:r>
            <a:r>
              <a:rPr lang="en-US" altLang="en-US" sz="2400" dirty="0">
                <a:latin typeface="Arial" panose="020B0604020202020204" pitchFamily="34" charset="0"/>
                <a:ea typeface="宋体" panose="02010600030101010101" pitchFamily="2" charset="-122"/>
              </a:rPr>
              <a:t>。</a:t>
            </a:r>
            <a:endParaRPr lang="en-US" altLang="zh-CN" sz="2400" b="1" dirty="0">
              <a:latin typeface="Arial" panose="020B0604020202020204" pitchFamily="34" charset="0"/>
              <a:ea typeface="宋体" panose="02010600030101010101" pitchFamily="2" charset="-122"/>
            </a:endParaRPr>
          </a:p>
          <a:p>
            <a:pPr eaLnBrk="0" hangingPunct="0"/>
            <a:r>
              <a:rPr lang="en-US" altLang="zh-CN" sz="2400" u="sng" dirty="0">
                <a:solidFill>
                  <a:srgbClr val="0000FF"/>
                </a:solidFill>
                <a:latin typeface="楷体" panose="02010609060101010101" pitchFamily="49" charset="-122"/>
                <a:ea typeface="楷体" panose="02010609060101010101" pitchFamily="49" charset="-122"/>
                <a:sym typeface="+mn-ea"/>
              </a:rPr>
              <a:t>◎</a:t>
            </a:r>
            <a:r>
              <a:rPr lang="en-US" altLang="zh-CN" sz="2400" b="1" u="sng" dirty="0">
                <a:solidFill>
                  <a:srgbClr val="0000FF"/>
                </a:solidFill>
                <a:latin typeface="Arial" panose="020B0604020202020204" pitchFamily="34" charset="0"/>
                <a:ea typeface="宋体" panose="02010600030101010101" pitchFamily="2" charset="-122"/>
              </a:rPr>
              <a:t>元明清时期（1279年～1840年）</a:t>
            </a:r>
            <a:endParaRPr lang="en-US" altLang="zh-CN" sz="2400" u="sng" dirty="0">
              <a:solidFill>
                <a:srgbClr val="0000FF"/>
              </a:solidFill>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政治：</a:t>
            </a:r>
            <a:r>
              <a:rPr lang="en-US" altLang="zh-CN" sz="2400" dirty="0">
                <a:latin typeface="Arial" panose="020B0604020202020204" pitchFamily="34" charset="0"/>
                <a:ea typeface="宋体" panose="02010600030101010101" pitchFamily="2" charset="-122"/>
              </a:rPr>
              <a:t>专制制度空前强化，统一多民族国家巩固与社会由盛转衰。社会转型。</a:t>
            </a:r>
            <a:endParaRPr lang="en-US" altLang="zh-CN" sz="2400" dirty="0">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经济：</a:t>
            </a:r>
            <a:r>
              <a:rPr lang="en-US" altLang="zh-CN" sz="2400" dirty="0">
                <a:latin typeface="Arial" panose="020B0604020202020204" pitchFamily="34" charset="0"/>
                <a:ea typeface="宋体" panose="02010600030101010101" pitchFamily="2" charset="-122"/>
              </a:rPr>
              <a:t>农业手工业超前代，商品经济空前活跃，经济总量处世界前列。江南经济转型；但与西方相比，已开始落后于时代发展潮流。</a:t>
            </a:r>
            <a:endParaRPr lang="en-US" altLang="zh-CN" sz="2400" dirty="0">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思想文化：</a:t>
            </a:r>
            <a:r>
              <a:rPr lang="en-US" altLang="zh-CN" sz="2400" dirty="0">
                <a:latin typeface="Arial" panose="020B0604020202020204" pitchFamily="34" charset="0"/>
                <a:ea typeface="宋体" panose="02010600030101010101" pitchFamily="2" charset="-122"/>
              </a:rPr>
              <a:t>儒家思想新发展；市民文艺空前繁荣，但教育、科举、文化政策都体现专制制度强化的色彩；科技进入总结阶段。</a:t>
            </a:r>
            <a:endParaRPr lang="en-US" altLang="zh-CN" sz="2400" dirty="0">
              <a:latin typeface="Arial" panose="020B0604020202020204" pitchFamily="34" charset="0"/>
              <a:ea typeface="宋体" panose="02010600030101010101" pitchFamily="2" charset="-122"/>
            </a:endParaRPr>
          </a:p>
          <a:p>
            <a:pPr eaLnBrk="0" hangingPunct="0"/>
            <a:r>
              <a:rPr lang="en-US" altLang="zh-CN" sz="2400" b="1" dirty="0">
                <a:latin typeface="黑体" panose="02010609060101010101" pitchFamily="49" charset="-122"/>
                <a:ea typeface="黑体" panose="02010609060101010101" pitchFamily="49" charset="-122"/>
              </a:rPr>
              <a:t>外交：</a:t>
            </a:r>
            <a:r>
              <a:rPr lang="en-US" altLang="zh-CN" sz="2400" dirty="0">
                <a:latin typeface="Arial" panose="020B0604020202020204" pitchFamily="34" charset="0"/>
                <a:ea typeface="宋体" panose="02010600030101010101" pitchFamily="2" charset="-122"/>
              </a:rPr>
              <a:t>中学西传和早期西学东渐；朝贡体系强化及开始遭到挑战。</a:t>
            </a:r>
            <a:endParaRPr lang="en-US" altLang="zh-CN" sz="2400" dirty="0">
              <a:latin typeface="Arial" panose="020B0604020202020204" pitchFamily="34" charset="0"/>
              <a:ea typeface="宋体" panose="02010600030101010101" pitchFamily="2" charset="-122"/>
            </a:endParaRPr>
          </a:p>
          <a:p>
            <a:pPr eaLnBrk="0" hangingPunct="0"/>
            <a:endParaRPr lang="en-US" altLang="zh-CN" sz="2400" dirty="0">
              <a:latin typeface="Arial" panose="020B0604020202020204" pitchFamily="34" charset="0"/>
              <a:ea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3143" y="533762"/>
            <a:ext cx="10285714" cy="5790476"/>
          </a:xfrm>
          <a:prstGeom prst="rect">
            <a:avLst/>
          </a:prstGeom>
        </p:spPr>
      </p:pic>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矩形 3"/>
          <p:cNvSpPr>
            <a:spLocks noChangeArrowheads="1"/>
          </p:cNvSpPr>
          <p:nvPr/>
        </p:nvSpPr>
        <p:spPr bwMode="auto">
          <a:xfrm>
            <a:off x="3276600" y="6181726"/>
            <a:ext cx="5638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历史概念：</a:t>
            </a:r>
            <a:r>
              <a:rPr lang="zh-CN" altLang="en-US">
                <a:solidFill>
                  <a:srgbClr val="3333FF"/>
                </a:solidFill>
              </a:rPr>
              <a:t>史实概念和史论概念。</a:t>
            </a:r>
            <a:endParaRPr lang="zh-CN" altLang="en-US">
              <a:solidFill>
                <a:srgbClr val="3333FF"/>
              </a:solidFill>
            </a:endParaRPr>
          </a:p>
        </p:txBody>
      </p:sp>
      <p:sp>
        <p:nvSpPr>
          <p:cNvPr id="5" name="矩形 2"/>
          <p:cNvSpPr>
            <a:spLocks noChangeArrowheads="1"/>
          </p:cNvSpPr>
          <p:nvPr/>
        </p:nvSpPr>
        <p:spPr bwMode="auto">
          <a:xfrm>
            <a:off x="2057400" y="1314450"/>
            <a:ext cx="80772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latin typeface="黑体" panose="02010609060101010101" pitchFamily="49" charset="-122"/>
              </a:rPr>
              <a:t>    </a:t>
            </a:r>
            <a:r>
              <a:rPr lang="zh-CN" altLang="en-US">
                <a:solidFill>
                  <a:srgbClr val="0000FF"/>
                </a:solidFill>
                <a:latin typeface="黑体" panose="02010609060101010101" pitchFamily="49" charset="-122"/>
              </a:rPr>
              <a:t>历史概念是人们对历史事物从现象到本质的全面认识的概括性反映。</a:t>
            </a:r>
            <a:endParaRPr lang="en-US" altLang="zh-CN">
              <a:solidFill>
                <a:srgbClr val="0000FF"/>
              </a:solidFill>
              <a:latin typeface="黑体" panose="02010609060101010101" pitchFamily="49" charset="-122"/>
            </a:endParaRPr>
          </a:p>
          <a:p>
            <a:pPr eaLnBrk="1" hangingPunct="1"/>
            <a:r>
              <a:rPr lang="en-US" altLang="zh-CN">
                <a:solidFill>
                  <a:srgbClr val="000066"/>
                </a:solidFill>
                <a:latin typeface="黑体" panose="02010609060101010101" pitchFamily="49" charset="-122"/>
              </a:rPr>
              <a:t>    </a:t>
            </a:r>
            <a:r>
              <a:rPr lang="zh-CN" altLang="en-US">
                <a:solidFill>
                  <a:srgbClr val="000066"/>
                </a:solidFill>
                <a:latin typeface="黑体" panose="02010609060101010101" pitchFamily="49" charset="-122"/>
              </a:rPr>
              <a:t>历史概念的语言表达形式是特定的历史名词或词组。</a:t>
            </a:r>
            <a:endParaRPr lang="en-US" altLang="zh-CN">
              <a:solidFill>
                <a:srgbClr val="000066"/>
              </a:solidFill>
              <a:latin typeface="黑体" panose="02010609060101010101" pitchFamily="49" charset="-122"/>
            </a:endParaRPr>
          </a:p>
          <a:p>
            <a:pPr eaLnBrk="1" hangingPunct="1"/>
            <a:r>
              <a:rPr lang="en-US" altLang="zh-CN">
                <a:solidFill>
                  <a:srgbClr val="000066"/>
                </a:solidFill>
                <a:latin typeface="黑体" panose="02010609060101010101" pitchFamily="49" charset="-122"/>
              </a:rPr>
              <a:t>    </a:t>
            </a:r>
            <a:r>
              <a:rPr lang="zh-CN" altLang="en-US">
                <a:solidFill>
                  <a:srgbClr val="000066"/>
                </a:solidFill>
                <a:latin typeface="黑体" panose="02010609060101010101" pitchFamily="49" charset="-122"/>
              </a:rPr>
              <a:t>由于历史事物总是具有特定的时间、地点、人物及其专指的其他内容，所以，一般来说，历史概念应包括下面三个方面的内容：</a:t>
            </a:r>
            <a:br>
              <a:rPr lang="zh-CN" altLang="en-US">
                <a:latin typeface="黑体" panose="02010609060101010101" pitchFamily="49" charset="-122"/>
              </a:rPr>
            </a:br>
            <a:r>
              <a:rPr lang="zh-CN" altLang="en-US">
                <a:latin typeface="黑体" panose="02010609060101010101" pitchFamily="49" charset="-122"/>
              </a:rPr>
              <a:t>    </a:t>
            </a:r>
            <a:r>
              <a:rPr lang="zh-CN" altLang="en-US">
                <a:solidFill>
                  <a:srgbClr val="3333FF"/>
                </a:solidFill>
                <a:latin typeface="黑体" panose="02010609060101010101" pitchFamily="49" charset="-122"/>
              </a:rPr>
              <a:t>该历史事物本身所具有的时、地、人，事；　　</a:t>
            </a:r>
            <a:br>
              <a:rPr lang="zh-CN" altLang="en-US">
                <a:solidFill>
                  <a:srgbClr val="3333FF"/>
                </a:solidFill>
                <a:latin typeface="黑体" panose="02010609060101010101" pitchFamily="49" charset="-122"/>
              </a:rPr>
            </a:br>
            <a:r>
              <a:rPr lang="zh-CN" altLang="en-US">
                <a:solidFill>
                  <a:srgbClr val="3333FF"/>
                </a:solidFill>
                <a:latin typeface="黑体" panose="02010609060101010101" pitchFamily="49" charset="-122"/>
              </a:rPr>
              <a:t>    该历史事物的本质属性（性质）；　</a:t>
            </a:r>
            <a:br>
              <a:rPr lang="zh-CN" altLang="en-US">
                <a:solidFill>
                  <a:srgbClr val="3333FF"/>
                </a:solidFill>
                <a:latin typeface="黑体" panose="02010609060101010101" pitchFamily="49" charset="-122"/>
              </a:rPr>
            </a:br>
            <a:r>
              <a:rPr lang="zh-CN" altLang="en-US">
                <a:solidFill>
                  <a:srgbClr val="3333FF"/>
                </a:solidFill>
                <a:latin typeface="黑体" panose="02010609060101010101" pitchFamily="49" charset="-122"/>
              </a:rPr>
              <a:t>    该历史事物的特征（意义、影响）。</a:t>
            </a:r>
            <a:endParaRPr lang="zh-CN" altLang="en-US">
              <a:solidFill>
                <a:srgbClr val="3333FF"/>
              </a:solidFill>
            </a:endParaRPr>
          </a:p>
        </p:txBody>
      </p:sp>
      <p:sp>
        <p:nvSpPr>
          <p:cNvPr id="106500" name="矩形 1"/>
          <p:cNvSpPr>
            <a:spLocks noChangeArrowheads="1"/>
          </p:cNvSpPr>
          <p:nvPr/>
        </p:nvSpPr>
        <p:spPr bwMode="auto">
          <a:xfrm>
            <a:off x="2592388" y="406400"/>
            <a:ext cx="71612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0066"/>
                </a:solidFill>
              </a:rPr>
              <a:t>澄清概念内涵外延，深化理解概念本质</a:t>
            </a:r>
            <a:endParaRPr lang="zh-CN" altLang="en-US" sz="3200">
              <a:solidFill>
                <a:srgbClr val="0000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P spid="5"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矩形 2"/>
          <p:cNvSpPr>
            <a:spLocks noChangeArrowheads="1"/>
          </p:cNvSpPr>
          <p:nvPr/>
        </p:nvSpPr>
        <p:spPr bwMode="auto">
          <a:xfrm>
            <a:off x="1905000" y="1066801"/>
            <a:ext cx="8305800" cy="2246313"/>
          </a:xfrm>
          <a:prstGeom prst="rect">
            <a:avLst/>
          </a:prstGeom>
          <a:noFill/>
          <a:ln w="28575">
            <a:solidFill>
              <a:schemeClr val="tx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    </a:t>
            </a:r>
            <a:r>
              <a:rPr lang="zh-CN" altLang="en-US">
                <a:solidFill>
                  <a:srgbClr val="3333FF"/>
                </a:solidFill>
                <a:latin typeface="黑体" panose="02010609060101010101" pitchFamily="49" charset="-122"/>
              </a:rPr>
              <a:t>概念的内涵：概念的内部结构，它包括时间、地点、内容（过程）、结局等史实要素。      </a:t>
            </a:r>
            <a:endParaRPr lang="en-US" altLang="zh-CN">
              <a:solidFill>
                <a:srgbClr val="3333FF"/>
              </a:solidFill>
              <a:latin typeface="黑体" panose="02010609060101010101" pitchFamily="49" charset="-122"/>
            </a:endParaRPr>
          </a:p>
          <a:p>
            <a:pPr eaLnBrk="1" hangingPunct="1"/>
            <a:r>
              <a:rPr lang="en-US" altLang="zh-CN">
                <a:solidFill>
                  <a:srgbClr val="3333FF"/>
                </a:solidFill>
                <a:latin typeface="黑体" panose="02010609060101010101" pitchFamily="49" charset="-122"/>
              </a:rPr>
              <a:t>    </a:t>
            </a:r>
            <a:r>
              <a:rPr lang="zh-CN" altLang="en-US">
                <a:solidFill>
                  <a:srgbClr val="3333FF"/>
                </a:solidFill>
                <a:latin typeface="黑体" panose="02010609060101010101" pitchFamily="49" charset="-122"/>
              </a:rPr>
              <a:t>概念的外延：概念的外部联系，它包括背景（原因、条件等）、与之相关事件（事物）的联系、性质、作用和影响等评价要素。</a:t>
            </a:r>
            <a:endParaRPr lang="zh-CN" altLang="en-US">
              <a:solidFill>
                <a:srgbClr val="3333FF"/>
              </a:solidFill>
              <a:latin typeface="黑体" panose="02010609060101010101" pitchFamily="49" charset="-122"/>
            </a:endParaRPr>
          </a:p>
        </p:txBody>
      </p:sp>
      <p:sp>
        <p:nvSpPr>
          <p:cNvPr id="107523" name="矩形 1"/>
          <p:cNvSpPr>
            <a:spLocks noChangeArrowheads="1"/>
          </p:cNvSpPr>
          <p:nvPr/>
        </p:nvSpPr>
        <p:spPr bwMode="auto">
          <a:xfrm>
            <a:off x="2514601" y="228600"/>
            <a:ext cx="7161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0066"/>
                </a:solidFill>
              </a:rPr>
              <a:t>澄清概念内涵外延，深化理解概念本质</a:t>
            </a:r>
            <a:endParaRPr lang="zh-CN" altLang="en-US" sz="3200">
              <a:solidFill>
                <a:srgbClr val="000066"/>
              </a:solidFill>
            </a:endParaRPr>
          </a:p>
        </p:txBody>
      </p:sp>
      <p:sp>
        <p:nvSpPr>
          <p:cNvPr id="107524" name="矩形 5"/>
          <p:cNvSpPr>
            <a:spLocks noChangeArrowheads="1"/>
          </p:cNvSpPr>
          <p:nvPr/>
        </p:nvSpPr>
        <p:spPr bwMode="auto">
          <a:xfrm>
            <a:off x="1905000" y="3613150"/>
            <a:ext cx="8382000" cy="3016250"/>
          </a:xfrm>
          <a:prstGeom prst="rect">
            <a:avLst/>
          </a:prstGeom>
          <a:noFill/>
          <a:ln w="28575">
            <a:solidFill>
              <a:srgbClr val="C0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3800"/>
              </a:lnSpc>
            </a:pPr>
            <a:r>
              <a:rPr lang="zh-CN" altLang="en-US">
                <a:solidFill>
                  <a:srgbClr val="3333FF"/>
                </a:solidFill>
              </a:rPr>
              <a:t>       一、理解历史概念：能够用语言表述概念的确切含义，知道它具有哪些本质属性及它包含哪些对象，还要知道它和其他概念间的联系和区别。</a:t>
            </a:r>
            <a:br>
              <a:rPr lang="zh-CN" altLang="en-US">
                <a:solidFill>
                  <a:srgbClr val="3333FF"/>
                </a:solidFill>
              </a:rPr>
            </a:br>
            <a:r>
              <a:rPr lang="zh-CN" altLang="en-US">
                <a:solidFill>
                  <a:srgbClr val="3333FF"/>
                </a:solidFill>
              </a:rPr>
              <a:t>       二、运用历史概念：能够把概念运用到新情境中，辨认出概念的本质属性，并运用概念的有关属性进行判断推理。</a:t>
            </a:r>
            <a:endParaRPr lang="zh-CN" altLang="en-US">
              <a:solidFill>
                <a:srgbClr val="3333FF"/>
              </a:solidFill>
            </a:endParaRP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546" name="Group 17"/>
          <p:cNvGrpSpPr/>
          <p:nvPr/>
        </p:nvGrpSpPr>
        <p:grpSpPr bwMode="auto">
          <a:xfrm>
            <a:off x="2362200" y="166688"/>
            <a:ext cx="7245350" cy="3643312"/>
            <a:chOff x="0" y="9"/>
            <a:chExt cx="4564" cy="2295"/>
          </a:xfrm>
        </p:grpSpPr>
        <p:sp>
          <p:nvSpPr>
            <p:cNvPr id="108549" name="Oval 3"/>
            <p:cNvSpPr>
              <a:spLocks noChangeArrowheads="1"/>
            </p:cNvSpPr>
            <p:nvPr/>
          </p:nvSpPr>
          <p:spPr bwMode="auto">
            <a:xfrm>
              <a:off x="0" y="192"/>
              <a:ext cx="1392" cy="720"/>
            </a:xfrm>
            <a:prstGeom prst="ellipse">
              <a:avLst/>
            </a:prstGeom>
            <a:solidFill>
              <a:schemeClr val="accent1"/>
            </a:solidFill>
            <a:ln w="9525">
              <a:solidFill>
                <a:schemeClr val="bg2"/>
              </a:solidFill>
              <a:round/>
            </a:ln>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r>
                <a:rPr lang="zh-CN" altLang="en-US" sz="3200" b="1">
                  <a:solidFill>
                    <a:srgbClr val="800000"/>
                  </a:solidFill>
                </a:rPr>
                <a:t>分封制</a:t>
              </a:r>
              <a:endParaRPr lang="zh-CN" altLang="en-US" sz="3200" b="1">
                <a:solidFill>
                  <a:srgbClr val="800000"/>
                </a:solidFill>
              </a:endParaRPr>
            </a:p>
          </p:txBody>
        </p:sp>
        <p:sp>
          <p:nvSpPr>
            <p:cNvPr id="108550" name="Oval 4"/>
            <p:cNvSpPr>
              <a:spLocks noChangeArrowheads="1"/>
            </p:cNvSpPr>
            <p:nvPr/>
          </p:nvSpPr>
          <p:spPr bwMode="auto">
            <a:xfrm>
              <a:off x="1728" y="1488"/>
              <a:ext cx="1200" cy="816"/>
            </a:xfrm>
            <a:prstGeom prst="ellipse">
              <a:avLst/>
            </a:prstGeom>
            <a:solidFill>
              <a:schemeClr val="accent1"/>
            </a:solidFill>
            <a:ln w="9525">
              <a:solidFill>
                <a:schemeClr val="bg2"/>
              </a:solidFill>
              <a:round/>
            </a:ln>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r>
                <a:rPr lang="zh-CN" altLang="en-US" sz="3200" b="1">
                  <a:solidFill>
                    <a:srgbClr val="000099"/>
                  </a:solidFill>
                </a:rPr>
                <a:t>礼乐制</a:t>
              </a:r>
              <a:endParaRPr lang="zh-CN" altLang="en-US" sz="3200" b="1">
                <a:solidFill>
                  <a:srgbClr val="000099"/>
                </a:solidFill>
              </a:endParaRPr>
            </a:p>
          </p:txBody>
        </p:sp>
        <p:sp>
          <p:nvSpPr>
            <p:cNvPr id="108551" name="Oval 5"/>
            <p:cNvSpPr>
              <a:spLocks noChangeArrowheads="1"/>
            </p:cNvSpPr>
            <p:nvPr/>
          </p:nvSpPr>
          <p:spPr bwMode="auto">
            <a:xfrm>
              <a:off x="3216" y="192"/>
              <a:ext cx="1296" cy="720"/>
            </a:xfrm>
            <a:prstGeom prst="ellipse">
              <a:avLst/>
            </a:prstGeom>
            <a:solidFill>
              <a:schemeClr val="accent1"/>
            </a:solidFill>
            <a:ln w="9525">
              <a:solidFill>
                <a:schemeClr val="bg2"/>
              </a:solidFill>
              <a:round/>
            </a:ln>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r>
                <a:rPr lang="zh-CN" altLang="en-US" sz="3200" b="1">
                  <a:solidFill>
                    <a:srgbClr val="800000"/>
                  </a:solidFill>
                </a:rPr>
                <a:t>宗法制</a:t>
              </a:r>
              <a:endParaRPr lang="zh-CN" altLang="en-US" sz="3200" b="1">
                <a:solidFill>
                  <a:srgbClr val="800000"/>
                </a:solidFill>
              </a:endParaRPr>
            </a:p>
          </p:txBody>
        </p:sp>
        <p:sp>
          <p:nvSpPr>
            <p:cNvPr id="108552" name="Line 6"/>
            <p:cNvSpPr>
              <a:spLocks noChangeShapeType="1"/>
            </p:cNvSpPr>
            <p:nvPr/>
          </p:nvSpPr>
          <p:spPr bwMode="auto">
            <a:xfrm flipH="1" flipV="1">
              <a:off x="960" y="912"/>
              <a:ext cx="864" cy="672"/>
            </a:xfrm>
            <a:prstGeom prst="line">
              <a:avLst/>
            </a:prstGeom>
            <a:noFill/>
            <a:ln w="952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8553" name="Line 7"/>
            <p:cNvSpPr>
              <a:spLocks noChangeShapeType="1"/>
            </p:cNvSpPr>
            <p:nvPr/>
          </p:nvSpPr>
          <p:spPr bwMode="auto">
            <a:xfrm flipV="1">
              <a:off x="2736" y="912"/>
              <a:ext cx="960" cy="624"/>
            </a:xfrm>
            <a:prstGeom prst="line">
              <a:avLst/>
            </a:prstGeom>
            <a:noFill/>
            <a:ln w="952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8554" name="Line 8"/>
            <p:cNvSpPr>
              <a:spLocks noChangeShapeType="1"/>
            </p:cNvSpPr>
            <p:nvPr/>
          </p:nvSpPr>
          <p:spPr bwMode="auto">
            <a:xfrm>
              <a:off x="1488" y="528"/>
              <a:ext cx="1680" cy="0"/>
            </a:xfrm>
            <a:prstGeom prst="line">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8555" name="Line 9"/>
            <p:cNvSpPr>
              <a:spLocks noChangeShapeType="1"/>
            </p:cNvSpPr>
            <p:nvPr/>
          </p:nvSpPr>
          <p:spPr bwMode="auto">
            <a:xfrm flipH="1">
              <a:off x="1392" y="432"/>
              <a:ext cx="1776" cy="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8556" name="Text Box 10"/>
            <p:cNvSpPr txBox="1">
              <a:spLocks noChangeArrowheads="1"/>
            </p:cNvSpPr>
            <p:nvPr/>
          </p:nvSpPr>
          <p:spPr bwMode="auto">
            <a:xfrm>
              <a:off x="1200" y="9"/>
              <a:ext cx="235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b="1">
                  <a:solidFill>
                    <a:srgbClr val="000066"/>
                  </a:solidFill>
                  <a:latin typeface="黑体" panose="02010609060101010101" pitchFamily="49" charset="-122"/>
                </a:rPr>
                <a:t>政治制度方面的表现</a:t>
              </a:r>
              <a:endParaRPr lang="zh-CN" altLang="en-US" b="1">
                <a:solidFill>
                  <a:srgbClr val="000066"/>
                </a:solidFill>
                <a:latin typeface="黑体" panose="02010609060101010101" pitchFamily="49" charset="-122"/>
              </a:endParaRPr>
            </a:p>
          </p:txBody>
        </p:sp>
        <p:sp>
          <p:nvSpPr>
            <p:cNvPr id="108557" name="Text Box 11"/>
            <p:cNvSpPr txBox="1">
              <a:spLocks noChangeArrowheads="1"/>
            </p:cNvSpPr>
            <p:nvPr/>
          </p:nvSpPr>
          <p:spPr bwMode="auto">
            <a:xfrm>
              <a:off x="1488" y="528"/>
              <a:ext cx="169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b="1">
                  <a:solidFill>
                    <a:srgbClr val="000066"/>
                  </a:solidFill>
                  <a:latin typeface="黑体" panose="02010609060101010101" pitchFamily="49" charset="-122"/>
                </a:rPr>
                <a:t>血缘纽带（里）</a:t>
              </a:r>
              <a:endParaRPr lang="zh-CN" altLang="en-US" b="1">
                <a:solidFill>
                  <a:srgbClr val="000066"/>
                </a:solidFill>
                <a:latin typeface="黑体" panose="02010609060101010101" pitchFamily="49" charset="-122"/>
              </a:endParaRPr>
            </a:p>
          </p:txBody>
        </p:sp>
        <p:sp>
          <p:nvSpPr>
            <p:cNvPr id="108558" name="Text Box 12"/>
            <p:cNvSpPr txBox="1">
              <a:spLocks noChangeArrowheads="1"/>
            </p:cNvSpPr>
            <p:nvPr/>
          </p:nvSpPr>
          <p:spPr bwMode="auto">
            <a:xfrm>
              <a:off x="624" y="1353"/>
              <a:ext cx="1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b="1">
                  <a:solidFill>
                    <a:srgbClr val="000066"/>
                  </a:solidFill>
                  <a:latin typeface="黑体" panose="02010609060101010101" pitchFamily="49" charset="-122"/>
                </a:rPr>
                <a:t>维护的工具</a:t>
              </a:r>
              <a:endParaRPr lang="zh-CN" altLang="en-US" b="1">
                <a:solidFill>
                  <a:srgbClr val="000066"/>
                </a:solidFill>
                <a:latin typeface="黑体" panose="02010609060101010101" pitchFamily="49" charset="-122"/>
              </a:endParaRPr>
            </a:p>
          </p:txBody>
        </p:sp>
        <p:sp>
          <p:nvSpPr>
            <p:cNvPr id="108559" name="Text Box 13"/>
            <p:cNvSpPr txBox="1">
              <a:spLocks noChangeArrowheads="1"/>
            </p:cNvSpPr>
            <p:nvPr/>
          </p:nvSpPr>
          <p:spPr bwMode="auto">
            <a:xfrm>
              <a:off x="2784" y="1353"/>
              <a:ext cx="124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b="1">
                  <a:solidFill>
                    <a:srgbClr val="000066"/>
                  </a:solidFill>
                  <a:latin typeface="黑体" panose="02010609060101010101" pitchFamily="49" charset="-122"/>
                </a:rPr>
                <a:t>维护的工具</a:t>
              </a:r>
              <a:endParaRPr lang="zh-CN" altLang="en-US" b="1">
                <a:solidFill>
                  <a:srgbClr val="000066"/>
                </a:solidFill>
                <a:latin typeface="黑体" panose="02010609060101010101" pitchFamily="49" charset="-122"/>
              </a:endParaRPr>
            </a:p>
          </p:txBody>
        </p:sp>
        <p:sp>
          <p:nvSpPr>
            <p:cNvPr id="108560" name="Text Box 15"/>
            <p:cNvSpPr txBox="1">
              <a:spLocks noChangeArrowheads="1"/>
            </p:cNvSpPr>
            <p:nvPr/>
          </p:nvSpPr>
          <p:spPr bwMode="auto">
            <a:xfrm>
              <a:off x="96" y="768"/>
              <a:ext cx="125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b="1">
                  <a:solidFill>
                    <a:srgbClr val="000066"/>
                  </a:solidFill>
                  <a:latin typeface="黑体" panose="02010609060101010101" pitchFamily="49" charset="-122"/>
                </a:rPr>
                <a:t>权利的分配</a:t>
              </a:r>
              <a:endParaRPr lang="zh-CN" altLang="en-US" b="1">
                <a:solidFill>
                  <a:srgbClr val="000066"/>
                </a:solidFill>
                <a:latin typeface="黑体" panose="02010609060101010101" pitchFamily="49" charset="-122"/>
              </a:endParaRPr>
            </a:p>
          </p:txBody>
        </p:sp>
        <p:sp>
          <p:nvSpPr>
            <p:cNvPr id="108561" name="Text Box 16"/>
            <p:cNvSpPr txBox="1">
              <a:spLocks noChangeArrowheads="1"/>
            </p:cNvSpPr>
            <p:nvPr/>
          </p:nvSpPr>
          <p:spPr bwMode="auto">
            <a:xfrm>
              <a:off x="3312" y="768"/>
              <a:ext cx="1252"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b="1">
                  <a:solidFill>
                    <a:srgbClr val="000066"/>
                  </a:solidFill>
                  <a:latin typeface="黑体" panose="02010609060101010101" pitchFamily="49" charset="-122"/>
                </a:rPr>
                <a:t>权利的继承</a:t>
              </a:r>
              <a:endParaRPr lang="zh-CN" altLang="en-US" b="1">
                <a:solidFill>
                  <a:srgbClr val="000066"/>
                </a:solidFill>
                <a:latin typeface="黑体" panose="02010609060101010101" pitchFamily="49" charset="-122"/>
              </a:endParaRPr>
            </a:p>
          </p:txBody>
        </p:sp>
      </p:grpSp>
      <p:sp>
        <p:nvSpPr>
          <p:cNvPr id="17" name="内容占位符 2"/>
          <p:cNvSpPr>
            <a:spLocks noGrp="1" noChangeArrowheads="1"/>
          </p:cNvSpPr>
          <p:nvPr/>
        </p:nvSpPr>
        <p:spPr bwMode="auto">
          <a:xfrm>
            <a:off x="2965450" y="4419600"/>
            <a:ext cx="72453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3800"/>
              </a:lnSpc>
              <a:spcBef>
                <a:spcPct val="20000"/>
              </a:spcBef>
            </a:pPr>
            <a:r>
              <a:rPr lang="zh-CN" altLang="en-US" sz="3200">
                <a:solidFill>
                  <a:srgbClr val="3333FF"/>
                </a:solidFill>
                <a:latin typeface="黑体" panose="02010609060101010101" pitchFamily="49" charset="-122"/>
                <a:sym typeface="黑体" panose="02010609060101010101" pitchFamily="49" charset="-122"/>
              </a:rPr>
              <a:t>    分封制</a:t>
            </a:r>
            <a:r>
              <a:rPr lang="en-US" altLang="zh-CN" sz="3200">
                <a:solidFill>
                  <a:srgbClr val="3333FF"/>
                </a:solidFill>
                <a:latin typeface="黑体" panose="02010609060101010101" pitchFamily="49" charset="-122"/>
                <a:sym typeface="黑体" panose="02010609060101010101" pitchFamily="49" charset="-122"/>
              </a:rPr>
              <a:t>——</a:t>
            </a:r>
            <a:r>
              <a:rPr lang="zh-CN" altLang="en-US" sz="3200">
                <a:solidFill>
                  <a:srgbClr val="3333FF"/>
                </a:solidFill>
                <a:latin typeface="黑体" panose="02010609060101010101" pitchFamily="49" charset="-122"/>
                <a:sym typeface="黑体" panose="02010609060101010101" pitchFamily="49" charset="-122"/>
              </a:rPr>
              <a:t>政治生活等级化</a:t>
            </a:r>
            <a:endParaRPr lang="en-US" altLang="zh-CN" sz="3200">
              <a:solidFill>
                <a:srgbClr val="3333FF"/>
              </a:solidFill>
              <a:latin typeface="黑体" panose="02010609060101010101" pitchFamily="49" charset="-122"/>
              <a:sym typeface="黑体" panose="02010609060101010101" pitchFamily="49" charset="-122"/>
            </a:endParaRPr>
          </a:p>
          <a:p>
            <a:pPr>
              <a:lnSpc>
                <a:spcPts val="3800"/>
              </a:lnSpc>
              <a:spcBef>
                <a:spcPct val="20000"/>
              </a:spcBef>
            </a:pPr>
            <a:r>
              <a:rPr lang="zh-CN" altLang="en-US" sz="3200">
                <a:solidFill>
                  <a:srgbClr val="3333FF"/>
                </a:solidFill>
                <a:latin typeface="黑体" panose="02010609060101010101" pitchFamily="49" charset="-122"/>
                <a:sym typeface="Times New Roman" panose="02020603050405020304" pitchFamily="18" charset="0"/>
              </a:rPr>
              <a:t>    宗法制</a:t>
            </a:r>
            <a:r>
              <a:rPr lang="en-US" altLang="zh-CN" sz="3200">
                <a:solidFill>
                  <a:srgbClr val="3333FF"/>
                </a:solidFill>
                <a:latin typeface="黑体" panose="02010609060101010101" pitchFamily="49" charset="-122"/>
                <a:sym typeface="Times New Roman" panose="02020603050405020304" pitchFamily="18" charset="0"/>
              </a:rPr>
              <a:t>——</a:t>
            </a:r>
            <a:r>
              <a:rPr lang="zh-CN" altLang="en-US" sz="3200">
                <a:solidFill>
                  <a:srgbClr val="3333FF"/>
                </a:solidFill>
                <a:latin typeface="黑体" panose="02010609060101010101" pitchFamily="49" charset="-122"/>
                <a:sym typeface="Times New Roman" panose="02020603050405020304" pitchFamily="18" charset="0"/>
              </a:rPr>
              <a:t>家庭生活政治化</a:t>
            </a:r>
            <a:endParaRPr lang="en-US" altLang="zh-CN" sz="3200">
              <a:solidFill>
                <a:srgbClr val="3333FF"/>
              </a:solidFill>
              <a:latin typeface="黑体" panose="02010609060101010101" pitchFamily="49" charset="-122"/>
              <a:sym typeface="Times New Roman" panose="02020603050405020304" pitchFamily="18" charset="0"/>
            </a:endParaRPr>
          </a:p>
          <a:p>
            <a:pPr>
              <a:lnSpc>
                <a:spcPts val="3800"/>
              </a:lnSpc>
              <a:spcBef>
                <a:spcPct val="20000"/>
              </a:spcBef>
            </a:pPr>
            <a:r>
              <a:rPr lang="zh-CN" altLang="en-US" sz="3200">
                <a:solidFill>
                  <a:srgbClr val="3333FF"/>
                </a:solidFill>
                <a:latin typeface="黑体" panose="02010609060101010101" pitchFamily="49" charset="-122"/>
                <a:sym typeface="Times New Roman" panose="02020603050405020304" pitchFamily="18" charset="0"/>
              </a:rPr>
              <a:t>    礼乐制</a:t>
            </a:r>
            <a:r>
              <a:rPr lang="en-US" altLang="zh-CN" sz="3200">
                <a:solidFill>
                  <a:srgbClr val="3333FF"/>
                </a:solidFill>
                <a:latin typeface="黑体" panose="02010609060101010101" pitchFamily="49" charset="-122"/>
                <a:sym typeface="Times New Roman" panose="02020603050405020304" pitchFamily="18" charset="0"/>
              </a:rPr>
              <a:t>——</a:t>
            </a:r>
            <a:r>
              <a:rPr lang="zh-CN" altLang="en-US" sz="3200">
                <a:solidFill>
                  <a:srgbClr val="3333FF"/>
                </a:solidFill>
                <a:latin typeface="黑体" panose="02010609060101010101" pitchFamily="49" charset="-122"/>
                <a:sym typeface="Times New Roman" panose="02020603050405020304" pitchFamily="18" charset="0"/>
              </a:rPr>
              <a:t>等级观念生活化</a:t>
            </a:r>
            <a:endParaRPr lang="en-US" altLang="zh-CN" sz="3200">
              <a:solidFill>
                <a:srgbClr val="3333FF"/>
              </a:solidFill>
              <a:latin typeface="黑体" panose="02010609060101010101" pitchFamily="49" charset="-122"/>
              <a:sym typeface="Times New Roman" panose="02020603050405020304" pitchFamily="18" charset="0"/>
            </a:endParaRPr>
          </a:p>
        </p:txBody>
      </p:sp>
      <p:sp>
        <p:nvSpPr>
          <p:cNvPr id="108548" name="矩形 17"/>
          <p:cNvSpPr>
            <a:spLocks noChangeArrowheads="1"/>
          </p:cNvSpPr>
          <p:nvPr/>
        </p:nvSpPr>
        <p:spPr bwMode="auto">
          <a:xfrm>
            <a:off x="4876800" y="3429000"/>
            <a:ext cx="2514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lnSpc>
                <a:spcPct val="150000"/>
              </a:lnSpc>
              <a:spcBef>
                <a:spcPct val="20000"/>
              </a:spcBef>
            </a:pPr>
            <a:r>
              <a:rPr lang="en-US" altLang="zh-CN" b="1">
                <a:solidFill>
                  <a:srgbClr val="000066"/>
                </a:solidFill>
                <a:latin typeface="黑体" panose="02010609060101010101" pitchFamily="49" charset="-122"/>
                <a:sym typeface="Times New Roman" panose="02020603050405020304" pitchFamily="18" charset="0"/>
              </a:rPr>
              <a:t> </a:t>
            </a:r>
            <a:r>
              <a:rPr lang="zh-CN" altLang="en-US" b="1">
                <a:solidFill>
                  <a:srgbClr val="000066"/>
                </a:solidFill>
                <a:latin typeface="黑体" panose="02010609060101010101" pitchFamily="49" charset="-122"/>
                <a:sym typeface="Times New Roman" panose="02020603050405020304" pitchFamily="18" charset="0"/>
              </a:rPr>
              <a:t>权力的认同</a:t>
            </a:r>
            <a:endParaRPr lang="en-US" altLang="zh-CN" b="1">
              <a:solidFill>
                <a:srgbClr val="000066"/>
              </a:solidFill>
              <a:latin typeface="黑体" panose="02010609060101010101" pitchFamily="49" charset="-122"/>
              <a:sym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p:cBhvr>
                                        <p:cTn id="12" dur="500"/>
                                        <p:tgtEl>
                                          <p:spTgt spid="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animEffect>
                                      <p:cBhvr>
                                        <p:cTn id="17" dur="500"/>
                                        <p:tgtEl>
                                          <p:spTgt spid="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3143" y="533762"/>
            <a:ext cx="10285714" cy="5790476"/>
          </a:xfrm>
          <a:prstGeom prst="rect">
            <a:avLst/>
          </a:prstGeom>
        </p:spPr>
      </p:pic>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矩形 2"/>
          <p:cNvSpPr>
            <a:spLocks noChangeArrowheads="1"/>
          </p:cNvSpPr>
          <p:nvPr/>
        </p:nvSpPr>
        <p:spPr bwMode="auto">
          <a:xfrm>
            <a:off x="5029200" y="1076326"/>
            <a:ext cx="1752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小农经济</a:t>
            </a:r>
            <a:endParaRPr lang="en-US" altLang="zh-CN">
              <a:solidFill>
                <a:srgbClr val="000066"/>
              </a:solidFill>
              <a:latin typeface="黑体" panose="02010609060101010101" pitchFamily="49" charset="-122"/>
            </a:endParaRPr>
          </a:p>
        </p:txBody>
      </p:sp>
      <p:sp>
        <p:nvSpPr>
          <p:cNvPr id="54275" name="矩形 3"/>
          <p:cNvSpPr>
            <a:spLocks noChangeArrowheads="1"/>
          </p:cNvSpPr>
          <p:nvPr/>
        </p:nvSpPr>
        <p:spPr bwMode="auto">
          <a:xfrm>
            <a:off x="2286000" y="167640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地位：中国古代农业主要经营方式（长期存在）</a:t>
            </a:r>
            <a:endParaRPr lang="en-US" altLang="zh-CN">
              <a:solidFill>
                <a:srgbClr val="3333FF"/>
              </a:solidFill>
              <a:latin typeface="黑体" panose="02010609060101010101" pitchFamily="49" charset="-122"/>
            </a:endParaRPr>
          </a:p>
        </p:txBody>
      </p:sp>
      <p:sp>
        <p:nvSpPr>
          <p:cNvPr id="54276" name="矩形 4"/>
          <p:cNvSpPr>
            <a:spLocks noChangeArrowheads="1"/>
          </p:cNvSpPr>
          <p:nvPr/>
        </p:nvSpPr>
        <p:spPr bwMode="auto">
          <a:xfrm>
            <a:off x="2286000" y="228600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特征：规模小、分工简单、相对封闭。</a:t>
            </a:r>
            <a:endParaRPr lang="en-US" altLang="zh-CN">
              <a:solidFill>
                <a:srgbClr val="3333FF"/>
              </a:solidFill>
              <a:latin typeface="黑体" panose="02010609060101010101" pitchFamily="49" charset="-122"/>
            </a:endParaRPr>
          </a:p>
        </p:txBody>
      </p:sp>
      <p:sp>
        <p:nvSpPr>
          <p:cNvPr id="54277" name="矩形 5"/>
          <p:cNvSpPr>
            <a:spLocks noChangeArrowheads="1"/>
          </p:cNvSpPr>
          <p:nvPr/>
        </p:nvSpPr>
        <p:spPr bwMode="auto">
          <a:xfrm>
            <a:off x="2286000" y="29051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特点：分散性、落后性、封闭性、脆弱性、积极性。</a:t>
            </a:r>
            <a:endParaRPr lang="en-US" altLang="zh-CN">
              <a:solidFill>
                <a:srgbClr val="3333FF"/>
              </a:solidFill>
              <a:latin typeface="黑体" panose="02010609060101010101" pitchFamily="49" charset="-122"/>
            </a:endParaRPr>
          </a:p>
        </p:txBody>
      </p:sp>
      <p:sp>
        <p:nvSpPr>
          <p:cNvPr id="54278" name="矩形 6"/>
          <p:cNvSpPr>
            <a:spLocks noChangeArrowheads="1"/>
          </p:cNvSpPr>
          <p:nvPr/>
        </p:nvSpPr>
        <p:spPr bwMode="auto">
          <a:xfrm>
            <a:off x="2286000" y="411480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条件：政策因素、社会因素、自然因素。</a:t>
            </a:r>
            <a:endParaRPr lang="en-US" altLang="zh-CN">
              <a:solidFill>
                <a:srgbClr val="3333FF"/>
              </a:solidFill>
              <a:latin typeface="黑体" panose="02010609060101010101" pitchFamily="49" charset="-122"/>
            </a:endParaRPr>
          </a:p>
        </p:txBody>
      </p:sp>
      <p:sp>
        <p:nvSpPr>
          <p:cNvPr id="54279" name="矩形 7"/>
          <p:cNvSpPr>
            <a:spLocks noChangeArrowheads="1"/>
          </p:cNvSpPr>
          <p:nvPr/>
        </p:nvSpPr>
        <p:spPr bwMode="auto">
          <a:xfrm>
            <a:off x="2286000" y="350520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形式：自耕农、租佃关系、租种国家土地。</a:t>
            </a:r>
            <a:endParaRPr lang="en-US" altLang="zh-CN">
              <a:solidFill>
                <a:srgbClr val="3333FF"/>
              </a:solidFill>
              <a:latin typeface="黑体" panose="02010609060101010101" pitchFamily="49" charset="-122"/>
            </a:endParaRPr>
          </a:p>
        </p:txBody>
      </p:sp>
      <p:sp>
        <p:nvSpPr>
          <p:cNvPr id="54280" name="矩形 8"/>
          <p:cNvSpPr>
            <a:spLocks noChangeArrowheads="1"/>
          </p:cNvSpPr>
          <p:nvPr/>
        </p:nvSpPr>
        <p:spPr bwMode="auto">
          <a:xfrm>
            <a:off x="2286000" y="53435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影响：经济发展、政治稳定、文化特点、民族心理。</a:t>
            </a:r>
            <a:endParaRPr lang="en-US" altLang="zh-CN">
              <a:solidFill>
                <a:srgbClr val="3333FF"/>
              </a:solidFill>
              <a:latin typeface="黑体" panose="02010609060101010101" pitchFamily="49" charset="-122"/>
            </a:endParaRPr>
          </a:p>
        </p:txBody>
      </p:sp>
      <p:sp>
        <p:nvSpPr>
          <p:cNvPr id="54281" name="矩形 9"/>
          <p:cNvSpPr>
            <a:spLocks noChangeArrowheads="1"/>
          </p:cNvSpPr>
          <p:nvPr/>
        </p:nvSpPr>
        <p:spPr bwMode="auto">
          <a:xfrm>
            <a:off x="2286000" y="47339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发展：理解重农抑商与小农瓦解的趋势。</a:t>
            </a:r>
            <a:endParaRPr lang="en-US" altLang="zh-CN">
              <a:solidFill>
                <a:srgbClr val="3333FF"/>
              </a:solidFill>
              <a:latin typeface="黑体" panose="02010609060101010101" pitchFamily="49" charset="-122"/>
            </a:endParaRPr>
          </a:p>
        </p:txBody>
      </p:sp>
      <p:sp>
        <p:nvSpPr>
          <p:cNvPr id="109578" name="矩形 1"/>
          <p:cNvSpPr>
            <a:spLocks noChangeArrowheads="1"/>
          </p:cNvSpPr>
          <p:nvPr/>
        </p:nvSpPr>
        <p:spPr bwMode="auto">
          <a:xfrm>
            <a:off x="1905000" y="254000"/>
            <a:ext cx="845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C00000"/>
                </a:solidFill>
                <a:latin typeface="黑体" panose="02010609060101010101" pitchFamily="49" charset="-122"/>
              </a:rPr>
              <a:t>概念不清、不明、不准是考生失分的重要原因</a:t>
            </a:r>
            <a:endParaRPr lang="zh-CN" altLang="zh-CN" sz="320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2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27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42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428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4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p:bldP spid="54276" grpId="0"/>
      <p:bldP spid="54277" grpId="0"/>
      <p:bldP spid="54278" grpId="0"/>
      <p:bldP spid="54279" grpId="0"/>
      <p:bldP spid="54280" grpId="0"/>
      <p:bldP spid="54281"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矩形 1"/>
          <p:cNvSpPr>
            <a:spLocks noChangeArrowheads="1"/>
          </p:cNvSpPr>
          <p:nvPr/>
        </p:nvSpPr>
        <p:spPr bwMode="auto">
          <a:xfrm>
            <a:off x="4876800" y="1381126"/>
            <a:ext cx="2057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B050"/>
                </a:solidFill>
                <a:latin typeface="黑体" panose="02010609060101010101" pitchFamily="49" charset="-122"/>
              </a:rPr>
              <a:t> </a:t>
            </a:r>
            <a:r>
              <a:rPr lang="zh-CN" altLang="en-US">
                <a:solidFill>
                  <a:srgbClr val="000066"/>
                </a:solidFill>
                <a:latin typeface="黑体" panose="02010609060101010101" pitchFamily="49" charset="-122"/>
              </a:rPr>
              <a:t>精耕细作</a:t>
            </a:r>
            <a:endParaRPr lang="zh-CN" altLang="en-US">
              <a:solidFill>
                <a:srgbClr val="000066"/>
              </a:solidFill>
            </a:endParaRPr>
          </a:p>
        </p:txBody>
      </p:sp>
      <p:sp>
        <p:nvSpPr>
          <p:cNvPr id="55299" name="矩形 2"/>
          <p:cNvSpPr>
            <a:spLocks noChangeArrowheads="1"/>
          </p:cNvSpPr>
          <p:nvPr/>
        </p:nvSpPr>
        <p:spPr bwMode="auto">
          <a:xfrm>
            <a:off x="2286000" y="20669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地位：中国古代农业主要生产模式（耕作方式）。</a:t>
            </a:r>
            <a:endParaRPr lang="en-US" altLang="zh-CN">
              <a:solidFill>
                <a:srgbClr val="3333FF"/>
              </a:solidFill>
              <a:latin typeface="黑体" panose="02010609060101010101" pitchFamily="49" charset="-122"/>
            </a:endParaRPr>
          </a:p>
        </p:txBody>
      </p:sp>
      <p:sp>
        <p:nvSpPr>
          <p:cNvPr id="55300" name="矩形 3"/>
          <p:cNvSpPr>
            <a:spLocks noChangeArrowheads="1"/>
          </p:cNvSpPr>
          <p:nvPr/>
        </p:nvSpPr>
        <p:spPr bwMode="auto">
          <a:xfrm>
            <a:off x="2286000" y="276225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特征：以生产技术的改进、革新为主要表现。</a:t>
            </a:r>
            <a:endParaRPr lang="en-US" altLang="zh-CN">
              <a:solidFill>
                <a:srgbClr val="3333FF"/>
              </a:solidFill>
              <a:latin typeface="黑体" panose="02010609060101010101" pitchFamily="49" charset="-122"/>
            </a:endParaRPr>
          </a:p>
        </p:txBody>
      </p:sp>
      <p:sp>
        <p:nvSpPr>
          <p:cNvPr id="55301" name="矩形 4"/>
          <p:cNvSpPr>
            <a:spLocks noChangeArrowheads="1"/>
          </p:cNvSpPr>
          <p:nvPr/>
        </p:nvSpPr>
        <p:spPr bwMode="auto">
          <a:xfrm>
            <a:off x="2286000" y="3448051"/>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环境：与小农经济紧密结合。</a:t>
            </a:r>
            <a:endParaRPr lang="en-US" altLang="zh-CN">
              <a:solidFill>
                <a:srgbClr val="3333FF"/>
              </a:solidFill>
              <a:latin typeface="黑体" panose="02010609060101010101" pitchFamily="49" charset="-122"/>
            </a:endParaRPr>
          </a:p>
        </p:txBody>
      </p:sp>
      <p:sp>
        <p:nvSpPr>
          <p:cNvPr id="55302" name="矩形 5"/>
          <p:cNvSpPr>
            <a:spLocks noChangeArrowheads="1"/>
          </p:cNvSpPr>
          <p:nvPr/>
        </p:nvSpPr>
        <p:spPr bwMode="auto">
          <a:xfrm>
            <a:off x="2286000" y="41243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影响：推动了中国古代经济的发展与繁荣。</a:t>
            </a:r>
            <a:endParaRPr lang="en-US" altLang="zh-CN">
              <a:solidFill>
                <a:srgbClr val="3333FF"/>
              </a:solidFill>
              <a:latin typeface="黑体" panose="02010609060101010101" pitchFamily="49" charset="-122"/>
            </a:endParaRPr>
          </a:p>
        </p:txBody>
      </p:sp>
      <p:sp>
        <p:nvSpPr>
          <p:cNvPr id="55303" name="矩形 7"/>
          <p:cNvSpPr>
            <a:spLocks noChangeArrowheads="1"/>
          </p:cNvSpPr>
          <p:nvPr/>
        </p:nvSpPr>
        <p:spPr bwMode="auto">
          <a:xfrm>
            <a:off x="2286000" y="4810126"/>
            <a:ext cx="8077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评价：实践经验积累，难以产生革命性的革新。</a:t>
            </a:r>
            <a:endParaRPr lang="en-US" altLang="zh-CN">
              <a:solidFill>
                <a:srgbClr val="3333FF"/>
              </a:solidFill>
              <a:latin typeface="黑体" panose="02010609060101010101" pitchFamily="49" charset="-122"/>
            </a:endParaRPr>
          </a:p>
        </p:txBody>
      </p:sp>
      <p:sp>
        <p:nvSpPr>
          <p:cNvPr id="110600" name="矩形 1"/>
          <p:cNvSpPr>
            <a:spLocks noChangeArrowheads="1"/>
          </p:cNvSpPr>
          <p:nvPr/>
        </p:nvSpPr>
        <p:spPr bwMode="auto">
          <a:xfrm>
            <a:off x="1905000" y="406400"/>
            <a:ext cx="845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C00000"/>
                </a:solidFill>
                <a:latin typeface="黑体" panose="02010609060101010101" pitchFamily="49" charset="-122"/>
              </a:rPr>
              <a:t>概念不清、不明、不准是考生失分的重要原因</a:t>
            </a:r>
            <a:endParaRPr lang="zh-CN" altLang="zh-CN" sz="320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3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3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53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P spid="55300" grpId="0"/>
      <p:bldP spid="55301" grpId="0"/>
      <p:bldP spid="55302" grpId="0"/>
      <p:bldP spid="55303"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矩形 3"/>
          <p:cNvSpPr>
            <a:spLocks noChangeArrowheads="1"/>
          </p:cNvSpPr>
          <p:nvPr/>
        </p:nvSpPr>
        <p:spPr bwMode="auto">
          <a:xfrm>
            <a:off x="2663826" y="2544763"/>
            <a:ext cx="8461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33CC"/>
                </a:solidFill>
                <a:latin typeface="黑体" panose="02010609060101010101" pitchFamily="49" charset="-122"/>
              </a:rPr>
              <a:t>文艺复习：禁欲主义；世俗幸福</a:t>
            </a:r>
            <a:r>
              <a:rPr lang="en-US" altLang="zh-CN" sz="3200">
                <a:solidFill>
                  <a:srgbClr val="0033CC"/>
                </a:solidFill>
                <a:latin typeface="黑体" panose="02010609060101010101" pitchFamily="49" charset="-122"/>
              </a:rPr>
              <a:t>……</a:t>
            </a:r>
            <a:r>
              <a:rPr lang="zh-CN" altLang="en-US" sz="3200">
                <a:solidFill>
                  <a:srgbClr val="0033CC"/>
                </a:solidFill>
                <a:latin typeface="黑体" panose="02010609060101010101" pitchFamily="49" charset="-122"/>
              </a:rPr>
              <a:t>。    </a:t>
            </a:r>
            <a:endParaRPr lang="zh-CN" altLang="en-US" sz="3200">
              <a:solidFill>
                <a:srgbClr val="0033CC"/>
              </a:solidFill>
              <a:latin typeface="黑体" panose="02010609060101010101" pitchFamily="49" charset="-122"/>
            </a:endParaRPr>
          </a:p>
        </p:txBody>
      </p:sp>
      <p:sp>
        <p:nvSpPr>
          <p:cNvPr id="111619" name="矩形 4"/>
          <p:cNvSpPr>
            <a:spLocks noChangeArrowheads="1"/>
          </p:cNvSpPr>
          <p:nvPr/>
        </p:nvSpPr>
        <p:spPr bwMode="auto">
          <a:xfrm>
            <a:off x="2667000" y="3581400"/>
            <a:ext cx="807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33CC"/>
                </a:solidFill>
                <a:latin typeface="黑体" panose="02010609060101010101" pitchFamily="49" charset="-122"/>
              </a:rPr>
              <a:t>宗教改革：天主教会；精神自由</a:t>
            </a:r>
            <a:r>
              <a:rPr lang="en-US" altLang="zh-CN" sz="3200">
                <a:solidFill>
                  <a:srgbClr val="0033CC"/>
                </a:solidFill>
                <a:latin typeface="黑体" panose="02010609060101010101" pitchFamily="49" charset="-122"/>
              </a:rPr>
              <a:t>……</a:t>
            </a:r>
            <a:r>
              <a:rPr lang="zh-CN" altLang="en-US" sz="3200">
                <a:solidFill>
                  <a:srgbClr val="0033CC"/>
                </a:solidFill>
                <a:latin typeface="黑体" panose="02010609060101010101" pitchFamily="49" charset="-122"/>
              </a:rPr>
              <a:t>。</a:t>
            </a:r>
            <a:endParaRPr lang="zh-CN" altLang="en-US" sz="3200">
              <a:solidFill>
                <a:srgbClr val="0033CC"/>
              </a:solidFill>
              <a:latin typeface="黑体" panose="02010609060101010101" pitchFamily="49" charset="-122"/>
            </a:endParaRPr>
          </a:p>
        </p:txBody>
      </p:sp>
      <p:sp>
        <p:nvSpPr>
          <p:cNvPr id="111620" name="矩形 5"/>
          <p:cNvSpPr>
            <a:spLocks noChangeArrowheads="1"/>
          </p:cNvSpPr>
          <p:nvPr/>
        </p:nvSpPr>
        <p:spPr bwMode="auto">
          <a:xfrm>
            <a:off x="2667000" y="4525963"/>
            <a:ext cx="807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33CC"/>
                </a:solidFill>
                <a:latin typeface="黑体" panose="02010609060101010101" pitchFamily="49" charset="-122"/>
              </a:rPr>
              <a:t>启蒙运动：封建制度；民主法制</a:t>
            </a:r>
            <a:r>
              <a:rPr lang="en-US" altLang="zh-CN" sz="3200">
                <a:solidFill>
                  <a:srgbClr val="0033CC"/>
                </a:solidFill>
                <a:latin typeface="黑体" panose="02010609060101010101" pitchFamily="49" charset="-122"/>
              </a:rPr>
              <a:t>……</a:t>
            </a:r>
            <a:r>
              <a:rPr lang="zh-CN" altLang="en-US" sz="3200">
                <a:solidFill>
                  <a:srgbClr val="0033CC"/>
                </a:solidFill>
                <a:latin typeface="黑体" panose="02010609060101010101" pitchFamily="49" charset="-122"/>
              </a:rPr>
              <a:t>。</a:t>
            </a:r>
            <a:endParaRPr lang="zh-CN" altLang="en-US" sz="3200">
              <a:solidFill>
                <a:srgbClr val="0033CC"/>
              </a:solidFill>
              <a:latin typeface="黑体" panose="02010609060101010101" pitchFamily="49" charset="-122"/>
            </a:endParaRPr>
          </a:p>
        </p:txBody>
      </p:sp>
      <p:sp>
        <p:nvSpPr>
          <p:cNvPr id="111621" name="Rectangle 1"/>
          <p:cNvSpPr>
            <a:spLocks noChangeArrowheads="1"/>
          </p:cNvSpPr>
          <p:nvPr/>
        </p:nvSpPr>
        <p:spPr bwMode="auto">
          <a:xfrm>
            <a:off x="2438400" y="787400"/>
            <a:ext cx="7543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3200">
                <a:solidFill>
                  <a:srgbClr val="C00000"/>
                </a:solidFill>
                <a:latin typeface="Times New Roman" panose="02020603050405020304" pitchFamily="18" charset="0"/>
                <a:cs typeface="Times New Roman" panose="02020603050405020304" pitchFamily="18" charset="0"/>
              </a:rPr>
              <a:t>概念不清、不准是学生存在的普遍问题！</a:t>
            </a:r>
            <a:endParaRPr lang="zh-CN" altLang="en-US" sz="3200">
              <a:solidFill>
                <a:srgbClr val="C00000"/>
              </a:solidFill>
              <a:latin typeface="Times New Roman" panose="02020603050405020304" pitchFamily="18" charset="0"/>
              <a:cs typeface="Times New Roman" panose="02020603050405020304" pitchFamily="18" charset="0"/>
            </a:endParaRPr>
          </a:p>
        </p:txBody>
      </p:sp>
      <p:sp>
        <p:nvSpPr>
          <p:cNvPr id="111622" name="Rectangle 1"/>
          <p:cNvSpPr>
            <a:spLocks noChangeArrowheads="1"/>
          </p:cNvSpPr>
          <p:nvPr/>
        </p:nvSpPr>
        <p:spPr bwMode="auto">
          <a:xfrm>
            <a:off x="4876800" y="1778000"/>
            <a:ext cx="2209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3200">
                <a:solidFill>
                  <a:srgbClr val="000066"/>
                </a:solidFill>
                <a:latin typeface="Times New Roman" panose="02020603050405020304" pitchFamily="18" charset="0"/>
                <a:cs typeface="Times New Roman" panose="02020603050405020304" pitchFamily="18" charset="0"/>
              </a:rPr>
              <a:t> 人文主义</a:t>
            </a:r>
            <a:endParaRPr lang="zh-CN" altLang="en-US" sz="3200">
              <a:solidFill>
                <a:srgbClr val="000066"/>
              </a:solidFill>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4000" dirty="0" smtClean="0"/>
              <a:t>精研</a:t>
            </a:r>
            <a:r>
              <a:rPr lang="zh-CN" altLang="en-US" sz="4000" dirty="0"/>
              <a:t>高考真题</a:t>
            </a:r>
            <a:endParaRPr lang="zh-CN" altLang="en-US" dirty="0" smtClean="0"/>
          </a:p>
        </p:txBody>
      </p:sp>
      <p:sp>
        <p:nvSpPr>
          <p:cNvPr id="3" name="内容占位符 2"/>
          <p:cNvSpPr>
            <a:spLocks noGrp="1"/>
          </p:cNvSpPr>
          <p:nvPr>
            <p:ph idx="1"/>
          </p:nvPr>
        </p:nvSpPr>
        <p:spPr/>
        <p:txBody>
          <a:bodyPr/>
          <a:lstStyle/>
          <a:p>
            <a:pPr>
              <a:defRPr/>
            </a:pPr>
            <a:r>
              <a:rPr lang="zh-CN" altLang="en-US" sz="3200" b="1" i="1" u="sng" dirty="0">
                <a:latin typeface="楷体" panose="02010609060101010101" pitchFamily="49" charset="-122"/>
                <a:ea typeface="楷体" panose="02010609060101010101" pitchFamily="49" charset="-122"/>
                <a:cs typeface="楷体" panose="02010609060101010101" pitchFamily="49" charset="-122"/>
              </a:rPr>
              <a:t>考点、情景、核心价值（立意、导向）、学科素养、必备知识、关键能力、解题思路</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试卷总评</a:t>
            </a:r>
            <a:endParaRPr lang="en-US"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试卷特点</a:t>
            </a:r>
            <a:endParaRPr lang="en-US"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试题分析</a:t>
            </a:r>
            <a:endParaRPr lang="en-US" altLang="zh-CN" sz="3200" b="1" dirty="0">
              <a:effectLst>
                <a:outerShdw blurRad="38100" dist="19050" dir="2700000" algn="tl" rotWithShape="0">
                  <a:schemeClr val="dk1">
                    <a:alpha val="40000"/>
                  </a:schemeClr>
                </a:outerShdw>
              </a:effectLst>
            </a:endParaRPr>
          </a:p>
          <a:p>
            <a:pPr>
              <a:defRPr/>
            </a:pPr>
            <a:r>
              <a:rPr lang="zh-CN" altLang="en-US" sz="3200" b="1" dirty="0">
                <a:effectLst>
                  <a:outerShdw blurRad="38100" dist="19050" dir="2700000" algn="tl" rotWithShape="0">
                    <a:schemeClr val="dk1">
                      <a:alpha val="40000"/>
                    </a:schemeClr>
                  </a:outerShdw>
                </a:effectLst>
              </a:rPr>
              <a:t>高频考点</a:t>
            </a:r>
            <a:endParaRPr lang="zh-CN" altLang="en-US" sz="3200" b="1" dirty="0">
              <a:effectLst>
                <a:outerShdw blurRad="38100" dist="19050" dir="2700000" algn="tl" rotWithShape="0">
                  <a:schemeClr val="dk1">
                    <a:alpha val="40000"/>
                  </a:schemeClr>
                </a:outerShdw>
              </a:effectLst>
            </a:endParaRPr>
          </a:p>
          <a:p>
            <a:pPr>
              <a:defRPr/>
            </a:pPr>
            <a:endParaRPr lang="zh-CN" altLang="en-US" dirty="0"/>
          </a:p>
        </p:txBody>
      </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文本框 33795"/>
          <p:cNvSpPr txBox="1">
            <a:spLocks noChangeArrowheads="1"/>
          </p:cNvSpPr>
          <p:nvPr/>
        </p:nvSpPr>
        <p:spPr bwMode="auto">
          <a:xfrm>
            <a:off x="785612" y="482600"/>
            <a:ext cx="100970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3600" dirty="0" smtClean="0">
                <a:solidFill>
                  <a:srgbClr val="C00000"/>
                </a:solidFill>
                <a:latin typeface="黑体" panose="02010609060101010101" pitchFamily="49" charset="-122"/>
                <a:sym typeface="宋体" panose="02010600030101010101" pitchFamily="2" charset="-122"/>
              </a:rPr>
              <a:t>3、</a:t>
            </a:r>
            <a:r>
              <a:rPr lang="zh-CN" altLang="en-US" sz="3600" dirty="0" smtClean="0">
                <a:solidFill>
                  <a:srgbClr val="C00000"/>
                </a:solidFill>
                <a:latin typeface="黑体" panose="02010609060101010101" pitchFamily="49" charset="-122"/>
                <a:sym typeface="宋体" panose="02010600030101010101" pitchFamily="2" charset="-122"/>
              </a:rPr>
              <a:t>加强对知识内在联系、立体网络的理顺和架构  </a:t>
            </a:r>
            <a:endParaRPr lang="zh-CN" altLang="en-US" sz="3600" dirty="0">
              <a:solidFill>
                <a:srgbClr val="C00000"/>
              </a:solidFill>
              <a:latin typeface="黑体" panose="02010609060101010101" pitchFamily="49" charset="-122"/>
              <a:sym typeface="宋体" panose="02010600030101010101" pitchFamily="2" charset="-122"/>
            </a:endParaRPr>
          </a:p>
        </p:txBody>
      </p:sp>
      <p:sp>
        <p:nvSpPr>
          <p:cNvPr id="159747" name="文本框 33796"/>
          <p:cNvSpPr txBox="1">
            <a:spLocks noChangeArrowheads="1"/>
          </p:cNvSpPr>
          <p:nvPr/>
        </p:nvSpPr>
        <p:spPr bwMode="auto">
          <a:xfrm>
            <a:off x="2057401" y="1624014"/>
            <a:ext cx="8247063"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3600"/>
              </a:lnSpc>
            </a:pPr>
            <a:r>
              <a:rPr lang="zh-CN" altLang="en-US">
                <a:solidFill>
                  <a:srgbClr val="000066"/>
                </a:solidFill>
                <a:latin typeface="黑体" panose="02010609060101010101" pitchFamily="49" charset="-122"/>
                <a:sym typeface="宋体" panose="02010600030101010101" pitchFamily="2" charset="-122"/>
              </a:rPr>
              <a:t>    </a:t>
            </a:r>
            <a:r>
              <a:rPr lang="zh-CN" altLang="en-US">
                <a:solidFill>
                  <a:srgbClr val="3333FF"/>
                </a:solidFill>
                <a:latin typeface="黑体" panose="02010609060101010101" pitchFamily="49" charset="-122"/>
                <a:sym typeface="宋体" panose="02010600030101010101" pitchFamily="2" charset="-122"/>
              </a:rPr>
              <a:t>抓“点”：</a:t>
            </a:r>
            <a:r>
              <a:rPr lang="zh-CN" altLang="en-US">
                <a:solidFill>
                  <a:srgbClr val="000066"/>
                </a:solidFill>
                <a:latin typeface="黑体" panose="02010609060101010101" pitchFamily="49" charset="-122"/>
                <a:sym typeface="宋体" panose="02010600030101010101" pitchFamily="2" charset="-122"/>
              </a:rPr>
              <a:t>概念准确到位，史实陈述清楚，阶段特征牢记，重要节点突出。</a:t>
            </a:r>
            <a:endParaRPr lang="zh-CN" altLang="en-US">
              <a:solidFill>
                <a:srgbClr val="000066"/>
              </a:solidFill>
              <a:latin typeface="黑体" panose="02010609060101010101" pitchFamily="49" charset="-122"/>
              <a:sym typeface="宋体" panose="02010600030101010101" pitchFamily="2" charset="-122"/>
            </a:endParaRPr>
          </a:p>
          <a:p>
            <a:pPr>
              <a:lnSpc>
                <a:spcPts val="3600"/>
              </a:lnSpc>
            </a:pPr>
            <a:r>
              <a:rPr lang="zh-CN" altLang="en-US">
                <a:solidFill>
                  <a:srgbClr val="000066"/>
                </a:solidFill>
                <a:latin typeface="黑体" panose="02010609060101010101" pitchFamily="49" charset="-122"/>
                <a:sym typeface="宋体" panose="02010600030101010101" pitchFamily="2" charset="-122"/>
              </a:rPr>
              <a:t>    </a:t>
            </a:r>
            <a:r>
              <a:rPr lang="zh-CN" altLang="en-US">
                <a:solidFill>
                  <a:srgbClr val="3333FF"/>
                </a:solidFill>
                <a:latin typeface="黑体" panose="02010609060101010101" pitchFamily="49" charset="-122"/>
                <a:sym typeface="宋体" panose="02010600030101010101" pitchFamily="2" charset="-122"/>
              </a:rPr>
              <a:t>串“线”：</a:t>
            </a:r>
            <a:r>
              <a:rPr lang="zh-CN" altLang="en-US">
                <a:solidFill>
                  <a:srgbClr val="000066"/>
                </a:solidFill>
                <a:latin typeface="黑体" panose="02010609060101010101" pitchFamily="49" charset="-122"/>
                <a:sym typeface="宋体" panose="02010600030101010101" pitchFamily="2" charset="-122"/>
              </a:rPr>
              <a:t>即有内在联系的历史事件构成的知识线索。</a:t>
            </a:r>
            <a:endParaRPr lang="zh-CN" altLang="en-US">
              <a:solidFill>
                <a:srgbClr val="000066"/>
              </a:solidFill>
              <a:latin typeface="黑体" panose="02010609060101010101" pitchFamily="49" charset="-122"/>
              <a:sym typeface="宋体" panose="02010600030101010101" pitchFamily="2" charset="-122"/>
            </a:endParaRPr>
          </a:p>
          <a:p>
            <a:pPr>
              <a:lnSpc>
                <a:spcPts val="3600"/>
              </a:lnSpc>
            </a:pPr>
            <a:r>
              <a:rPr lang="zh-CN" altLang="en-US">
                <a:solidFill>
                  <a:srgbClr val="000066"/>
                </a:solidFill>
                <a:latin typeface="黑体" panose="02010609060101010101" pitchFamily="49" charset="-122"/>
                <a:sym typeface="宋体" panose="02010600030101010101" pitchFamily="2" charset="-122"/>
              </a:rPr>
              <a:t>    </a:t>
            </a:r>
            <a:r>
              <a:rPr lang="zh-CN" altLang="en-US">
                <a:solidFill>
                  <a:srgbClr val="3333FF"/>
                </a:solidFill>
                <a:latin typeface="黑体" panose="02010609060101010101" pitchFamily="49" charset="-122"/>
                <a:sym typeface="宋体" panose="02010600030101010101" pitchFamily="2" charset="-122"/>
              </a:rPr>
              <a:t>铺“面”：</a:t>
            </a:r>
            <a:r>
              <a:rPr lang="zh-CN" altLang="en-US">
                <a:solidFill>
                  <a:srgbClr val="000066"/>
                </a:solidFill>
                <a:latin typeface="黑体" panose="02010609060101010101" pitchFamily="49" charset="-122"/>
                <a:sym typeface="宋体" panose="02010600030101010101" pitchFamily="2" charset="-122"/>
              </a:rPr>
              <a:t>即某一时期历史的全部内容构成的知识整体。</a:t>
            </a:r>
            <a:endParaRPr lang="zh-CN" altLang="en-US">
              <a:solidFill>
                <a:srgbClr val="000066"/>
              </a:solidFill>
              <a:latin typeface="黑体" panose="02010609060101010101" pitchFamily="49" charset="-122"/>
              <a:sym typeface="宋体" panose="02010600030101010101" pitchFamily="2" charset="-122"/>
            </a:endParaRPr>
          </a:p>
          <a:p>
            <a:pPr>
              <a:lnSpc>
                <a:spcPts val="3600"/>
              </a:lnSpc>
            </a:pPr>
            <a:r>
              <a:rPr lang="zh-CN" altLang="en-US">
                <a:solidFill>
                  <a:srgbClr val="000066"/>
                </a:solidFill>
                <a:latin typeface="黑体" panose="02010609060101010101" pitchFamily="49" charset="-122"/>
                <a:sym typeface="宋体" panose="02010600030101010101" pitchFamily="2" charset="-122"/>
              </a:rPr>
              <a:t>    </a:t>
            </a:r>
            <a:r>
              <a:rPr lang="zh-CN" altLang="en-US">
                <a:solidFill>
                  <a:srgbClr val="3333FF"/>
                </a:solidFill>
                <a:latin typeface="黑体" panose="02010609060101010101" pitchFamily="49" charset="-122"/>
                <a:sym typeface="宋体" panose="02010600030101010101" pitchFamily="2" charset="-122"/>
              </a:rPr>
              <a:t>织“网”：</a:t>
            </a:r>
            <a:r>
              <a:rPr lang="zh-CN" altLang="en-US">
                <a:solidFill>
                  <a:srgbClr val="000066"/>
                </a:solidFill>
                <a:latin typeface="黑体" panose="02010609060101010101" pitchFamily="49" charset="-122"/>
                <a:sym typeface="宋体" panose="02010600030101010101" pitchFamily="2" charset="-122"/>
              </a:rPr>
              <a:t>即把零散的知识串联起来，“织”成完整的、立体的网，实现学科内的“超级链接”。</a:t>
            </a:r>
            <a:endParaRPr lang="zh-CN" altLang="en-US">
              <a:solidFill>
                <a:srgbClr val="000066"/>
              </a:solidFill>
              <a:latin typeface="黑体" panose="02010609060101010101" pitchFamily="49" charset="-122"/>
              <a:sym typeface="宋体" panose="02010600030101010101" pitchFamily="2" charset="-122"/>
            </a:endParaRPr>
          </a:p>
        </p:txBody>
      </p:sp>
    </p:spTree>
    <p:custDataLst>
      <p:tags r:id="rId1"/>
    </p:custDataLst>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13246"/>
          <a:stretch>
            <a:fillRect/>
          </a:stretch>
        </p:blipFill>
        <p:spPr>
          <a:xfrm>
            <a:off x="953143" y="321972"/>
            <a:ext cx="10285714" cy="6002266"/>
          </a:xfrm>
          <a:prstGeom prst="rect">
            <a:avLst/>
          </a:prstGeom>
        </p:spPr>
      </p:pic>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4"/>
          <p:cNvSpPr>
            <a:spLocks noChangeArrowheads="1"/>
          </p:cNvSpPr>
          <p:nvPr/>
        </p:nvSpPr>
        <p:spPr bwMode="auto">
          <a:xfrm>
            <a:off x="1917700" y="1884552"/>
            <a:ext cx="842645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indent="612775">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0066"/>
                </a:solidFill>
                <a:latin typeface="黑体" panose="02010609060101010101" pitchFamily="49" charset="-122"/>
                <a:cs typeface="Times New Roman" panose="02020603050405020304" pitchFamily="18" charset="0"/>
              </a:rPr>
              <a:t>一个继承：</a:t>
            </a:r>
            <a:r>
              <a:rPr lang="zh-CN" altLang="en-US" sz="3200">
                <a:solidFill>
                  <a:srgbClr val="CC0000"/>
                </a:solidFill>
                <a:latin typeface="黑体" panose="02010609060101010101" pitchFamily="49" charset="-122"/>
                <a:cs typeface="Times New Roman" panose="02020603050405020304" pitchFamily="18" charset="0"/>
              </a:rPr>
              <a:t>政治制度在继承中发展。</a:t>
            </a:r>
            <a:endParaRPr lang="zh-CN" altLang="en-US" sz="3200">
              <a:solidFill>
                <a:srgbClr val="CC0000"/>
              </a:solidFill>
              <a:latin typeface="黑体" panose="02010609060101010101" pitchFamily="49" charset="-122"/>
              <a:cs typeface="Times New Roman" panose="02020603050405020304" pitchFamily="18" charset="0"/>
            </a:endParaRPr>
          </a:p>
          <a:p>
            <a:pPr eaLnBrk="1" hangingPunct="1"/>
            <a:r>
              <a:rPr lang="zh-CN" altLang="en-US" sz="3200">
                <a:solidFill>
                  <a:srgbClr val="CC0000"/>
                </a:solidFill>
                <a:latin typeface="黑体" panose="02010609060101010101" pitchFamily="49" charset="-122"/>
                <a:cs typeface="Times New Roman" panose="02020603050405020304" pitchFamily="18" charset="0"/>
              </a:rPr>
              <a:t> </a:t>
            </a:r>
            <a:endParaRPr lang="zh-CN" altLang="en-US" sz="3200">
              <a:solidFill>
                <a:srgbClr val="CC0000"/>
              </a:solidFill>
              <a:latin typeface="黑体" panose="02010609060101010101" pitchFamily="49" charset="-122"/>
              <a:cs typeface="Times New Roman" panose="02020603050405020304" pitchFamily="18" charset="0"/>
            </a:endParaRPr>
          </a:p>
          <a:p>
            <a:pPr eaLnBrk="1" hangingPunct="1"/>
            <a:r>
              <a:rPr lang="zh-CN" altLang="en-US" sz="3200">
                <a:solidFill>
                  <a:srgbClr val="000066"/>
                </a:solidFill>
                <a:latin typeface="黑体" panose="02010609060101010101" pitchFamily="49" charset="-122"/>
                <a:cs typeface="Times New Roman" panose="02020603050405020304" pitchFamily="18" charset="0"/>
              </a:rPr>
              <a:t>两个趋势：</a:t>
            </a:r>
            <a:r>
              <a:rPr lang="zh-CN" altLang="en-US" sz="3200">
                <a:solidFill>
                  <a:srgbClr val="CC0000"/>
                </a:solidFill>
                <a:latin typeface="黑体" panose="02010609060101010101" pitchFamily="49" charset="-122"/>
                <a:cs typeface="Times New Roman" panose="02020603050405020304" pitchFamily="18" charset="0"/>
              </a:rPr>
              <a:t>中央集权不断加强的趋势；</a:t>
            </a:r>
            <a:endParaRPr lang="zh-CN" altLang="en-US" sz="3200">
              <a:solidFill>
                <a:srgbClr val="CC0000"/>
              </a:solidFill>
              <a:latin typeface="黑体" panose="02010609060101010101" pitchFamily="49" charset="-122"/>
              <a:cs typeface="Times New Roman" panose="02020603050405020304" pitchFamily="18" charset="0"/>
            </a:endParaRPr>
          </a:p>
          <a:p>
            <a:pPr eaLnBrk="1" hangingPunct="1"/>
            <a:r>
              <a:rPr lang="zh-CN" altLang="en-US" sz="3200">
                <a:solidFill>
                  <a:srgbClr val="CC0000"/>
                </a:solidFill>
                <a:latin typeface="黑体" panose="02010609060101010101" pitchFamily="49" charset="-122"/>
                <a:cs typeface="Times New Roman" panose="02020603050405020304" pitchFamily="18" charset="0"/>
              </a:rPr>
              <a:t>          皇权不断加强的趋势。</a:t>
            </a:r>
            <a:endParaRPr lang="zh-CN" altLang="en-US" sz="3200">
              <a:solidFill>
                <a:srgbClr val="CC0000"/>
              </a:solidFill>
              <a:latin typeface="黑体" panose="02010609060101010101" pitchFamily="49" charset="-122"/>
              <a:cs typeface="Times New Roman" panose="02020603050405020304" pitchFamily="18" charset="0"/>
            </a:endParaRPr>
          </a:p>
          <a:p>
            <a:pPr eaLnBrk="1" hangingPunct="1"/>
            <a:endParaRPr lang="zh-CN" altLang="en-US" sz="3200">
              <a:solidFill>
                <a:srgbClr val="CC0000"/>
              </a:solidFill>
              <a:latin typeface="黑体" panose="02010609060101010101" pitchFamily="49" charset="-122"/>
              <a:cs typeface="Times New Roman" panose="02020603050405020304" pitchFamily="18" charset="0"/>
            </a:endParaRPr>
          </a:p>
          <a:p>
            <a:pPr eaLnBrk="1" hangingPunct="1"/>
            <a:r>
              <a:rPr lang="zh-CN" altLang="en-US" sz="3200">
                <a:solidFill>
                  <a:srgbClr val="000066"/>
                </a:solidFill>
                <a:latin typeface="黑体" panose="02010609060101010101" pitchFamily="49" charset="-122"/>
                <a:cs typeface="Times New Roman" panose="02020603050405020304" pitchFamily="18" charset="0"/>
              </a:rPr>
              <a:t>三个创新：</a:t>
            </a:r>
            <a:r>
              <a:rPr lang="zh-CN" altLang="en-US" sz="3200">
                <a:solidFill>
                  <a:srgbClr val="CC0000"/>
                </a:solidFill>
                <a:latin typeface="黑体" panose="02010609060101010101" pitchFamily="49" charset="-122"/>
                <a:cs typeface="Times New Roman" panose="02020603050405020304" pitchFamily="18" charset="0"/>
              </a:rPr>
              <a:t>中央官制的创新；</a:t>
            </a:r>
            <a:endParaRPr lang="en-US" altLang="zh-CN" sz="3200">
              <a:solidFill>
                <a:srgbClr val="CC0000"/>
              </a:solidFill>
              <a:latin typeface="黑体" panose="02010609060101010101" pitchFamily="49" charset="-122"/>
              <a:cs typeface="Times New Roman" panose="02020603050405020304" pitchFamily="18" charset="0"/>
            </a:endParaRPr>
          </a:p>
          <a:p>
            <a:pPr eaLnBrk="1" hangingPunct="1"/>
            <a:r>
              <a:rPr lang="en-US" altLang="zh-CN" sz="3200">
                <a:solidFill>
                  <a:srgbClr val="CC0000"/>
                </a:solidFill>
                <a:latin typeface="黑体" panose="02010609060101010101" pitchFamily="49" charset="-122"/>
                <a:cs typeface="Times New Roman" panose="02020603050405020304" pitchFamily="18" charset="0"/>
              </a:rPr>
              <a:t>          </a:t>
            </a:r>
            <a:r>
              <a:rPr lang="zh-CN" altLang="en-US" sz="3200">
                <a:solidFill>
                  <a:srgbClr val="CC0000"/>
                </a:solidFill>
                <a:latin typeface="黑体" panose="02010609060101010101" pitchFamily="49" charset="-122"/>
                <a:cs typeface="Times New Roman" panose="02020603050405020304" pitchFamily="18" charset="0"/>
              </a:rPr>
              <a:t>地方制度的创新；</a:t>
            </a:r>
            <a:endParaRPr lang="en-US" altLang="zh-CN" sz="3200">
              <a:solidFill>
                <a:srgbClr val="CC0000"/>
              </a:solidFill>
              <a:latin typeface="黑体" panose="02010609060101010101" pitchFamily="49" charset="-122"/>
              <a:cs typeface="Times New Roman" panose="02020603050405020304" pitchFamily="18" charset="0"/>
            </a:endParaRPr>
          </a:p>
          <a:p>
            <a:pPr eaLnBrk="1" hangingPunct="1"/>
            <a:r>
              <a:rPr lang="en-US" altLang="zh-CN" sz="3200">
                <a:solidFill>
                  <a:srgbClr val="CC0000"/>
                </a:solidFill>
                <a:latin typeface="黑体" panose="02010609060101010101" pitchFamily="49" charset="-122"/>
                <a:cs typeface="Times New Roman" panose="02020603050405020304" pitchFamily="18" charset="0"/>
              </a:rPr>
              <a:t>          </a:t>
            </a:r>
            <a:r>
              <a:rPr lang="zh-CN" altLang="en-US" sz="3200">
                <a:solidFill>
                  <a:srgbClr val="CC0000"/>
                </a:solidFill>
                <a:latin typeface="黑体" panose="02010609060101010101" pitchFamily="49" charset="-122"/>
                <a:cs typeface="Times New Roman" panose="02020603050405020304" pitchFamily="18" charset="0"/>
              </a:rPr>
              <a:t>选官制度的创新。</a:t>
            </a:r>
            <a:endParaRPr lang="zh-CN" altLang="en-US" sz="3200">
              <a:solidFill>
                <a:srgbClr val="CC0000"/>
              </a:solidFill>
              <a:latin typeface="黑体" panose="02010609060101010101" pitchFamily="49" charset="-122"/>
              <a:cs typeface="Times New Roman" panose="02020603050405020304" pitchFamily="18" charset="0"/>
            </a:endParaRPr>
          </a:p>
        </p:txBody>
      </p:sp>
      <p:sp>
        <p:nvSpPr>
          <p:cNvPr id="165891" name="Rectangle 5"/>
          <p:cNvSpPr>
            <a:spLocks noChangeArrowheads="1"/>
          </p:cNvSpPr>
          <p:nvPr/>
        </p:nvSpPr>
        <p:spPr bwMode="auto">
          <a:xfrm>
            <a:off x="2063750" y="914400"/>
            <a:ext cx="81359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600">
                <a:solidFill>
                  <a:srgbClr val="CC0000"/>
                </a:solidFill>
                <a:cs typeface="Times New Roman" panose="02020603050405020304" pitchFamily="18" charset="0"/>
              </a:rPr>
              <a:t> 秦汉隋唐宋元时期政治制度演变特点</a:t>
            </a:r>
            <a:endParaRPr lang="zh-CN" altLang="en-US" sz="3600">
              <a:solidFill>
                <a:srgbClr val="CC0000"/>
              </a:solidFill>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34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34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3410">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341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3410">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34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4" name="Picture 2" descr="园地原创标识"/>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730625" y="3244850"/>
            <a:ext cx="190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6915" name="Group 2"/>
          <p:cNvGrpSpPr/>
          <p:nvPr/>
        </p:nvGrpSpPr>
        <p:grpSpPr bwMode="auto">
          <a:xfrm>
            <a:off x="1905000" y="2895601"/>
            <a:ext cx="8763000" cy="1071267"/>
            <a:chOff x="0" y="76176"/>
            <a:chExt cx="8610374" cy="1071271"/>
          </a:xfrm>
        </p:grpSpPr>
        <p:cxnSp>
          <p:nvCxnSpPr>
            <p:cNvPr id="166934" name="直接箭头连接符 2"/>
            <p:cNvCxnSpPr>
              <a:cxnSpLocks noChangeShapeType="1"/>
            </p:cNvCxnSpPr>
            <p:nvPr/>
          </p:nvCxnSpPr>
          <p:spPr bwMode="auto">
            <a:xfrm flipV="1">
              <a:off x="304800" y="685780"/>
              <a:ext cx="8305574" cy="20"/>
            </a:xfrm>
            <a:prstGeom prst="straightConnector1">
              <a:avLst/>
            </a:prstGeom>
            <a:noFill/>
            <a:ln w="50800">
              <a:solidFill>
                <a:srgbClr val="CC0000"/>
              </a:solidFill>
              <a:round/>
              <a:tailEnd type="arrow" w="med" len="med"/>
            </a:ln>
            <a:extLst>
              <a:ext uri="{909E8E84-426E-40DD-AFC4-6F175D3DCCD1}">
                <a14:hiddenFill xmlns:a14="http://schemas.microsoft.com/office/drawing/2010/main">
                  <a:noFill/>
                </a14:hiddenFill>
              </a:ext>
            </a:extLst>
          </p:spPr>
        </p:cxnSp>
        <p:cxnSp>
          <p:nvCxnSpPr>
            <p:cNvPr id="166935" name="直接连接符 8"/>
            <p:cNvCxnSpPr>
              <a:cxnSpLocks noChangeShapeType="1"/>
            </p:cNvCxnSpPr>
            <p:nvPr/>
          </p:nvCxnSpPr>
          <p:spPr bwMode="auto">
            <a:xfrm rot="5400000">
              <a:off x="533400" y="609600"/>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cxnSp>
          <p:nvCxnSpPr>
            <p:cNvPr id="166936" name="直接连接符 9"/>
            <p:cNvCxnSpPr>
              <a:cxnSpLocks noChangeShapeType="1"/>
            </p:cNvCxnSpPr>
            <p:nvPr/>
          </p:nvCxnSpPr>
          <p:spPr bwMode="auto">
            <a:xfrm rot="5400000">
              <a:off x="1523274" y="6088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cxnSp>
          <p:nvCxnSpPr>
            <p:cNvPr id="166937" name="直接连接符 10"/>
            <p:cNvCxnSpPr>
              <a:cxnSpLocks noChangeShapeType="1"/>
            </p:cNvCxnSpPr>
            <p:nvPr/>
          </p:nvCxnSpPr>
          <p:spPr bwMode="auto">
            <a:xfrm rot="5400000">
              <a:off x="2437540" y="6088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cxnSp>
          <p:nvCxnSpPr>
            <p:cNvPr id="166938" name="直接连接符 11"/>
            <p:cNvCxnSpPr>
              <a:cxnSpLocks noChangeShapeType="1"/>
            </p:cNvCxnSpPr>
            <p:nvPr/>
          </p:nvCxnSpPr>
          <p:spPr bwMode="auto">
            <a:xfrm rot="5400000">
              <a:off x="3048712" y="6088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cxnSp>
          <p:nvCxnSpPr>
            <p:cNvPr id="166939" name="直接连接符 12"/>
            <p:cNvCxnSpPr>
              <a:cxnSpLocks noChangeShapeType="1"/>
            </p:cNvCxnSpPr>
            <p:nvPr/>
          </p:nvCxnSpPr>
          <p:spPr bwMode="auto">
            <a:xfrm rot="5400000">
              <a:off x="5866450" y="6088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cxnSp>
          <p:nvCxnSpPr>
            <p:cNvPr id="166940" name="直接连接符 13"/>
            <p:cNvCxnSpPr>
              <a:cxnSpLocks noChangeShapeType="1"/>
            </p:cNvCxnSpPr>
            <p:nvPr/>
          </p:nvCxnSpPr>
          <p:spPr bwMode="auto">
            <a:xfrm rot="5400000">
              <a:off x="7771400" y="6088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sp>
          <p:nvSpPr>
            <p:cNvPr id="166941" name="TextBox 14"/>
            <p:cNvSpPr txBox="1">
              <a:spLocks noChangeArrowheads="1"/>
            </p:cNvSpPr>
            <p:nvPr/>
          </p:nvSpPr>
          <p:spPr bwMode="auto">
            <a:xfrm>
              <a:off x="2590732" y="76176"/>
              <a:ext cx="1143000" cy="46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1958</a:t>
              </a:r>
              <a:r>
                <a:rPr lang="zh-CN" altLang="en-US" sz="2400" b="1">
                  <a:solidFill>
                    <a:srgbClr val="000066"/>
                  </a:solidFill>
                  <a:latin typeface="黑体" panose="02010609060101010101" pitchFamily="49" charset="-122"/>
                </a:rPr>
                <a:t>年</a:t>
              </a:r>
              <a:endParaRPr lang="zh-CN" altLang="en-US" sz="2400" b="1">
                <a:solidFill>
                  <a:srgbClr val="000066"/>
                </a:solidFill>
                <a:latin typeface="黑体" panose="02010609060101010101" pitchFamily="49" charset="-122"/>
              </a:endParaRPr>
            </a:p>
          </p:txBody>
        </p:sp>
        <p:sp>
          <p:nvSpPr>
            <p:cNvPr id="166942" name="TextBox 15"/>
            <p:cNvSpPr txBox="1">
              <a:spLocks noChangeArrowheads="1"/>
            </p:cNvSpPr>
            <p:nvPr/>
          </p:nvSpPr>
          <p:spPr bwMode="auto">
            <a:xfrm>
              <a:off x="0" y="685758"/>
              <a:ext cx="1219200" cy="46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1950</a:t>
              </a:r>
              <a:r>
                <a:rPr lang="zh-CN" altLang="en-US" sz="2400" b="1">
                  <a:solidFill>
                    <a:srgbClr val="000066"/>
                  </a:solidFill>
                </a:rPr>
                <a:t>年</a:t>
              </a:r>
              <a:endParaRPr lang="zh-CN" altLang="en-US" sz="2400" b="1">
                <a:solidFill>
                  <a:srgbClr val="000066"/>
                </a:solidFill>
              </a:endParaRPr>
            </a:p>
          </p:txBody>
        </p:sp>
        <p:sp>
          <p:nvSpPr>
            <p:cNvPr id="166943" name="TextBox 16"/>
            <p:cNvSpPr txBox="1">
              <a:spLocks noChangeArrowheads="1"/>
            </p:cNvSpPr>
            <p:nvPr/>
          </p:nvSpPr>
          <p:spPr bwMode="auto">
            <a:xfrm>
              <a:off x="990658" y="76176"/>
              <a:ext cx="1219200" cy="46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1953</a:t>
              </a:r>
              <a:r>
                <a:rPr lang="zh-CN" altLang="en-US" sz="2400" b="1">
                  <a:solidFill>
                    <a:srgbClr val="000066"/>
                  </a:solidFill>
                  <a:latin typeface="黑体" panose="02010609060101010101" pitchFamily="49" charset="-122"/>
                </a:rPr>
                <a:t>年</a:t>
              </a:r>
              <a:endParaRPr lang="zh-CN" altLang="en-US" sz="2400" b="1">
                <a:solidFill>
                  <a:srgbClr val="000066"/>
                </a:solidFill>
                <a:latin typeface="黑体" panose="02010609060101010101" pitchFamily="49" charset="-122"/>
              </a:endParaRPr>
            </a:p>
          </p:txBody>
        </p:sp>
        <p:sp>
          <p:nvSpPr>
            <p:cNvPr id="166944" name="TextBox 17"/>
            <p:cNvSpPr txBox="1">
              <a:spLocks noChangeArrowheads="1"/>
            </p:cNvSpPr>
            <p:nvPr/>
          </p:nvSpPr>
          <p:spPr bwMode="auto">
            <a:xfrm>
              <a:off x="7314978" y="685780"/>
              <a:ext cx="1143000" cy="46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1992</a:t>
              </a:r>
              <a:r>
                <a:rPr lang="zh-CN" altLang="en-US" sz="2400" b="1">
                  <a:solidFill>
                    <a:srgbClr val="000066"/>
                  </a:solidFill>
                  <a:latin typeface="黑体" panose="02010609060101010101" pitchFamily="49" charset="-122"/>
                </a:rPr>
                <a:t>年</a:t>
              </a:r>
              <a:endParaRPr lang="zh-CN" altLang="en-US" sz="2400" b="1">
                <a:solidFill>
                  <a:srgbClr val="000066"/>
                </a:solidFill>
                <a:latin typeface="黑体" panose="02010609060101010101" pitchFamily="49" charset="-122"/>
              </a:endParaRPr>
            </a:p>
          </p:txBody>
        </p:sp>
        <p:sp>
          <p:nvSpPr>
            <p:cNvPr id="166945" name="TextBox 19"/>
            <p:cNvSpPr txBox="1">
              <a:spLocks noChangeArrowheads="1"/>
            </p:cNvSpPr>
            <p:nvPr/>
          </p:nvSpPr>
          <p:spPr bwMode="auto">
            <a:xfrm>
              <a:off x="5410022" y="685744"/>
              <a:ext cx="1371600" cy="46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1978</a:t>
              </a:r>
              <a:r>
                <a:rPr lang="zh-CN" altLang="en-US" sz="2400" b="1">
                  <a:solidFill>
                    <a:srgbClr val="000066"/>
                  </a:solidFill>
                  <a:latin typeface="黑体" panose="02010609060101010101" pitchFamily="49" charset="-122"/>
                </a:rPr>
                <a:t>年</a:t>
              </a:r>
              <a:endParaRPr lang="zh-CN" altLang="en-US" sz="2400" b="1">
                <a:solidFill>
                  <a:srgbClr val="000066"/>
                </a:solidFill>
                <a:latin typeface="黑体" panose="02010609060101010101" pitchFamily="49" charset="-122"/>
              </a:endParaRPr>
            </a:p>
          </p:txBody>
        </p:sp>
      </p:grpSp>
      <p:sp>
        <p:nvSpPr>
          <p:cNvPr id="17" name="TextBox 20"/>
          <p:cNvSpPr txBox="1">
            <a:spLocks noChangeArrowheads="1"/>
          </p:cNvSpPr>
          <p:nvPr/>
        </p:nvSpPr>
        <p:spPr bwMode="auto">
          <a:xfrm>
            <a:off x="2203848" y="3962400"/>
            <a:ext cx="61555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不要四面出击</a:t>
            </a:r>
            <a:endParaRPr lang="zh-CN" altLang="en-US">
              <a:solidFill>
                <a:srgbClr val="C00000"/>
              </a:solidFill>
              <a:latin typeface="黑体" panose="02010609060101010101" pitchFamily="49" charset="-122"/>
            </a:endParaRPr>
          </a:p>
        </p:txBody>
      </p:sp>
      <p:sp>
        <p:nvSpPr>
          <p:cNvPr id="19" name="TextBox 22"/>
          <p:cNvSpPr txBox="1">
            <a:spLocks noChangeArrowheads="1"/>
          </p:cNvSpPr>
          <p:nvPr/>
        </p:nvSpPr>
        <p:spPr bwMode="auto">
          <a:xfrm>
            <a:off x="3047723" y="3956050"/>
            <a:ext cx="104644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开始三大改造</a:t>
            </a:r>
            <a:endParaRPr lang="en-US" altLang="zh-CN">
              <a:solidFill>
                <a:srgbClr val="C00000"/>
              </a:solidFill>
              <a:latin typeface="黑体" panose="02010609060101010101" pitchFamily="49" charset="-122"/>
            </a:endParaRPr>
          </a:p>
          <a:p>
            <a:pPr eaLnBrk="1" hangingPunct="1"/>
            <a:r>
              <a:rPr lang="zh-CN" altLang="en-US">
                <a:solidFill>
                  <a:srgbClr val="C00000"/>
                </a:solidFill>
                <a:latin typeface="黑体" panose="02010609060101010101" pitchFamily="49" charset="-122"/>
              </a:rPr>
              <a:t>实施一五计划</a:t>
            </a:r>
            <a:endParaRPr lang="zh-CN" altLang="en-US">
              <a:solidFill>
                <a:srgbClr val="C00000"/>
              </a:solidFill>
              <a:latin typeface="黑体" panose="02010609060101010101" pitchFamily="49" charset="-122"/>
            </a:endParaRPr>
          </a:p>
        </p:txBody>
      </p:sp>
      <p:sp>
        <p:nvSpPr>
          <p:cNvPr id="23" name="TextBox 22"/>
          <p:cNvSpPr txBox="1">
            <a:spLocks noChangeArrowheads="1"/>
          </p:cNvSpPr>
          <p:nvPr/>
        </p:nvSpPr>
        <p:spPr bwMode="auto">
          <a:xfrm>
            <a:off x="5334398" y="3962400"/>
            <a:ext cx="61555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提出八字方针</a:t>
            </a:r>
            <a:endParaRPr lang="zh-CN" altLang="en-US">
              <a:solidFill>
                <a:srgbClr val="C00000"/>
              </a:solidFill>
              <a:latin typeface="黑体" panose="02010609060101010101" pitchFamily="49" charset="-122"/>
            </a:endParaRPr>
          </a:p>
        </p:txBody>
      </p:sp>
      <p:sp>
        <p:nvSpPr>
          <p:cNvPr id="25" name="TextBox 24"/>
          <p:cNvSpPr txBox="1">
            <a:spLocks noChangeArrowheads="1"/>
          </p:cNvSpPr>
          <p:nvPr/>
        </p:nvSpPr>
        <p:spPr bwMode="auto">
          <a:xfrm>
            <a:off x="9595248" y="3962400"/>
            <a:ext cx="61555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发展市场经济</a:t>
            </a:r>
            <a:endParaRPr lang="zh-CN" altLang="en-US">
              <a:solidFill>
                <a:srgbClr val="C00000"/>
              </a:solidFill>
              <a:latin typeface="黑体" panose="02010609060101010101" pitchFamily="49" charset="-122"/>
            </a:endParaRPr>
          </a:p>
        </p:txBody>
      </p:sp>
      <p:sp>
        <p:nvSpPr>
          <p:cNvPr id="166920" name="TextBox 15"/>
          <p:cNvSpPr txBox="1">
            <a:spLocks noChangeArrowheads="1"/>
          </p:cNvSpPr>
          <p:nvPr/>
        </p:nvSpPr>
        <p:spPr bwMode="auto">
          <a:xfrm>
            <a:off x="3810000" y="35052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1956</a:t>
            </a:r>
            <a:r>
              <a:rPr lang="zh-CN" altLang="en-US" sz="2400" b="1">
                <a:solidFill>
                  <a:srgbClr val="000066"/>
                </a:solidFill>
              </a:rPr>
              <a:t>年</a:t>
            </a:r>
            <a:endParaRPr lang="zh-CN" altLang="en-US" sz="2400" b="1">
              <a:solidFill>
                <a:srgbClr val="000066"/>
              </a:solidFill>
            </a:endParaRPr>
          </a:p>
        </p:txBody>
      </p:sp>
      <p:sp>
        <p:nvSpPr>
          <p:cNvPr id="27" name="TextBox 20"/>
          <p:cNvSpPr txBox="1">
            <a:spLocks noChangeArrowheads="1"/>
          </p:cNvSpPr>
          <p:nvPr/>
        </p:nvSpPr>
        <p:spPr bwMode="auto">
          <a:xfrm>
            <a:off x="4108848" y="3962400"/>
            <a:ext cx="61555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坚持平衡发展</a:t>
            </a:r>
            <a:endParaRPr lang="zh-CN" altLang="en-US">
              <a:solidFill>
                <a:srgbClr val="C00000"/>
              </a:solidFill>
              <a:latin typeface="黑体" panose="02010609060101010101" pitchFamily="49" charset="-122"/>
            </a:endParaRPr>
          </a:p>
        </p:txBody>
      </p:sp>
      <p:sp>
        <p:nvSpPr>
          <p:cNvPr id="28" name="TextBox 22"/>
          <p:cNvSpPr txBox="1">
            <a:spLocks noChangeArrowheads="1"/>
          </p:cNvSpPr>
          <p:nvPr/>
        </p:nvSpPr>
        <p:spPr bwMode="auto">
          <a:xfrm>
            <a:off x="4724798" y="3962400"/>
            <a:ext cx="61555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实现追赶超越</a:t>
            </a:r>
            <a:endParaRPr lang="zh-CN" altLang="en-US">
              <a:solidFill>
                <a:srgbClr val="C00000"/>
              </a:solidFill>
              <a:latin typeface="黑体" panose="02010609060101010101" pitchFamily="49" charset="-122"/>
            </a:endParaRPr>
          </a:p>
        </p:txBody>
      </p:sp>
      <p:cxnSp>
        <p:nvCxnSpPr>
          <p:cNvPr id="166923" name="直接连接符 11"/>
          <p:cNvCxnSpPr>
            <a:cxnSpLocks noChangeShapeType="1"/>
          </p:cNvCxnSpPr>
          <p:nvPr/>
        </p:nvCxnSpPr>
        <p:spPr bwMode="auto">
          <a:xfrm rot="5400000">
            <a:off x="5563394" y="3428206"/>
            <a:ext cx="152400" cy="1588"/>
          </a:xfrm>
          <a:prstGeom prst="line">
            <a:avLst/>
          </a:prstGeom>
          <a:noFill/>
          <a:ln w="38100">
            <a:solidFill>
              <a:srgbClr val="000066"/>
            </a:solidFill>
            <a:round/>
          </a:ln>
          <a:extLst>
            <a:ext uri="{909E8E84-426E-40DD-AFC4-6F175D3DCCD1}">
              <a14:hiddenFill xmlns:a14="http://schemas.microsoft.com/office/drawing/2010/main">
                <a:noFill/>
              </a14:hiddenFill>
            </a:ext>
          </a:extLst>
        </p:spPr>
      </p:cxnSp>
      <p:sp>
        <p:nvSpPr>
          <p:cNvPr id="166924" name="TextBox 15"/>
          <p:cNvSpPr txBox="1">
            <a:spLocks noChangeArrowheads="1"/>
          </p:cNvSpPr>
          <p:nvPr/>
        </p:nvSpPr>
        <p:spPr bwMode="auto">
          <a:xfrm>
            <a:off x="5181600" y="35052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sz="2400" b="1">
                <a:solidFill>
                  <a:srgbClr val="000066"/>
                </a:solidFill>
                <a:latin typeface="黑体" panose="02010609060101010101" pitchFamily="49" charset="-122"/>
              </a:rPr>
              <a:t>1960</a:t>
            </a:r>
            <a:r>
              <a:rPr lang="zh-CN" altLang="en-US" sz="2400" b="1">
                <a:solidFill>
                  <a:srgbClr val="000066"/>
                </a:solidFill>
              </a:rPr>
              <a:t>年</a:t>
            </a:r>
            <a:endParaRPr lang="zh-CN" altLang="en-US" sz="2400" b="1">
              <a:solidFill>
                <a:srgbClr val="000066"/>
              </a:solidFill>
            </a:endParaRPr>
          </a:p>
        </p:txBody>
      </p:sp>
      <p:sp>
        <p:nvSpPr>
          <p:cNvPr id="33" name="TextBox 32"/>
          <p:cNvSpPr txBox="1">
            <a:spLocks noChangeArrowheads="1"/>
          </p:cNvSpPr>
          <p:nvPr/>
        </p:nvSpPr>
        <p:spPr bwMode="auto">
          <a:xfrm>
            <a:off x="7690248" y="3962400"/>
            <a:ext cx="61555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C00000"/>
                </a:solidFill>
                <a:latin typeface="黑体" panose="02010609060101010101" pitchFamily="49" charset="-122"/>
              </a:rPr>
              <a:t>实行改革开放</a:t>
            </a:r>
            <a:endParaRPr lang="zh-CN" altLang="en-US">
              <a:solidFill>
                <a:srgbClr val="C00000"/>
              </a:solidFill>
              <a:latin typeface="黑体" panose="02010609060101010101" pitchFamily="49" charset="-122"/>
            </a:endParaRPr>
          </a:p>
        </p:txBody>
      </p:sp>
      <p:sp>
        <p:nvSpPr>
          <p:cNvPr id="166926" name="AutoShape 24"/>
          <p:cNvSpPr/>
          <p:nvPr/>
        </p:nvSpPr>
        <p:spPr bwMode="auto">
          <a:xfrm rot="5400000">
            <a:off x="3248026" y="1422401"/>
            <a:ext cx="358775" cy="1978025"/>
          </a:xfrm>
          <a:prstGeom prst="leftBrace">
            <a:avLst>
              <a:gd name="adj1" fmla="val 56843"/>
              <a:gd name="adj2" fmla="val 50000"/>
            </a:avLst>
          </a:prstGeom>
          <a:noFill/>
          <a:ln w="28575">
            <a:solidFill>
              <a:srgbClr val="00B050"/>
            </a:solidFill>
            <a:round/>
          </a:ln>
          <a:extLst>
            <a:ext uri="{909E8E84-426E-40DD-AFC4-6F175D3DCCD1}">
              <a14:hiddenFill xmlns:a14="http://schemas.microsoft.com/office/drawing/2010/main">
                <a:solidFill>
                  <a:srgbClr val="FFFFFF"/>
                </a:solidFill>
              </a14:hiddenFill>
            </a:ext>
          </a:extLst>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endParaRPr lang="zh-CN" altLang="en-US"/>
          </a:p>
        </p:txBody>
      </p:sp>
      <p:sp>
        <p:nvSpPr>
          <p:cNvPr id="166927" name="AutoShape 24"/>
          <p:cNvSpPr/>
          <p:nvPr/>
        </p:nvSpPr>
        <p:spPr bwMode="auto">
          <a:xfrm rot="5400000">
            <a:off x="5952332" y="673894"/>
            <a:ext cx="358775" cy="3430588"/>
          </a:xfrm>
          <a:prstGeom prst="leftBrace">
            <a:avLst>
              <a:gd name="adj1" fmla="val 56840"/>
              <a:gd name="adj2" fmla="val 50000"/>
            </a:avLst>
          </a:prstGeom>
          <a:noFill/>
          <a:ln w="28575">
            <a:solidFill>
              <a:srgbClr val="00B050"/>
            </a:solidFill>
            <a:round/>
          </a:ln>
          <a:extLst>
            <a:ext uri="{909E8E84-426E-40DD-AFC4-6F175D3DCCD1}">
              <a14:hiddenFill xmlns:a14="http://schemas.microsoft.com/office/drawing/2010/main">
                <a:solidFill>
                  <a:srgbClr val="FFFFFF"/>
                </a:solidFill>
              </a14:hiddenFill>
            </a:ext>
          </a:extLst>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endParaRPr lang="zh-CN" altLang="en-US"/>
          </a:p>
        </p:txBody>
      </p:sp>
      <p:sp>
        <p:nvSpPr>
          <p:cNvPr id="166928" name="AutoShape 24"/>
          <p:cNvSpPr/>
          <p:nvPr/>
        </p:nvSpPr>
        <p:spPr bwMode="auto">
          <a:xfrm rot="5400000">
            <a:off x="8689976" y="1368426"/>
            <a:ext cx="358775" cy="2041525"/>
          </a:xfrm>
          <a:prstGeom prst="leftBrace">
            <a:avLst>
              <a:gd name="adj1" fmla="val 56850"/>
              <a:gd name="adj2" fmla="val 50000"/>
            </a:avLst>
          </a:prstGeom>
          <a:noFill/>
          <a:ln w="28575">
            <a:solidFill>
              <a:srgbClr val="00B050"/>
            </a:solidFill>
            <a:round/>
          </a:ln>
          <a:extLst>
            <a:ext uri="{909E8E84-426E-40DD-AFC4-6F175D3DCCD1}">
              <a14:hiddenFill xmlns:a14="http://schemas.microsoft.com/office/drawing/2010/main">
                <a:solidFill>
                  <a:srgbClr val="FFFFFF"/>
                </a:solidFill>
              </a14:hiddenFill>
            </a:ext>
          </a:extLst>
        </p:spPr>
        <p:txBody>
          <a:bodyPr wrap="none" anchor="ct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endParaRPr lang="zh-CN" altLang="en-US"/>
          </a:p>
        </p:txBody>
      </p:sp>
      <p:sp>
        <p:nvSpPr>
          <p:cNvPr id="14353" name="TextBox 16"/>
          <p:cNvSpPr txBox="1">
            <a:spLocks noChangeArrowheads="1"/>
          </p:cNvSpPr>
          <p:nvPr/>
        </p:nvSpPr>
        <p:spPr bwMode="auto">
          <a:xfrm>
            <a:off x="2286000" y="1524001"/>
            <a:ext cx="2438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走向计划经济</a:t>
            </a:r>
            <a:endParaRPr lang="zh-CN" altLang="en-US">
              <a:solidFill>
                <a:srgbClr val="000066"/>
              </a:solidFill>
              <a:latin typeface="黑体" panose="02010609060101010101" pitchFamily="49" charset="-122"/>
            </a:endParaRPr>
          </a:p>
        </p:txBody>
      </p:sp>
      <p:sp>
        <p:nvSpPr>
          <p:cNvPr id="166930" name="Text Box 6"/>
          <p:cNvSpPr txBox="1">
            <a:spLocks noChangeArrowheads="1"/>
          </p:cNvSpPr>
          <p:nvPr/>
        </p:nvSpPr>
        <p:spPr bwMode="auto">
          <a:xfrm>
            <a:off x="3505200" y="381000"/>
            <a:ext cx="6248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3200">
                <a:solidFill>
                  <a:srgbClr val="C00000"/>
                </a:solidFill>
                <a:latin typeface="黑体" panose="02010609060101010101" pitchFamily="49" charset="-122"/>
              </a:rPr>
              <a:t> 新中国经济建设道路的探索 </a:t>
            </a:r>
            <a:endParaRPr lang="en-US" altLang="zh-CN" sz="3200">
              <a:solidFill>
                <a:srgbClr val="C00000"/>
              </a:solidFill>
              <a:latin typeface="黑体" panose="02010609060101010101" pitchFamily="49" charset="-122"/>
            </a:endParaRPr>
          </a:p>
        </p:txBody>
      </p:sp>
      <p:sp>
        <p:nvSpPr>
          <p:cNvPr id="14355" name="TextBox 16"/>
          <p:cNvSpPr txBox="1">
            <a:spLocks noChangeArrowheads="1"/>
          </p:cNvSpPr>
          <p:nvPr/>
        </p:nvSpPr>
        <p:spPr bwMode="auto">
          <a:xfrm>
            <a:off x="4876800" y="1524001"/>
            <a:ext cx="2438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计划经济时代</a:t>
            </a:r>
            <a:endParaRPr lang="zh-CN" altLang="en-US">
              <a:solidFill>
                <a:srgbClr val="000066"/>
              </a:solidFill>
              <a:latin typeface="黑体" panose="02010609060101010101" pitchFamily="49" charset="-122"/>
            </a:endParaRPr>
          </a:p>
        </p:txBody>
      </p:sp>
      <p:sp>
        <p:nvSpPr>
          <p:cNvPr id="14356" name="TextBox 16"/>
          <p:cNvSpPr txBox="1">
            <a:spLocks noChangeArrowheads="1"/>
          </p:cNvSpPr>
          <p:nvPr/>
        </p:nvSpPr>
        <p:spPr bwMode="auto">
          <a:xfrm>
            <a:off x="7696200" y="1524001"/>
            <a:ext cx="2362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计划经济松动</a:t>
            </a:r>
            <a:endParaRPr lang="zh-CN" altLang="en-US">
              <a:solidFill>
                <a:srgbClr val="000066"/>
              </a:solidFill>
              <a:latin typeface="黑体" panose="02010609060101010101" pitchFamily="49" charset="-122"/>
            </a:endParaRPr>
          </a:p>
        </p:txBody>
      </p:sp>
      <p:sp>
        <p:nvSpPr>
          <p:cNvPr id="42" name="TextBox 41"/>
          <p:cNvSpPr txBox="1">
            <a:spLocks noChangeArrowheads="1"/>
          </p:cNvSpPr>
          <p:nvPr/>
        </p:nvSpPr>
        <p:spPr bwMode="auto">
          <a:xfrm>
            <a:off x="10052448" y="990600"/>
            <a:ext cx="61555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走向市场经济</a:t>
            </a:r>
            <a:endParaRPr lang="zh-CN" altLang="en-US">
              <a:solidFill>
                <a:srgbClr val="0000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19" grpId="0" autoUpdateAnimBg="0"/>
      <p:bldP spid="23" grpId="0" autoUpdateAnimBg="0"/>
      <p:bldP spid="25" grpId="0" autoUpdateAnimBg="0"/>
      <p:bldP spid="27" grpId="0" autoUpdateAnimBg="0"/>
      <p:bldP spid="28" grpId="0" autoUpdateAnimBg="0"/>
      <p:bldP spid="33" grpId="0" autoUpdateAnimBg="0"/>
      <p:bldP spid="14353" grpId="0"/>
      <p:bldP spid="14355" grpId="0"/>
      <p:bldP spid="14356" grpId="0"/>
      <p:bldP spid="42" grpId="0" autoUpdateAnimBg="0"/>
    </p:bldLst>
  </p:timing>
</p:sld>
</file>

<file path=ppt/slides/slide1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1"/>
          <p:cNvSpPr>
            <a:spLocks noChangeArrowheads="1"/>
          </p:cNvSpPr>
          <p:nvPr/>
        </p:nvSpPr>
        <p:spPr bwMode="auto">
          <a:xfrm>
            <a:off x="1828800" y="685801"/>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zh-CN">
                <a:solidFill>
                  <a:srgbClr val="000066"/>
                </a:solidFill>
                <a:latin typeface="黑体" panose="02010609060101010101" pitchFamily="49" charset="-122"/>
              </a:rPr>
              <a:t>一、直面现实——不要“四面出击”</a:t>
            </a:r>
            <a:r>
              <a:rPr lang="zh-CN" altLang="en-US">
                <a:solidFill>
                  <a:srgbClr val="000066"/>
                </a:solidFill>
                <a:latin typeface="黑体" panose="02010609060101010101" pitchFamily="49" charset="-122"/>
              </a:rPr>
              <a:t>（</a:t>
            </a:r>
            <a:r>
              <a:rPr lang="en-US" altLang="zh-CN">
                <a:solidFill>
                  <a:srgbClr val="000066"/>
                </a:solidFill>
                <a:latin typeface="黑体" panose="02010609060101010101" pitchFamily="49" charset="-122"/>
              </a:rPr>
              <a:t>1950—1952</a:t>
            </a:r>
            <a:r>
              <a:rPr lang="zh-CN" altLang="en-US">
                <a:solidFill>
                  <a:srgbClr val="000066"/>
                </a:solidFill>
                <a:latin typeface="黑体" panose="02010609060101010101" pitchFamily="49" charset="-122"/>
              </a:rPr>
              <a:t>）</a:t>
            </a:r>
            <a:endParaRPr lang="zh-CN" altLang="en-US">
              <a:solidFill>
                <a:srgbClr val="000066"/>
              </a:solidFill>
              <a:latin typeface="黑体" panose="02010609060101010101" pitchFamily="49" charset="-122"/>
            </a:endParaRPr>
          </a:p>
        </p:txBody>
      </p:sp>
      <p:sp>
        <p:nvSpPr>
          <p:cNvPr id="177155" name="TextBox 16"/>
          <p:cNvSpPr txBox="1">
            <a:spLocks noChangeArrowheads="1"/>
          </p:cNvSpPr>
          <p:nvPr/>
        </p:nvSpPr>
        <p:spPr bwMode="auto">
          <a:xfrm>
            <a:off x="3733800" y="76200"/>
            <a:ext cx="586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C00000"/>
                </a:solidFill>
                <a:latin typeface="黑体" panose="02010609060101010101" pitchFamily="49" charset="-122"/>
              </a:rPr>
              <a:t>走向计划经济（</a:t>
            </a:r>
            <a:r>
              <a:rPr lang="en-US" altLang="zh-CN" sz="3200">
                <a:solidFill>
                  <a:srgbClr val="C00000"/>
                </a:solidFill>
                <a:latin typeface="黑体" panose="02010609060101010101" pitchFamily="49" charset="-122"/>
              </a:rPr>
              <a:t>1949—1956</a:t>
            </a:r>
            <a:r>
              <a:rPr lang="zh-CN" altLang="en-US" sz="3200">
                <a:solidFill>
                  <a:srgbClr val="C00000"/>
                </a:solidFill>
                <a:latin typeface="黑体" panose="02010609060101010101" pitchFamily="49" charset="-122"/>
              </a:rPr>
              <a:t>）</a:t>
            </a:r>
            <a:endParaRPr lang="zh-CN" altLang="en-US" sz="3200">
              <a:solidFill>
                <a:srgbClr val="C00000"/>
              </a:solidFill>
              <a:latin typeface="黑体" panose="02010609060101010101" pitchFamily="49" charset="-122"/>
            </a:endParaRPr>
          </a:p>
        </p:txBody>
      </p:sp>
      <p:sp>
        <p:nvSpPr>
          <p:cNvPr id="6" name="矩形 1"/>
          <p:cNvSpPr>
            <a:spLocks noChangeArrowheads="1"/>
          </p:cNvSpPr>
          <p:nvPr/>
        </p:nvSpPr>
        <p:spPr bwMode="auto">
          <a:xfrm>
            <a:off x="1828800" y="4800601"/>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三</a:t>
            </a:r>
            <a:r>
              <a:rPr lang="zh-CN" altLang="zh-CN">
                <a:solidFill>
                  <a:srgbClr val="000066"/>
                </a:solidFill>
                <a:latin typeface="黑体" panose="02010609060101010101" pitchFamily="49" charset="-122"/>
              </a:rPr>
              <a:t>、追</a:t>
            </a:r>
            <a:r>
              <a:rPr lang="zh-CN" altLang="en-US">
                <a:solidFill>
                  <a:srgbClr val="000066"/>
                </a:solidFill>
                <a:latin typeface="黑体" panose="02010609060101010101" pitchFamily="49" charset="-122"/>
              </a:rPr>
              <a:t>寻</a:t>
            </a:r>
            <a:r>
              <a:rPr lang="zh-CN" altLang="zh-CN">
                <a:solidFill>
                  <a:srgbClr val="000066"/>
                </a:solidFill>
                <a:latin typeface="黑体" panose="02010609060101010101" pitchFamily="49" charset="-122"/>
              </a:rPr>
              <a:t>理想——</a:t>
            </a:r>
            <a:r>
              <a:rPr lang="zh-CN" altLang="en-US">
                <a:solidFill>
                  <a:srgbClr val="000066"/>
                </a:solidFill>
                <a:latin typeface="黑体" panose="02010609060101010101" pitchFamily="49" charset="-122"/>
              </a:rPr>
              <a:t>实行</a:t>
            </a:r>
            <a:r>
              <a:rPr lang="zh-CN" altLang="zh-CN">
                <a:solidFill>
                  <a:srgbClr val="000066"/>
                </a:solidFill>
                <a:latin typeface="黑体" panose="02010609060101010101" pitchFamily="49" charset="-122"/>
              </a:rPr>
              <a:t>“</a:t>
            </a:r>
            <a:r>
              <a:rPr lang="zh-CN" altLang="en-US">
                <a:solidFill>
                  <a:srgbClr val="000066"/>
                </a:solidFill>
                <a:latin typeface="黑体" panose="02010609060101010101" pitchFamily="49" charset="-122"/>
              </a:rPr>
              <a:t>一五计划</a:t>
            </a:r>
            <a:r>
              <a:rPr lang="zh-CN" altLang="zh-CN">
                <a:solidFill>
                  <a:srgbClr val="000066"/>
                </a:solidFill>
                <a:latin typeface="黑体" panose="02010609060101010101" pitchFamily="49" charset="-122"/>
              </a:rPr>
              <a:t>”</a:t>
            </a:r>
            <a:r>
              <a:rPr lang="zh-CN" altLang="en-US">
                <a:solidFill>
                  <a:srgbClr val="000066"/>
                </a:solidFill>
                <a:latin typeface="黑体" panose="02010609060101010101" pitchFamily="49" charset="-122"/>
              </a:rPr>
              <a:t>（</a:t>
            </a:r>
            <a:r>
              <a:rPr lang="en-US" altLang="zh-CN">
                <a:solidFill>
                  <a:srgbClr val="000066"/>
                </a:solidFill>
                <a:latin typeface="黑体" panose="02010609060101010101" pitchFamily="49" charset="-122"/>
              </a:rPr>
              <a:t>1953—1957</a:t>
            </a:r>
            <a:r>
              <a:rPr lang="zh-CN" altLang="en-US">
                <a:solidFill>
                  <a:srgbClr val="000066"/>
                </a:solidFill>
                <a:latin typeface="黑体" panose="02010609060101010101" pitchFamily="49" charset="-122"/>
              </a:rPr>
              <a:t>）</a:t>
            </a:r>
            <a:endParaRPr lang="zh-CN" altLang="en-US">
              <a:solidFill>
                <a:srgbClr val="000066"/>
              </a:solidFill>
              <a:latin typeface="黑体" panose="02010609060101010101" pitchFamily="49" charset="-122"/>
            </a:endParaRPr>
          </a:p>
        </p:txBody>
      </p:sp>
      <p:sp>
        <p:nvSpPr>
          <p:cNvPr id="7" name="矩形 1"/>
          <p:cNvSpPr>
            <a:spLocks noChangeArrowheads="1"/>
          </p:cNvSpPr>
          <p:nvPr/>
        </p:nvSpPr>
        <p:spPr bwMode="auto">
          <a:xfrm>
            <a:off x="1828800" y="2743201"/>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zh-CN">
                <a:solidFill>
                  <a:srgbClr val="000066"/>
                </a:solidFill>
                <a:latin typeface="黑体" panose="02010609060101010101" pitchFamily="49" charset="-122"/>
              </a:rPr>
              <a:t>二、追</a:t>
            </a:r>
            <a:r>
              <a:rPr lang="zh-CN" altLang="en-US">
                <a:solidFill>
                  <a:srgbClr val="000066"/>
                </a:solidFill>
                <a:latin typeface="黑体" panose="02010609060101010101" pitchFamily="49" charset="-122"/>
              </a:rPr>
              <a:t>寻</a:t>
            </a:r>
            <a:r>
              <a:rPr lang="zh-CN" altLang="zh-CN">
                <a:solidFill>
                  <a:srgbClr val="000066"/>
                </a:solidFill>
                <a:latin typeface="黑体" panose="02010609060101010101" pitchFamily="49" charset="-122"/>
              </a:rPr>
              <a:t>理想——实行“三大改造”</a:t>
            </a:r>
            <a:r>
              <a:rPr lang="zh-CN" altLang="en-US">
                <a:solidFill>
                  <a:srgbClr val="000066"/>
                </a:solidFill>
                <a:latin typeface="黑体" panose="02010609060101010101" pitchFamily="49" charset="-122"/>
              </a:rPr>
              <a:t>（</a:t>
            </a:r>
            <a:r>
              <a:rPr lang="en-US" altLang="zh-CN">
                <a:solidFill>
                  <a:srgbClr val="000066"/>
                </a:solidFill>
                <a:latin typeface="黑体" panose="02010609060101010101" pitchFamily="49" charset="-122"/>
              </a:rPr>
              <a:t>1953—1956</a:t>
            </a:r>
            <a:r>
              <a:rPr lang="zh-CN" altLang="en-US">
                <a:solidFill>
                  <a:srgbClr val="000066"/>
                </a:solidFill>
                <a:latin typeface="黑体" panose="02010609060101010101" pitchFamily="49" charset="-122"/>
              </a:rPr>
              <a:t>）</a:t>
            </a:r>
            <a:endParaRPr lang="zh-CN" altLang="en-US">
              <a:solidFill>
                <a:srgbClr val="000066"/>
              </a:solidFill>
              <a:latin typeface="黑体" panose="02010609060101010101" pitchFamily="49" charset="-122"/>
            </a:endParaRPr>
          </a:p>
        </p:txBody>
      </p:sp>
      <p:sp>
        <p:nvSpPr>
          <p:cNvPr id="8" name="矩形 1"/>
          <p:cNvSpPr>
            <a:spLocks noChangeArrowheads="1"/>
          </p:cNvSpPr>
          <p:nvPr/>
        </p:nvSpPr>
        <p:spPr bwMode="auto">
          <a:xfrm>
            <a:off x="2438401" y="1752600"/>
            <a:ext cx="77184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主要措施：保护和发展资本主义工商业；</a:t>
            </a:r>
            <a:endParaRPr lang="en-US" altLang="zh-CN">
              <a:solidFill>
                <a:srgbClr val="3333FF"/>
              </a:solidFill>
            </a:endParaRPr>
          </a:p>
          <a:p>
            <a:pPr eaLnBrk="1" hangingPunct="1"/>
            <a:r>
              <a:rPr lang="en-US" altLang="zh-CN">
                <a:solidFill>
                  <a:srgbClr val="3333FF"/>
                </a:solidFill>
              </a:rPr>
              <a:t>                  </a:t>
            </a:r>
            <a:r>
              <a:rPr lang="zh-CN" altLang="en-US">
                <a:solidFill>
                  <a:srgbClr val="3333FF"/>
                </a:solidFill>
              </a:rPr>
              <a:t>实行土地改革，实行农民土地私有制</a:t>
            </a:r>
            <a:endParaRPr lang="zh-CN" altLang="en-US">
              <a:solidFill>
                <a:srgbClr val="3333FF"/>
              </a:solidFill>
            </a:endParaRPr>
          </a:p>
        </p:txBody>
      </p:sp>
      <p:sp>
        <p:nvSpPr>
          <p:cNvPr id="10" name="矩形 1"/>
          <p:cNvSpPr>
            <a:spLocks noChangeArrowheads="1"/>
          </p:cNvSpPr>
          <p:nvPr/>
        </p:nvSpPr>
        <p:spPr bwMode="auto">
          <a:xfrm>
            <a:off x="2498725" y="3286126"/>
            <a:ext cx="736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主要任务：完成改造，建立社会主义经济基础</a:t>
            </a:r>
            <a:endParaRPr lang="zh-CN" altLang="en-US">
              <a:solidFill>
                <a:srgbClr val="3333FF"/>
              </a:solidFill>
            </a:endParaRPr>
          </a:p>
        </p:txBody>
      </p:sp>
      <p:sp>
        <p:nvSpPr>
          <p:cNvPr id="11" name="矩形 1"/>
          <p:cNvSpPr>
            <a:spLocks noChangeArrowheads="1"/>
          </p:cNvSpPr>
          <p:nvPr/>
        </p:nvSpPr>
        <p:spPr bwMode="auto">
          <a:xfrm>
            <a:off x="2498725" y="3810000"/>
            <a:ext cx="78184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主要内容：以“合作社”方式改造农业和手工业</a:t>
            </a:r>
            <a:endParaRPr lang="en-US" altLang="zh-CN">
              <a:solidFill>
                <a:srgbClr val="3333FF"/>
              </a:solidFill>
            </a:endParaRPr>
          </a:p>
          <a:p>
            <a:pPr eaLnBrk="1" hangingPunct="1"/>
            <a:r>
              <a:rPr lang="en-US" altLang="zh-CN">
                <a:solidFill>
                  <a:srgbClr val="3333FF"/>
                </a:solidFill>
              </a:rPr>
              <a:t>                  </a:t>
            </a:r>
            <a:r>
              <a:rPr lang="zh-CN" altLang="en-US">
                <a:solidFill>
                  <a:srgbClr val="3333FF"/>
                </a:solidFill>
              </a:rPr>
              <a:t>以“国家资本主义”方式改造工商业</a:t>
            </a:r>
            <a:endParaRPr lang="zh-CN" altLang="en-US">
              <a:solidFill>
                <a:srgbClr val="3333FF"/>
              </a:solidFill>
            </a:endParaRPr>
          </a:p>
        </p:txBody>
      </p:sp>
      <p:sp>
        <p:nvSpPr>
          <p:cNvPr id="13" name="矩形 1"/>
          <p:cNvSpPr>
            <a:spLocks noChangeArrowheads="1"/>
          </p:cNvSpPr>
          <p:nvPr/>
        </p:nvSpPr>
        <p:spPr bwMode="auto">
          <a:xfrm>
            <a:off x="2438400" y="1219201"/>
            <a:ext cx="5570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主要任务：恢复经济，巩固政权。</a:t>
            </a:r>
            <a:endParaRPr lang="zh-CN" altLang="en-US">
              <a:solidFill>
                <a:srgbClr val="3333FF"/>
              </a:solidFill>
            </a:endParaRPr>
          </a:p>
        </p:txBody>
      </p:sp>
      <p:sp>
        <p:nvSpPr>
          <p:cNvPr id="14" name="矩形 1"/>
          <p:cNvSpPr>
            <a:spLocks noChangeArrowheads="1"/>
          </p:cNvSpPr>
          <p:nvPr/>
        </p:nvSpPr>
        <p:spPr bwMode="auto">
          <a:xfrm>
            <a:off x="2514600" y="5303839"/>
            <a:ext cx="5570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主要任务：实现社会主义工业化。</a:t>
            </a:r>
            <a:endParaRPr lang="zh-CN" altLang="en-US">
              <a:solidFill>
                <a:srgbClr val="3333FF"/>
              </a:solidFill>
            </a:endParaRPr>
          </a:p>
        </p:txBody>
      </p:sp>
      <p:sp>
        <p:nvSpPr>
          <p:cNvPr id="15" name="矩形 1"/>
          <p:cNvSpPr>
            <a:spLocks noChangeArrowheads="1"/>
          </p:cNvSpPr>
          <p:nvPr/>
        </p:nvSpPr>
        <p:spPr bwMode="auto">
          <a:xfrm>
            <a:off x="2514600" y="5876926"/>
            <a:ext cx="4852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主要特点：优先发展重工业。</a:t>
            </a:r>
            <a:endParaRPr lang="en-US" altLang="zh-CN">
              <a:solidFill>
                <a:srgbClr val="3333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10" grpId="0"/>
      <p:bldP spid="11" grpId="0"/>
      <p:bldP spid="13" grpId="0"/>
      <p:bldP spid="14" grpId="0"/>
      <p:bldP spid="15"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Box 16"/>
          <p:cNvSpPr txBox="1">
            <a:spLocks noChangeArrowheads="1"/>
          </p:cNvSpPr>
          <p:nvPr/>
        </p:nvSpPr>
        <p:spPr bwMode="auto">
          <a:xfrm>
            <a:off x="3733800" y="0"/>
            <a:ext cx="609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C00000"/>
                </a:solidFill>
                <a:latin typeface="黑体" panose="02010609060101010101" pitchFamily="49" charset="-122"/>
              </a:rPr>
              <a:t>计划经济时代（</a:t>
            </a:r>
            <a:r>
              <a:rPr lang="en-US" altLang="zh-CN" sz="3200">
                <a:solidFill>
                  <a:srgbClr val="C00000"/>
                </a:solidFill>
                <a:latin typeface="黑体" panose="02010609060101010101" pitchFamily="49" charset="-122"/>
              </a:rPr>
              <a:t>1956—1978</a:t>
            </a:r>
            <a:r>
              <a:rPr lang="zh-CN" altLang="en-US" sz="3200">
                <a:solidFill>
                  <a:srgbClr val="C00000"/>
                </a:solidFill>
                <a:latin typeface="黑体" panose="02010609060101010101" pitchFamily="49" charset="-122"/>
              </a:rPr>
              <a:t>）</a:t>
            </a:r>
            <a:endParaRPr lang="zh-CN" altLang="en-US" sz="3200">
              <a:solidFill>
                <a:srgbClr val="C00000"/>
              </a:solidFill>
              <a:latin typeface="黑体" panose="02010609060101010101" pitchFamily="49" charset="-122"/>
            </a:endParaRPr>
          </a:p>
        </p:txBody>
      </p:sp>
      <p:sp>
        <p:nvSpPr>
          <p:cNvPr id="4" name="矩形 2"/>
          <p:cNvSpPr>
            <a:spLocks noChangeArrowheads="1"/>
          </p:cNvSpPr>
          <p:nvPr/>
        </p:nvSpPr>
        <p:spPr bwMode="auto">
          <a:xfrm>
            <a:off x="1752600" y="5943601"/>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四</a:t>
            </a:r>
            <a:r>
              <a:rPr lang="zh-CN" altLang="zh-CN">
                <a:solidFill>
                  <a:srgbClr val="000066"/>
                </a:solidFill>
              </a:rPr>
              <a:t>、</a:t>
            </a:r>
            <a:r>
              <a:rPr lang="zh-CN" altLang="en-US">
                <a:solidFill>
                  <a:srgbClr val="000066"/>
                </a:solidFill>
              </a:rPr>
              <a:t>迷失方向</a:t>
            </a:r>
            <a:r>
              <a:rPr lang="zh-CN" altLang="zh-CN">
                <a:solidFill>
                  <a:srgbClr val="000066"/>
                </a:solidFill>
              </a:rPr>
              <a:t>——</a:t>
            </a:r>
            <a:r>
              <a:rPr lang="zh-CN" altLang="en-US">
                <a:solidFill>
                  <a:srgbClr val="000066"/>
                </a:solidFill>
              </a:rPr>
              <a:t>陷入</a:t>
            </a:r>
            <a:r>
              <a:rPr lang="zh-CN" altLang="zh-CN">
                <a:solidFill>
                  <a:srgbClr val="000066"/>
                </a:solidFill>
              </a:rPr>
              <a:t>“</a:t>
            </a:r>
            <a:r>
              <a:rPr lang="zh-CN" altLang="en-US">
                <a:solidFill>
                  <a:srgbClr val="000066"/>
                </a:solidFill>
              </a:rPr>
              <a:t>经济混乱</a:t>
            </a:r>
            <a:r>
              <a:rPr lang="zh-CN" altLang="zh-CN">
                <a:solidFill>
                  <a:srgbClr val="000066"/>
                </a:solidFill>
              </a:rPr>
              <a:t>”</a:t>
            </a:r>
            <a:r>
              <a:rPr lang="zh-CN" altLang="en-US">
                <a:solidFill>
                  <a:srgbClr val="000066"/>
                </a:solidFill>
              </a:rPr>
              <a:t>（</a:t>
            </a:r>
            <a:r>
              <a:rPr lang="en-US" altLang="zh-CN">
                <a:solidFill>
                  <a:srgbClr val="000066"/>
                </a:solidFill>
              </a:rPr>
              <a:t>1966—1976</a:t>
            </a:r>
            <a:r>
              <a:rPr lang="zh-CN" altLang="en-US">
                <a:solidFill>
                  <a:srgbClr val="000066"/>
                </a:solidFill>
              </a:rPr>
              <a:t>）</a:t>
            </a:r>
            <a:endParaRPr lang="zh-CN" altLang="en-US">
              <a:solidFill>
                <a:srgbClr val="000066"/>
              </a:solidFill>
            </a:endParaRPr>
          </a:p>
        </p:txBody>
      </p:sp>
      <p:sp>
        <p:nvSpPr>
          <p:cNvPr id="5" name="矩形 2"/>
          <p:cNvSpPr>
            <a:spLocks noChangeArrowheads="1"/>
          </p:cNvSpPr>
          <p:nvPr/>
        </p:nvSpPr>
        <p:spPr bwMode="auto">
          <a:xfrm>
            <a:off x="1752600" y="4581526"/>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三</a:t>
            </a:r>
            <a:r>
              <a:rPr lang="zh-CN" altLang="zh-CN">
                <a:solidFill>
                  <a:srgbClr val="000066"/>
                </a:solidFill>
              </a:rPr>
              <a:t>、回归现实——提出“八字方针”</a:t>
            </a:r>
            <a:r>
              <a:rPr lang="zh-CN" altLang="en-US">
                <a:solidFill>
                  <a:srgbClr val="000066"/>
                </a:solidFill>
              </a:rPr>
              <a:t>（</a:t>
            </a:r>
            <a:r>
              <a:rPr lang="en-US" altLang="zh-CN">
                <a:solidFill>
                  <a:srgbClr val="000066"/>
                </a:solidFill>
              </a:rPr>
              <a:t>1960—1964</a:t>
            </a:r>
            <a:r>
              <a:rPr lang="zh-CN" altLang="en-US">
                <a:solidFill>
                  <a:srgbClr val="000066"/>
                </a:solidFill>
              </a:rPr>
              <a:t>）</a:t>
            </a:r>
            <a:endParaRPr lang="zh-CN" altLang="en-US">
              <a:solidFill>
                <a:srgbClr val="000066"/>
              </a:solidFill>
            </a:endParaRPr>
          </a:p>
        </p:txBody>
      </p:sp>
      <p:sp>
        <p:nvSpPr>
          <p:cNvPr id="6" name="矩形 2"/>
          <p:cNvSpPr>
            <a:spLocks noChangeArrowheads="1"/>
          </p:cNvSpPr>
          <p:nvPr/>
        </p:nvSpPr>
        <p:spPr bwMode="auto">
          <a:xfrm>
            <a:off x="1716088" y="2524126"/>
            <a:ext cx="7808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二</a:t>
            </a:r>
            <a:r>
              <a:rPr lang="zh-CN" altLang="zh-CN">
                <a:solidFill>
                  <a:srgbClr val="000066"/>
                </a:solidFill>
              </a:rPr>
              <a:t>、追逐梦想——力争“追赶超越”</a:t>
            </a:r>
            <a:r>
              <a:rPr lang="zh-CN" altLang="en-US">
                <a:solidFill>
                  <a:srgbClr val="000066"/>
                </a:solidFill>
              </a:rPr>
              <a:t>（</a:t>
            </a:r>
            <a:r>
              <a:rPr lang="en-US" altLang="zh-CN">
                <a:solidFill>
                  <a:srgbClr val="000066"/>
                </a:solidFill>
              </a:rPr>
              <a:t>1958</a:t>
            </a:r>
            <a:r>
              <a:rPr lang="zh-CN" altLang="en-US">
                <a:solidFill>
                  <a:srgbClr val="000066"/>
                </a:solidFill>
              </a:rPr>
              <a:t>年）</a:t>
            </a:r>
            <a:endParaRPr lang="zh-CN" altLang="en-US">
              <a:solidFill>
                <a:srgbClr val="000066"/>
              </a:solidFill>
            </a:endParaRPr>
          </a:p>
        </p:txBody>
      </p:sp>
      <p:sp>
        <p:nvSpPr>
          <p:cNvPr id="7" name="矩形 2"/>
          <p:cNvSpPr>
            <a:spLocks noChangeArrowheads="1"/>
          </p:cNvSpPr>
          <p:nvPr/>
        </p:nvSpPr>
        <p:spPr bwMode="auto">
          <a:xfrm>
            <a:off x="1676401" y="609601"/>
            <a:ext cx="7808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一</a:t>
            </a:r>
            <a:r>
              <a:rPr lang="zh-CN" altLang="zh-CN">
                <a:solidFill>
                  <a:srgbClr val="000066"/>
                </a:solidFill>
              </a:rPr>
              <a:t>、</a:t>
            </a:r>
            <a:r>
              <a:rPr lang="zh-CN" altLang="en-US">
                <a:solidFill>
                  <a:srgbClr val="000066"/>
                </a:solidFill>
              </a:rPr>
              <a:t>道路思考</a:t>
            </a:r>
            <a:r>
              <a:rPr lang="zh-CN" altLang="zh-CN">
                <a:solidFill>
                  <a:srgbClr val="000066"/>
                </a:solidFill>
              </a:rPr>
              <a:t>——坚持“平衡发展”</a:t>
            </a:r>
            <a:r>
              <a:rPr lang="zh-CN" altLang="en-US">
                <a:solidFill>
                  <a:srgbClr val="000066"/>
                </a:solidFill>
              </a:rPr>
              <a:t>（</a:t>
            </a:r>
            <a:r>
              <a:rPr lang="en-US" altLang="zh-CN">
                <a:solidFill>
                  <a:srgbClr val="000066"/>
                </a:solidFill>
              </a:rPr>
              <a:t>1956</a:t>
            </a:r>
            <a:r>
              <a:rPr lang="zh-CN" altLang="en-US">
                <a:solidFill>
                  <a:srgbClr val="000066"/>
                </a:solidFill>
              </a:rPr>
              <a:t>年）</a:t>
            </a:r>
            <a:endParaRPr lang="zh-CN" altLang="en-US">
              <a:solidFill>
                <a:srgbClr val="000066"/>
              </a:solidFill>
            </a:endParaRPr>
          </a:p>
        </p:txBody>
      </p:sp>
      <p:sp>
        <p:nvSpPr>
          <p:cNvPr id="8" name="矩形 2"/>
          <p:cNvSpPr>
            <a:spLocks noChangeArrowheads="1"/>
          </p:cNvSpPr>
          <p:nvPr/>
        </p:nvSpPr>
        <p:spPr bwMode="auto">
          <a:xfrm>
            <a:off x="2211389" y="1066801"/>
            <a:ext cx="6288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主要任务：探索中国社会主义建设道路</a:t>
            </a:r>
            <a:endParaRPr lang="zh-CN" altLang="en-US">
              <a:solidFill>
                <a:srgbClr val="3333FF"/>
              </a:solidFill>
              <a:latin typeface="黑体" panose="02010609060101010101" pitchFamily="49" charset="-122"/>
            </a:endParaRPr>
          </a:p>
        </p:txBody>
      </p:sp>
      <p:sp>
        <p:nvSpPr>
          <p:cNvPr id="9" name="矩形 2"/>
          <p:cNvSpPr>
            <a:spLocks noChangeArrowheads="1"/>
          </p:cNvSpPr>
          <p:nvPr/>
        </p:nvSpPr>
        <p:spPr bwMode="auto">
          <a:xfrm>
            <a:off x="2209801" y="1600200"/>
            <a:ext cx="57499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主要内容：</a:t>
            </a:r>
            <a:r>
              <a:rPr lang="en-US" altLang="zh-CN">
                <a:solidFill>
                  <a:srgbClr val="3333FF"/>
                </a:solidFill>
                <a:latin typeface="黑体" panose="02010609060101010101" pitchFamily="49" charset="-122"/>
              </a:rPr>
              <a:t>《</a:t>
            </a:r>
            <a:r>
              <a:rPr lang="zh-CN" altLang="en-US">
                <a:solidFill>
                  <a:srgbClr val="3333FF"/>
                </a:solidFill>
                <a:latin typeface="黑体" panose="02010609060101010101" pitchFamily="49" charset="-122"/>
              </a:rPr>
              <a:t>论十大关系 </a:t>
            </a:r>
            <a:r>
              <a:rPr lang="en-US" altLang="zh-CN">
                <a:solidFill>
                  <a:srgbClr val="3333FF"/>
                </a:solidFill>
                <a:latin typeface="黑体" panose="02010609060101010101" pitchFamily="49" charset="-122"/>
              </a:rPr>
              <a:t>》</a:t>
            </a:r>
            <a:r>
              <a:rPr lang="zh-CN" altLang="en-US">
                <a:solidFill>
                  <a:srgbClr val="3333FF"/>
                </a:solidFill>
                <a:latin typeface="黑体" panose="02010609060101010101" pitchFamily="49" charset="-122"/>
              </a:rPr>
              <a:t>；</a:t>
            </a:r>
            <a:endParaRPr lang="en-US" altLang="zh-CN">
              <a:solidFill>
                <a:srgbClr val="3333FF"/>
              </a:solidFill>
              <a:latin typeface="黑体" panose="02010609060101010101" pitchFamily="49" charset="-122"/>
            </a:endParaRPr>
          </a:p>
          <a:p>
            <a:pPr eaLnBrk="1" hangingPunct="1"/>
            <a:r>
              <a:rPr lang="en-US" altLang="zh-CN">
                <a:solidFill>
                  <a:srgbClr val="3333FF"/>
                </a:solidFill>
                <a:latin typeface="黑体" panose="02010609060101010101" pitchFamily="49" charset="-122"/>
              </a:rPr>
              <a:t>           </a:t>
            </a:r>
            <a:r>
              <a:rPr lang="zh-CN" altLang="en-US">
                <a:solidFill>
                  <a:srgbClr val="3333FF"/>
                </a:solidFill>
                <a:latin typeface="黑体" panose="02010609060101010101" pitchFamily="49" charset="-122"/>
              </a:rPr>
              <a:t>中共“八大”的论述。</a:t>
            </a:r>
            <a:endParaRPr lang="zh-CN" altLang="en-US">
              <a:solidFill>
                <a:srgbClr val="3333FF"/>
              </a:solidFill>
              <a:latin typeface="黑体" panose="02010609060101010101" pitchFamily="49" charset="-122"/>
            </a:endParaRPr>
          </a:p>
        </p:txBody>
      </p:sp>
      <p:sp>
        <p:nvSpPr>
          <p:cNvPr id="10" name="矩形 2"/>
          <p:cNvSpPr>
            <a:spLocks noChangeArrowheads="1"/>
          </p:cNvSpPr>
          <p:nvPr/>
        </p:nvSpPr>
        <p:spPr bwMode="auto">
          <a:xfrm>
            <a:off x="2211388" y="2971801"/>
            <a:ext cx="736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主要任务：追求经济的高速度，实现社会变革</a:t>
            </a:r>
            <a:endParaRPr lang="zh-CN" altLang="en-US">
              <a:solidFill>
                <a:srgbClr val="3333FF"/>
              </a:solidFill>
              <a:latin typeface="黑体" panose="02010609060101010101" pitchFamily="49" charset="-122"/>
            </a:endParaRPr>
          </a:p>
        </p:txBody>
      </p:sp>
      <p:sp>
        <p:nvSpPr>
          <p:cNvPr id="11" name="矩形 2"/>
          <p:cNvSpPr>
            <a:spLocks noChangeArrowheads="1"/>
          </p:cNvSpPr>
          <p:nvPr/>
        </p:nvSpPr>
        <p:spPr bwMode="auto">
          <a:xfrm>
            <a:off x="2209800" y="3514726"/>
            <a:ext cx="736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主要内容：“大跃进”和“人民公社化”运动</a:t>
            </a:r>
            <a:endParaRPr lang="zh-CN" altLang="en-US">
              <a:solidFill>
                <a:srgbClr val="3333FF"/>
              </a:solidFill>
              <a:latin typeface="黑体" panose="02010609060101010101" pitchFamily="49" charset="-122"/>
            </a:endParaRPr>
          </a:p>
        </p:txBody>
      </p:sp>
      <p:sp>
        <p:nvSpPr>
          <p:cNvPr id="12" name="矩形 2"/>
          <p:cNvSpPr>
            <a:spLocks noChangeArrowheads="1"/>
          </p:cNvSpPr>
          <p:nvPr/>
        </p:nvSpPr>
        <p:spPr bwMode="auto">
          <a:xfrm>
            <a:off x="2209800" y="4048126"/>
            <a:ext cx="8083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主要影响：造成</a:t>
            </a:r>
            <a:r>
              <a:rPr lang="en-US" altLang="zh-CN">
                <a:solidFill>
                  <a:srgbClr val="3333FF"/>
                </a:solidFill>
                <a:latin typeface="黑体" panose="02010609060101010101" pitchFamily="49" charset="-122"/>
              </a:rPr>
              <a:t>1959</a:t>
            </a:r>
            <a:r>
              <a:rPr lang="zh-CN" altLang="en-US">
                <a:solidFill>
                  <a:srgbClr val="3333FF"/>
                </a:solidFill>
                <a:latin typeface="黑体" panose="02010609060101010101" pitchFamily="49" charset="-122"/>
              </a:rPr>
              <a:t>年以后经济困难局面的出现。</a:t>
            </a:r>
            <a:endParaRPr lang="zh-CN" altLang="en-US">
              <a:solidFill>
                <a:srgbClr val="3333FF"/>
              </a:solidFill>
              <a:latin typeface="黑体" panose="02010609060101010101" pitchFamily="49" charset="-122"/>
            </a:endParaRPr>
          </a:p>
        </p:txBody>
      </p:sp>
      <p:sp>
        <p:nvSpPr>
          <p:cNvPr id="13" name="矩形 2"/>
          <p:cNvSpPr>
            <a:spLocks noChangeArrowheads="1"/>
          </p:cNvSpPr>
          <p:nvPr/>
        </p:nvSpPr>
        <p:spPr bwMode="auto">
          <a:xfrm>
            <a:off x="2235200" y="5038726"/>
            <a:ext cx="477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主要任务：克服经济困难。</a:t>
            </a:r>
            <a:endParaRPr lang="zh-CN" altLang="en-US">
              <a:solidFill>
                <a:srgbClr val="3333FF"/>
              </a:solidFill>
              <a:latin typeface="黑体" panose="02010609060101010101" pitchFamily="49" charset="-122"/>
            </a:endParaRPr>
          </a:p>
        </p:txBody>
      </p:sp>
      <p:sp>
        <p:nvSpPr>
          <p:cNvPr id="14" name="矩形 2"/>
          <p:cNvSpPr>
            <a:spLocks noChangeArrowheads="1"/>
          </p:cNvSpPr>
          <p:nvPr/>
        </p:nvSpPr>
        <p:spPr bwMode="auto">
          <a:xfrm>
            <a:off x="2233613" y="5486401"/>
            <a:ext cx="84439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主要内容：“调整、巩固、充实、提高”的八字方针</a:t>
            </a:r>
            <a:endParaRPr lang="zh-CN" altLang="en-US">
              <a:solidFill>
                <a:srgbClr val="3333FF"/>
              </a:solidFill>
              <a:latin typeface="黑体" panose="02010609060101010101" pitchFamily="49" charset="-122"/>
            </a:endParaRPr>
          </a:p>
        </p:txBody>
      </p:sp>
      <p:sp>
        <p:nvSpPr>
          <p:cNvPr id="15" name="矩形 2"/>
          <p:cNvSpPr>
            <a:spLocks noChangeArrowheads="1"/>
          </p:cNvSpPr>
          <p:nvPr/>
        </p:nvSpPr>
        <p:spPr bwMode="auto">
          <a:xfrm>
            <a:off x="2266951" y="6334126"/>
            <a:ext cx="592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主要特征：国民经济处于全面混乱。</a:t>
            </a:r>
            <a:endParaRPr lang="zh-CN" altLang="en-US">
              <a:solidFill>
                <a:srgbClr val="3333FF"/>
              </a:solidFill>
              <a:latin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1905001" y="990601"/>
            <a:ext cx="592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一</a:t>
            </a:r>
            <a:r>
              <a:rPr lang="zh-CN" altLang="zh-CN">
                <a:solidFill>
                  <a:srgbClr val="000066"/>
                </a:solidFill>
              </a:rPr>
              <a:t>、</a:t>
            </a:r>
            <a:r>
              <a:rPr lang="zh-CN" altLang="en-US">
                <a:solidFill>
                  <a:srgbClr val="000066"/>
                </a:solidFill>
              </a:rPr>
              <a:t>整装出发</a:t>
            </a:r>
            <a:r>
              <a:rPr lang="zh-CN" altLang="zh-CN">
                <a:solidFill>
                  <a:srgbClr val="000066"/>
                </a:solidFill>
              </a:rPr>
              <a:t>——实行“改革开放”</a:t>
            </a:r>
            <a:endParaRPr lang="zh-CN" altLang="en-US">
              <a:solidFill>
                <a:srgbClr val="000066"/>
              </a:solidFill>
            </a:endParaRPr>
          </a:p>
        </p:txBody>
      </p:sp>
      <p:sp>
        <p:nvSpPr>
          <p:cNvPr id="197635" name="TextBox 16"/>
          <p:cNvSpPr txBox="1">
            <a:spLocks noChangeArrowheads="1"/>
          </p:cNvSpPr>
          <p:nvPr/>
        </p:nvSpPr>
        <p:spPr bwMode="auto">
          <a:xfrm>
            <a:off x="3505200" y="228600"/>
            <a:ext cx="563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C00000"/>
                </a:solidFill>
                <a:latin typeface="黑体" panose="02010609060101010101" pitchFamily="49" charset="-122"/>
              </a:rPr>
              <a:t>经济体制转型（</a:t>
            </a:r>
            <a:r>
              <a:rPr lang="en-US" altLang="zh-CN" sz="3200">
                <a:solidFill>
                  <a:srgbClr val="C00000"/>
                </a:solidFill>
                <a:latin typeface="黑体" panose="02010609060101010101" pitchFamily="49" charset="-122"/>
              </a:rPr>
              <a:t>1978—1992</a:t>
            </a:r>
            <a:r>
              <a:rPr lang="zh-CN" altLang="en-US" sz="3200">
                <a:solidFill>
                  <a:srgbClr val="C00000"/>
                </a:solidFill>
                <a:latin typeface="黑体" panose="02010609060101010101" pitchFamily="49" charset="-122"/>
              </a:rPr>
              <a:t>）</a:t>
            </a:r>
            <a:endParaRPr lang="zh-CN" altLang="en-US" sz="3200">
              <a:solidFill>
                <a:srgbClr val="C00000"/>
              </a:solidFill>
              <a:latin typeface="黑体" panose="02010609060101010101" pitchFamily="49" charset="-122"/>
            </a:endParaRPr>
          </a:p>
        </p:txBody>
      </p:sp>
      <p:sp>
        <p:nvSpPr>
          <p:cNvPr id="5" name="矩形 2"/>
          <p:cNvSpPr>
            <a:spLocks noChangeArrowheads="1"/>
          </p:cNvSpPr>
          <p:nvPr/>
        </p:nvSpPr>
        <p:spPr bwMode="auto">
          <a:xfrm>
            <a:off x="1905001" y="3590926"/>
            <a:ext cx="592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二</a:t>
            </a:r>
            <a:r>
              <a:rPr lang="zh-CN" altLang="zh-CN">
                <a:solidFill>
                  <a:srgbClr val="000066"/>
                </a:solidFill>
              </a:rPr>
              <a:t>、</a:t>
            </a:r>
            <a:r>
              <a:rPr lang="zh-CN" altLang="en-US">
                <a:solidFill>
                  <a:srgbClr val="000066"/>
                </a:solidFill>
              </a:rPr>
              <a:t>面向世界</a:t>
            </a:r>
            <a:r>
              <a:rPr lang="zh-CN" altLang="zh-CN">
                <a:solidFill>
                  <a:srgbClr val="000066"/>
                </a:solidFill>
              </a:rPr>
              <a:t>——实行“</a:t>
            </a:r>
            <a:r>
              <a:rPr lang="zh-CN" altLang="en-US">
                <a:solidFill>
                  <a:srgbClr val="000066"/>
                </a:solidFill>
              </a:rPr>
              <a:t>对外开放</a:t>
            </a:r>
            <a:r>
              <a:rPr lang="zh-CN" altLang="zh-CN">
                <a:solidFill>
                  <a:srgbClr val="000066"/>
                </a:solidFill>
              </a:rPr>
              <a:t>”</a:t>
            </a:r>
            <a:endParaRPr lang="zh-CN" altLang="en-US">
              <a:solidFill>
                <a:srgbClr val="000066"/>
              </a:solidFill>
            </a:endParaRPr>
          </a:p>
        </p:txBody>
      </p:sp>
      <p:sp>
        <p:nvSpPr>
          <p:cNvPr id="7" name="矩形 6"/>
          <p:cNvSpPr>
            <a:spLocks noChangeArrowheads="1"/>
          </p:cNvSpPr>
          <p:nvPr/>
        </p:nvSpPr>
        <p:spPr bwMode="auto">
          <a:xfrm>
            <a:off x="2582864" y="1609726"/>
            <a:ext cx="7018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三中全会：做出“改革开放”的决策。</a:t>
            </a:r>
            <a:endParaRPr lang="zh-CN" altLang="en-US">
              <a:solidFill>
                <a:srgbClr val="3333FF"/>
              </a:solidFill>
              <a:latin typeface="黑体" panose="02010609060101010101" pitchFamily="49" charset="-122"/>
            </a:endParaRPr>
          </a:p>
        </p:txBody>
      </p:sp>
      <p:sp>
        <p:nvSpPr>
          <p:cNvPr id="8" name="矩形 7"/>
          <p:cNvSpPr>
            <a:spLocks noChangeArrowheads="1"/>
          </p:cNvSpPr>
          <p:nvPr/>
        </p:nvSpPr>
        <p:spPr bwMode="auto">
          <a:xfrm>
            <a:off x="2590800" y="2322514"/>
            <a:ext cx="86233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latin typeface="黑体" panose="02010609060101010101" pitchFamily="49" charset="-122"/>
              </a:rPr>
              <a:t>经济改革：农村起步（家庭联产承包责任制）</a:t>
            </a:r>
            <a:endParaRPr lang="en-US" altLang="zh-CN">
              <a:solidFill>
                <a:srgbClr val="3333FF"/>
              </a:solidFill>
              <a:latin typeface="黑体" panose="02010609060101010101" pitchFamily="49" charset="-122"/>
            </a:endParaRPr>
          </a:p>
          <a:p>
            <a:pPr eaLnBrk="1" hangingPunct="1"/>
            <a:r>
              <a:rPr lang="en-US" altLang="zh-CN">
                <a:solidFill>
                  <a:srgbClr val="3333FF"/>
                </a:solidFill>
                <a:latin typeface="黑体" panose="02010609060101010101" pitchFamily="49" charset="-122"/>
              </a:rPr>
              <a:t>          </a:t>
            </a:r>
            <a:r>
              <a:rPr lang="zh-CN" altLang="en-US">
                <a:solidFill>
                  <a:srgbClr val="3333FF"/>
                </a:solidFill>
                <a:latin typeface="黑体" panose="02010609060101010101" pitchFamily="49" charset="-122"/>
              </a:rPr>
              <a:t>城市跟上（给企业放权，增强企业活力）</a:t>
            </a:r>
            <a:endParaRPr lang="zh-CN" altLang="en-US">
              <a:solidFill>
                <a:srgbClr val="3333FF"/>
              </a:solidFill>
              <a:latin typeface="黑体" panose="02010609060101010101" pitchFamily="49" charset="-122"/>
            </a:endParaRPr>
          </a:p>
        </p:txBody>
      </p:sp>
      <p:sp>
        <p:nvSpPr>
          <p:cNvPr id="9" name="矩形 8"/>
          <p:cNvSpPr>
            <a:spLocks noChangeArrowheads="1"/>
          </p:cNvSpPr>
          <p:nvPr/>
        </p:nvSpPr>
        <p:spPr bwMode="auto">
          <a:xfrm>
            <a:off x="2514600" y="4251326"/>
            <a:ext cx="8077200"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lnSpc>
                <a:spcPct val="115000"/>
              </a:lnSpc>
            </a:pPr>
            <a:r>
              <a:rPr lang="zh-CN" altLang="en-US">
                <a:solidFill>
                  <a:srgbClr val="3333FF"/>
                </a:solidFill>
              </a:rPr>
              <a:t>对外开放格局：经济特区</a:t>
            </a:r>
            <a:r>
              <a:rPr lang="en-US" altLang="zh-CN">
                <a:solidFill>
                  <a:srgbClr val="3333FF"/>
                </a:solidFill>
                <a:latin typeface="黑体" panose="02010609060101010101" pitchFamily="49" charset="-122"/>
              </a:rPr>
              <a:t>——</a:t>
            </a:r>
            <a:r>
              <a:rPr lang="zh-CN" altLang="en-US">
                <a:solidFill>
                  <a:srgbClr val="3333FF"/>
                </a:solidFill>
              </a:rPr>
              <a:t>沿海开放城市</a:t>
            </a:r>
            <a:r>
              <a:rPr lang="en-US" altLang="zh-CN">
                <a:solidFill>
                  <a:srgbClr val="3333FF"/>
                </a:solidFill>
                <a:latin typeface="黑体" panose="02010609060101010101" pitchFamily="49" charset="-122"/>
              </a:rPr>
              <a:t>—— </a:t>
            </a:r>
            <a:endParaRPr lang="en-US" altLang="zh-CN">
              <a:solidFill>
                <a:srgbClr val="3333FF"/>
              </a:solidFill>
              <a:latin typeface="黑体" panose="02010609060101010101" pitchFamily="49" charset="-122"/>
            </a:endParaRPr>
          </a:p>
          <a:p>
            <a:pPr eaLnBrk="1" hangingPunct="1">
              <a:lnSpc>
                <a:spcPct val="115000"/>
              </a:lnSpc>
            </a:pPr>
            <a:r>
              <a:rPr lang="en-US" altLang="zh-CN">
                <a:solidFill>
                  <a:srgbClr val="3333FF"/>
                </a:solidFill>
                <a:latin typeface="黑体" panose="02010609060101010101" pitchFamily="49" charset="-122"/>
              </a:rPr>
              <a:t>              </a:t>
            </a:r>
            <a:r>
              <a:rPr lang="zh-CN" altLang="en-US">
                <a:solidFill>
                  <a:srgbClr val="3333FF"/>
                </a:solidFill>
              </a:rPr>
              <a:t>沿海经济开放区</a:t>
            </a:r>
            <a:r>
              <a:rPr lang="en-US" altLang="zh-CN">
                <a:solidFill>
                  <a:srgbClr val="3333FF"/>
                </a:solidFill>
                <a:latin typeface="黑体" panose="02010609060101010101" pitchFamily="49" charset="-122"/>
              </a:rPr>
              <a:t>——</a:t>
            </a:r>
            <a:r>
              <a:rPr lang="zh-CN" altLang="en-US">
                <a:solidFill>
                  <a:srgbClr val="3333FF"/>
                </a:solidFill>
              </a:rPr>
              <a:t>内地。</a:t>
            </a:r>
            <a:endParaRPr lang="zh-CN" altLang="en-US">
              <a:solidFill>
                <a:srgbClr val="3333FF"/>
              </a:solidFill>
            </a:endParaRPr>
          </a:p>
        </p:txBody>
      </p:sp>
      <p:sp>
        <p:nvSpPr>
          <p:cNvPr id="10" name="矩形 9"/>
          <p:cNvSpPr>
            <a:spLocks noChangeArrowheads="1"/>
          </p:cNvSpPr>
          <p:nvPr/>
        </p:nvSpPr>
        <p:spPr bwMode="auto">
          <a:xfrm>
            <a:off x="2514600" y="5432426"/>
            <a:ext cx="7620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lnSpc>
                <a:spcPct val="115000"/>
              </a:lnSpc>
            </a:pPr>
            <a:r>
              <a:rPr lang="zh-CN" altLang="en-US">
                <a:solidFill>
                  <a:srgbClr val="3333FF"/>
                </a:solidFill>
                <a:latin typeface="黑体" panose="02010609060101010101" pitchFamily="49" charset="-122"/>
              </a:rPr>
              <a:t>开放格局</a:t>
            </a:r>
            <a:r>
              <a:rPr lang="en-US" altLang="zh-CN">
                <a:solidFill>
                  <a:srgbClr val="3333FF"/>
                </a:solidFill>
                <a:latin typeface="黑体" panose="02010609060101010101" pitchFamily="49" charset="-122"/>
              </a:rPr>
              <a:t>特点</a:t>
            </a:r>
            <a:r>
              <a:rPr lang="zh-CN" altLang="en-US">
                <a:solidFill>
                  <a:srgbClr val="3333FF"/>
                </a:solidFill>
                <a:latin typeface="黑体" panose="02010609060101010101" pitchFamily="49" charset="-122"/>
              </a:rPr>
              <a:t>：</a:t>
            </a:r>
            <a:r>
              <a:rPr lang="ko-KR" altLang="en-US">
                <a:solidFill>
                  <a:srgbClr val="3333FF"/>
                </a:solidFill>
                <a:latin typeface="黑体" panose="02010609060101010101" pitchFamily="49" charset="-122"/>
              </a:rPr>
              <a:t>全方位、多层次、宽领域</a:t>
            </a:r>
            <a:endParaRPr lang="zh-CN" altLang="en-US">
              <a:solidFill>
                <a:srgbClr val="3333FF"/>
              </a:solidFill>
              <a:latin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9" grpId="0"/>
      <p:bldP spid="10"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矩形 2"/>
          <p:cNvSpPr>
            <a:spLocks noChangeArrowheads="1"/>
          </p:cNvSpPr>
          <p:nvPr/>
        </p:nvSpPr>
        <p:spPr bwMode="auto">
          <a:xfrm>
            <a:off x="1981201" y="3819526"/>
            <a:ext cx="592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rPr>
              <a:t>二</a:t>
            </a:r>
            <a:r>
              <a:rPr lang="zh-CN" altLang="zh-CN">
                <a:solidFill>
                  <a:srgbClr val="000066"/>
                </a:solidFill>
              </a:rPr>
              <a:t>、迎接挑战——应对“美国优先”</a:t>
            </a:r>
            <a:endParaRPr lang="zh-CN" altLang="en-US">
              <a:solidFill>
                <a:srgbClr val="000066"/>
              </a:solidFill>
            </a:endParaRPr>
          </a:p>
        </p:txBody>
      </p:sp>
      <p:sp>
        <p:nvSpPr>
          <p:cNvPr id="205827" name="Text Box 6"/>
          <p:cNvSpPr txBox="1">
            <a:spLocks noChangeArrowheads="1"/>
          </p:cNvSpPr>
          <p:nvPr/>
        </p:nvSpPr>
        <p:spPr bwMode="auto">
          <a:xfrm>
            <a:off x="3733800" y="304800"/>
            <a:ext cx="579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3200">
                <a:solidFill>
                  <a:srgbClr val="C00000"/>
                </a:solidFill>
                <a:latin typeface="黑体" panose="02010609060101010101" pitchFamily="49" charset="-122"/>
              </a:rPr>
              <a:t>走向市场经济（</a:t>
            </a:r>
            <a:r>
              <a:rPr lang="en-US" altLang="zh-CN" sz="3200">
                <a:solidFill>
                  <a:srgbClr val="C00000"/>
                </a:solidFill>
                <a:latin typeface="黑体" panose="02010609060101010101" pitchFamily="49" charset="-122"/>
              </a:rPr>
              <a:t>1992</a:t>
            </a:r>
            <a:r>
              <a:rPr lang="zh-CN" altLang="en-US" sz="3200">
                <a:solidFill>
                  <a:srgbClr val="C00000"/>
                </a:solidFill>
                <a:latin typeface="黑体" panose="02010609060101010101" pitchFamily="49" charset="-122"/>
              </a:rPr>
              <a:t>年以后）   </a:t>
            </a:r>
            <a:endParaRPr lang="en-US" altLang="zh-CN" sz="3200">
              <a:solidFill>
                <a:srgbClr val="C00000"/>
              </a:solidFill>
              <a:latin typeface="黑体" panose="02010609060101010101" pitchFamily="49" charset="-122"/>
            </a:endParaRPr>
          </a:p>
        </p:txBody>
      </p:sp>
      <p:sp>
        <p:nvSpPr>
          <p:cNvPr id="5" name="矩形 2"/>
          <p:cNvSpPr>
            <a:spLocks noChangeArrowheads="1"/>
          </p:cNvSpPr>
          <p:nvPr/>
        </p:nvSpPr>
        <p:spPr bwMode="auto">
          <a:xfrm>
            <a:off x="1973263" y="1152526"/>
            <a:ext cx="85264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66"/>
                </a:solidFill>
                <a:latin typeface="黑体" panose="02010609060101010101" pitchFamily="49" charset="-122"/>
              </a:rPr>
              <a:t>一</a:t>
            </a:r>
            <a:r>
              <a:rPr lang="zh-CN" altLang="zh-CN">
                <a:solidFill>
                  <a:srgbClr val="000066"/>
                </a:solidFill>
                <a:latin typeface="黑体" panose="02010609060101010101" pitchFamily="49" charset="-122"/>
              </a:rPr>
              <a:t>、接轨世界——发展“市场经济”</a:t>
            </a:r>
            <a:r>
              <a:rPr lang="zh-CN" altLang="en-US">
                <a:solidFill>
                  <a:srgbClr val="000066"/>
                </a:solidFill>
                <a:latin typeface="黑体" panose="02010609060101010101" pitchFamily="49" charset="-122"/>
              </a:rPr>
              <a:t>（</a:t>
            </a:r>
            <a:r>
              <a:rPr lang="en-US" altLang="zh-CN">
                <a:solidFill>
                  <a:srgbClr val="000066"/>
                </a:solidFill>
                <a:latin typeface="黑体" panose="02010609060101010101" pitchFamily="49" charset="-122"/>
              </a:rPr>
              <a:t>1992</a:t>
            </a:r>
            <a:r>
              <a:rPr lang="zh-CN" altLang="en-US">
                <a:solidFill>
                  <a:srgbClr val="000066"/>
                </a:solidFill>
                <a:latin typeface="黑体" panose="02010609060101010101" pitchFamily="49" charset="-122"/>
              </a:rPr>
              <a:t>年以后）</a:t>
            </a:r>
            <a:endParaRPr lang="zh-CN" altLang="en-US">
              <a:solidFill>
                <a:srgbClr val="000066"/>
              </a:solidFill>
              <a:latin typeface="黑体" panose="02010609060101010101" pitchFamily="49" charset="-122"/>
            </a:endParaRPr>
          </a:p>
        </p:txBody>
      </p:sp>
      <p:sp>
        <p:nvSpPr>
          <p:cNvPr id="6" name="矩形 2"/>
          <p:cNvSpPr>
            <a:spLocks noChangeArrowheads="1"/>
          </p:cNvSpPr>
          <p:nvPr/>
        </p:nvSpPr>
        <p:spPr bwMode="auto">
          <a:xfrm>
            <a:off x="2751138" y="1838326"/>
            <a:ext cx="7612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邓小平讲话：回答了社会主义的本质特征。</a:t>
            </a:r>
            <a:endParaRPr lang="zh-CN" altLang="en-US">
              <a:solidFill>
                <a:srgbClr val="3333FF"/>
              </a:solidFill>
            </a:endParaRPr>
          </a:p>
        </p:txBody>
      </p:sp>
      <p:sp>
        <p:nvSpPr>
          <p:cNvPr id="7" name="矩形 2"/>
          <p:cNvSpPr>
            <a:spLocks noChangeArrowheads="1"/>
          </p:cNvSpPr>
          <p:nvPr/>
        </p:nvSpPr>
        <p:spPr bwMode="auto">
          <a:xfrm>
            <a:off x="2751138" y="2447926"/>
            <a:ext cx="7612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中共十四大：确立了建立市场经济的改革目标。</a:t>
            </a:r>
            <a:endParaRPr lang="zh-CN" altLang="en-US">
              <a:solidFill>
                <a:srgbClr val="3333FF"/>
              </a:solidFill>
            </a:endParaRPr>
          </a:p>
        </p:txBody>
      </p:sp>
      <p:sp>
        <p:nvSpPr>
          <p:cNvPr id="8" name="矩形 2"/>
          <p:cNvSpPr>
            <a:spLocks noChangeArrowheads="1"/>
          </p:cNvSpPr>
          <p:nvPr/>
        </p:nvSpPr>
        <p:spPr bwMode="auto">
          <a:xfrm>
            <a:off x="2751138" y="3057526"/>
            <a:ext cx="7612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中共十五大：社会主义市场经济的特征。</a:t>
            </a:r>
            <a:endParaRPr lang="zh-CN" altLang="en-US">
              <a:solidFill>
                <a:srgbClr val="3333FF"/>
              </a:solidFill>
            </a:endParaRPr>
          </a:p>
        </p:txBody>
      </p:sp>
      <p:sp>
        <p:nvSpPr>
          <p:cNvPr id="9" name="矩形 2"/>
          <p:cNvSpPr>
            <a:spLocks noChangeArrowheads="1"/>
          </p:cNvSpPr>
          <p:nvPr/>
        </p:nvSpPr>
        <p:spPr bwMode="auto">
          <a:xfrm>
            <a:off x="2362200" y="4505326"/>
            <a:ext cx="784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中美贸易战思考：中国如何面对全球化的挑战。</a:t>
            </a:r>
            <a:endParaRPr lang="zh-CN" altLang="en-US">
              <a:solidFill>
                <a:srgbClr val="3333FF"/>
              </a:solidFill>
            </a:endParaRPr>
          </a:p>
        </p:txBody>
      </p:sp>
      <p:sp>
        <p:nvSpPr>
          <p:cNvPr id="11" name="矩形 2"/>
          <p:cNvSpPr>
            <a:spLocks noChangeArrowheads="1"/>
          </p:cNvSpPr>
          <p:nvPr/>
        </p:nvSpPr>
        <p:spPr bwMode="auto">
          <a:xfrm>
            <a:off x="2362200" y="5191126"/>
            <a:ext cx="784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3333FF"/>
                </a:solidFill>
              </a:rPr>
              <a:t>习近平博鳌讲话：中国开放大门永远不会关闭。</a:t>
            </a:r>
            <a:endParaRPr lang="zh-CN" altLang="en-US">
              <a:solidFill>
                <a:srgbClr val="3333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75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p:bldP spid="5" grpId="0"/>
      <p:bldP spid="6" grpId="0"/>
      <p:bldP spid="7" grpId="0"/>
      <p:bldP spid="8" grpId="0"/>
      <p:bldP spid="9" grpId="0"/>
      <p:bldP spid="11"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矩形 2"/>
          <p:cNvSpPr>
            <a:spLocks noChangeArrowheads="1"/>
          </p:cNvSpPr>
          <p:nvPr/>
        </p:nvSpPr>
        <p:spPr bwMode="auto">
          <a:xfrm>
            <a:off x="755695" y="280116"/>
            <a:ext cx="8915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dirty="0">
                <a:solidFill>
                  <a:srgbClr val="C00000"/>
                </a:solidFill>
                <a:latin typeface="黑体" panose="02010609060101010101" pitchFamily="49" charset="-122"/>
              </a:rPr>
              <a:t>   </a:t>
            </a:r>
            <a:r>
              <a:rPr lang="en-US" altLang="zh-CN" dirty="0" smtClean="0">
                <a:solidFill>
                  <a:srgbClr val="C00000"/>
                </a:solidFill>
                <a:latin typeface="黑体" panose="02010609060101010101" pitchFamily="49" charset="-122"/>
              </a:rPr>
              <a:t>4、</a:t>
            </a:r>
            <a:r>
              <a:rPr lang="zh-CN" altLang="en-US" dirty="0" smtClean="0">
                <a:solidFill>
                  <a:srgbClr val="C00000"/>
                </a:solidFill>
                <a:latin typeface="黑体" panose="02010609060101010101" pitchFamily="49" charset="-122"/>
              </a:rPr>
              <a:t>拓展</a:t>
            </a:r>
            <a:r>
              <a:rPr lang="zh-CN" altLang="en-US" dirty="0">
                <a:solidFill>
                  <a:srgbClr val="C00000"/>
                </a:solidFill>
                <a:latin typeface="黑体" panose="02010609060101010101" pitchFamily="49" charset="-122"/>
              </a:rPr>
              <a:t>教学边界</a:t>
            </a:r>
            <a:r>
              <a:rPr lang="en-US" altLang="zh-CN" dirty="0">
                <a:solidFill>
                  <a:srgbClr val="C00000"/>
                </a:solidFill>
                <a:latin typeface="黑体" panose="02010609060101010101" pitchFamily="49" charset="-122"/>
              </a:rPr>
              <a:t>——</a:t>
            </a:r>
            <a:r>
              <a:rPr lang="zh-CN" altLang="en-US" dirty="0">
                <a:solidFill>
                  <a:srgbClr val="C00000"/>
                </a:solidFill>
                <a:latin typeface="黑体" panose="02010609060101010101" pitchFamily="49" charset="-122"/>
              </a:rPr>
              <a:t>注意</a:t>
            </a:r>
            <a:r>
              <a:rPr lang="zh-CN" altLang="zh-CN" dirty="0">
                <a:solidFill>
                  <a:srgbClr val="C00000"/>
                </a:solidFill>
                <a:latin typeface="黑体" panose="02010609060101010101" pitchFamily="49" charset="-122"/>
              </a:rPr>
              <a:t>从新角度回归</a:t>
            </a:r>
            <a:r>
              <a:rPr lang="zh-CN" altLang="en-US" dirty="0">
                <a:solidFill>
                  <a:srgbClr val="C00000"/>
                </a:solidFill>
                <a:latin typeface="黑体" panose="02010609060101010101" pitchFamily="49" charset="-122"/>
              </a:rPr>
              <a:t>知识</a:t>
            </a:r>
            <a:endParaRPr lang="zh-CN" altLang="en-US" dirty="0">
              <a:solidFill>
                <a:srgbClr val="C00000"/>
              </a:solidFill>
              <a:latin typeface="黑体" panose="02010609060101010101" pitchFamily="49" charset="-122"/>
            </a:endParaRPr>
          </a:p>
        </p:txBody>
      </p:sp>
      <p:sp>
        <p:nvSpPr>
          <p:cNvPr id="135171" name="矩形 5"/>
          <p:cNvSpPr>
            <a:spLocks noChangeArrowheads="1"/>
          </p:cNvSpPr>
          <p:nvPr/>
        </p:nvSpPr>
        <p:spPr bwMode="auto">
          <a:xfrm>
            <a:off x="1905000" y="914401"/>
            <a:ext cx="8763000" cy="537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3200"/>
              </a:lnSpc>
            </a:pPr>
            <a:r>
              <a:rPr lang="zh-CN" altLang="en-US">
                <a:solidFill>
                  <a:srgbClr val="0000FF"/>
                </a:solidFill>
                <a:latin typeface="黑体" panose="02010609060101010101" pitchFamily="49" charset="-122"/>
              </a:rPr>
              <a:t>郡县制促进了中国古代政治形态的“现代化”</a:t>
            </a:r>
            <a:endParaRPr lang="zh-CN" altLang="en-US">
              <a:solidFill>
                <a:srgbClr val="0000FF"/>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张树平</a:t>
            </a:r>
            <a:r>
              <a:rPr lang="en-US" altLang="zh-CN" sz="2400">
                <a:solidFill>
                  <a:srgbClr val="000066"/>
                </a:solidFill>
                <a:latin typeface="黑体" panose="02010609060101010101" pitchFamily="49" charset="-122"/>
              </a:rPr>
              <a:t>《“</a:t>
            </a:r>
            <a:r>
              <a:rPr lang="zh-CN" altLang="en-US" sz="2400">
                <a:solidFill>
                  <a:srgbClr val="000066"/>
                </a:solidFill>
                <a:latin typeface="黑体" panose="02010609060101010101" pitchFamily="49" charset="-122"/>
              </a:rPr>
              <a:t>理性政治知识”与中国古代</a:t>
            </a:r>
            <a:endParaRPr lang="en-US" altLang="zh-CN" sz="2400">
              <a:solidFill>
                <a:srgbClr val="000066"/>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政治的“现代化”</a:t>
            </a:r>
            <a:r>
              <a:rPr lang="en-US" altLang="zh-CN" sz="2400">
                <a:solidFill>
                  <a:srgbClr val="000066"/>
                </a:solidFill>
                <a:latin typeface="黑体" panose="02010609060101010101" pitchFamily="49" charset="-122"/>
              </a:rPr>
              <a:t>》</a:t>
            </a:r>
            <a:br>
              <a:rPr lang="en-US" altLang="zh-CN">
                <a:solidFill>
                  <a:srgbClr val="0000FF"/>
                </a:solidFill>
                <a:latin typeface="黑体" panose="02010609060101010101" pitchFamily="49" charset="-122"/>
              </a:rPr>
            </a:br>
            <a:r>
              <a:rPr lang="zh-CN" altLang="en-US">
                <a:solidFill>
                  <a:srgbClr val="0000FF"/>
                </a:solidFill>
                <a:latin typeface="黑体" panose="02010609060101010101" pitchFamily="49" charset="-122"/>
              </a:rPr>
              <a:t>新史观下中国近世开端于宋代</a:t>
            </a:r>
            <a:endParaRPr lang="zh-CN" altLang="en-US">
              <a:solidFill>
                <a:srgbClr val="0000FF"/>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日本内藤湖南</a:t>
            </a:r>
            <a:r>
              <a:rPr lang="en-US" altLang="zh-CN" sz="2400">
                <a:solidFill>
                  <a:srgbClr val="000066"/>
                </a:solidFill>
                <a:latin typeface="黑体" panose="02010609060101010101" pitchFamily="49" charset="-122"/>
              </a:rPr>
              <a:t>《</a:t>
            </a:r>
            <a:r>
              <a:rPr lang="zh-CN" altLang="en-US" sz="2400">
                <a:solidFill>
                  <a:srgbClr val="000066"/>
                </a:solidFill>
                <a:latin typeface="黑体" panose="02010609060101010101" pitchFamily="49" charset="-122"/>
              </a:rPr>
              <a:t>概括的唐宋时代观</a:t>
            </a:r>
            <a:r>
              <a:rPr lang="en-US" altLang="zh-CN" sz="2400">
                <a:solidFill>
                  <a:srgbClr val="000066"/>
                </a:solidFill>
                <a:latin typeface="黑体" panose="02010609060101010101" pitchFamily="49" charset="-122"/>
              </a:rPr>
              <a:t>》</a:t>
            </a:r>
            <a:br>
              <a:rPr lang="en-US" altLang="zh-CN">
                <a:solidFill>
                  <a:srgbClr val="0000FF"/>
                </a:solidFill>
                <a:latin typeface="黑体" panose="02010609060101010101" pitchFamily="49" charset="-122"/>
              </a:rPr>
            </a:br>
            <a:r>
              <a:rPr lang="zh-CN" altLang="en-US">
                <a:solidFill>
                  <a:srgbClr val="0000FF"/>
                </a:solidFill>
                <a:latin typeface="黑体" panose="02010609060101010101" pitchFamily="49" charset="-122"/>
              </a:rPr>
              <a:t>明清之际的实学思潮是人文启蒙思潮</a:t>
            </a:r>
            <a:endParaRPr lang="zh-CN" altLang="en-US">
              <a:solidFill>
                <a:srgbClr val="0000FF"/>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王杰</a:t>
            </a:r>
            <a:r>
              <a:rPr lang="en-US" altLang="zh-CN" sz="2400">
                <a:solidFill>
                  <a:srgbClr val="000066"/>
                </a:solidFill>
                <a:latin typeface="黑体" panose="02010609060101010101" pitchFamily="49" charset="-122"/>
              </a:rPr>
              <a:t>《</a:t>
            </a:r>
            <a:r>
              <a:rPr lang="zh-CN" altLang="en-US" sz="2400">
                <a:solidFill>
                  <a:srgbClr val="000066"/>
                </a:solidFill>
                <a:latin typeface="黑体" panose="02010609060101010101" pitchFamily="49" charset="-122"/>
              </a:rPr>
              <a:t>明清之际：思想的冲突、批判与创新</a:t>
            </a:r>
            <a:r>
              <a:rPr lang="en-US" altLang="zh-CN" sz="2400">
                <a:solidFill>
                  <a:srgbClr val="000066"/>
                </a:solidFill>
                <a:latin typeface="黑体" panose="02010609060101010101" pitchFamily="49" charset="-122"/>
              </a:rPr>
              <a:t>》</a:t>
            </a:r>
            <a:br>
              <a:rPr lang="en-US" altLang="zh-CN">
                <a:solidFill>
                  <a:srgbClr val="0000FF"/>
                </a:solidFill>
                <a:latin typeface="黑体" panose="02010609060101010101" pitchFamily="49" charset="-122"/>
              </a:rPr>
            </a:br>
            <a:r>
              <a:rPr lang="zh-CN" altLang="en-US">
                <a:solidFill>
                  <a:srgbClr val="0000FF"/>
                </a:solidFill>
                <a:latin typeface="黑体" panose="02010609060101010101" pitchFamily="49" charset="-122"/>
              </a:rPr>
              <a:t>从社会稳定角度看和谈出来的中华民国</a:t>
            </a:r>
            <a:endParaRPr lang="zh-CN" altLang="en-US">
              <a:solidFill>
                <a:srgbClr val="0000FF"/>
              </a:solidFill>
              <a:latin typeface="黑体" panose="02010609060101010101" pitchFamily="49" charset="-122"/>
            </a:endParaRPr>
          </a:p>
          <a:p>
            <a:pPr>
              <a:lnSpc>
                <a:spcPts val="3200"/>
              </a:lnSpc>
            </a:pPr>
            <a:br>
              <a:rPr lang="zh-CN" altLang="en-US">
                <a:solidFill>
                  <a:srgbClr val="0000FF"/>
                </a:solidFill>
                <a:latin typeface="黑体" panose="02010609060101010101" pitchFamily="49" charset="-122"/>
              </a:rPr>
            </a:br>
            <a:r>
              <a:rPr lang="zh-CN" altLang="en-US">
                <a:solidFill>
                  <a:srgbClr val="0000FF"/>
                </a:solidFill>
                <a:latin typeface="黑体" panose="02010609060101010101" pitchFamily="49" charset="-122"/>
              </a:rPr>
              <a:t>雅典公民大会决策缺乏理性的制度化</a:t>
            </a:r>
            <a:endParaRPr lang="zh-CN" altLang="en-US">
              <a:solidFill>
                <a:srgbClr val="0000FF"/>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毛丹</a:t>
            </a:r>
            <a:r>
              <a:rPr lang="en-US" altLang="zh-CN" sz="2400">
                <a:solidFill>
                  <a:srgbClr val="000066"/>
                </a:solidFill>
                <a:latin typeface="黑体" panose="02010609060101010101" pitchFamily="49" charset="-122"/>
              </a:rPr>
              <a:t>《</a:t>
            </a:r>
            <a:r>
              <a:rPr lang="zh-CN" altLang="en-US" sz="2400">
                <a:solidFill>
                  <a:srgbClr val="000066"/>
                </a:solidFill>
                <a:latin typeface="黑体" panose="02010609060101010101" pitchFamily="49" charset="-122"/>
              </a:rPr>
              <a:t>修昔底德的正义论</a:t>
            </a:r>
            <a:r>
              <a:rPr lang="en-US" altLang="zh-CN" sz="2400">
                <a:solidFill>
                  <a:srgbClr val="000066"/>
                </a:solidFill>
                <a:latin typeface="黑体" panose="02010609060101010101" pitchFamily="49" charset="-122"/>
              </a:rPr>
              <a:t>》</a:t>
            </a:r>
            <a:br>
              <a:rPr lang="en-US" altLang="zh-CN">
                <a:solidFill>
                  <a:srgbClr val="0000FF"/>
                </a:solidFill>
                <a:latin typeface="黑体" panose="02010609060101010101" pitchFamily="49" charset="-122"/>
              </a:rPr>
            </a:br>
            <a:r>
              <a:rPr lang="zh-CN" altLang="en-US">
                <a:solidFill>
                  <a:srgbClr val="0000FF"/>
                </a:solidFill>
                <a:latin typeface="黑体" panose="02010609060101010101" pitchFamily="49" charset="-122"/>
              </a:rPr>
              <a:t>商业资本推动了近代民主制的建立</a:t>
            </a:r>
            <a:endParaRPr lang="zh-CN" altLang="en-US">
              <a:solidFill>
                <a:srgbClr val="0000FF"/>
              </a:solidFill>
              <a:latin typeface="黑体" panose="02010609060101010101" pitchFamily="49" charset="-122"/>
            </a:endParaRPr>
          </a:p>
          <a:p>
            <a:pPr>
              <a:lnSpc>
                <a:spcPts val="3200"/>
              </a:lnSpc>
            </a:pPr>
            <a:r>
              <a:rPr lang="en-US" altLang="zh-CN" sz="2400">
                <a:solidFill>
                  <a:srgbClr val="000066"/>
                </a:solidFill>
                <a:latin typeface="黑体" panose="02010609060101010101" pitchFamily="49" charset="-122"/>
              </a:rPr>
              <a:t>                  ——《</a:t>
            </a:r>
            <a:r>
              <a:rPr lang="zh-CN" altLang="en-US" sz="2400">
                <a:solidFill>
                  <a:srgbClr val="000066"/>
                </a:solidFill>
                <a:latin typeface="黑体" panose="02010609060101010101" pitchFamily="49" charset="-122"/>
              </a:rPr>
              <a:t>政府预算的民主性：历史与现实</a:t>
            </a:r>
            <a:r>
              <a:rPr lang="en-US" altLang="zh-CN" sz="2400">
                <a:solidFill>
                  <a:srgbClr val="000066"/>
                </a:solidFill>
                <a:latin typeface="黑体" panose="02010609060101010101" pitchFamily="49" charset="-122"/>
              </a:rPr>
              <a:t>》</a:t>
            </a:r>
            <a:endParaRPr lang="en-US" altLang="zh-CN" sz="2400">
              <a:solidFill>
                <a:srgbClr val="000066"/>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a:xfrm>
            <a:off x="4911726" y="871538"/>
            <a:ext cx="5832475" cy="576262"/>
          </a:xfrm>
        </p:spPr>
        <p:txBody>
          <a:bodyPr>
            <a:normAutofit fontScale="90000"/>
          </a:bodyPr>
          <a:lstStyle/>
          <a:p>
            <a:pPr eaLnBrk="1" hangingPunct="1"/>
            <a:r>
              <a:rPr lang="en-US" altLang="zh-CN" b="1" smtClean="0">
                <a:solidFill>
                  <a:srgbClr val="FF3300"/>
                </a:solidFill>
              </a:rPr>
              <a:t> </a:t>
            </a:r>
            <a:r>
              <a:rPr lang="zh-CN" altLang="en-US" sz="3200">
                <a:solidFill>
                  <a:srgbClr val="000066"/>
                </a:solidFill>
                <a:latin typeface="黑体" panose="02010609060101010101" pitchFamily="49" charset="-122"/>
                <a:ea typeface="黑体" panose="02010609060101010101" pitchFamily="49" charset="-122"/>
              </a:rPr>
              <a:t>先秦时期</a:t>
            </a:r>
            <a:endParaRPr lang="zh-CN" altLang="en-US" sz="3200">
              <a:solidFill>
                <a:srgbClr val="000066"/>
              </a:solidFill>
              <a:latin typeface="黑体" panose="02010609060101010101" pitchFamily="49" charset="-122"/>
              <a:ea typeface="黑体" panose="02010609060101010101" pitchFamily="49" charset="-122"/>
            </a:endParaRPr>
          </a:p>
        </p:txBody>
      </p:sp>
      <p:sp>
        <p:nvSpPr>
          <p:cNvPr id="136195" name="Rectangle 3"/>
          <p:cNvSpPr>
            <a:spLocks noGrp="1" noChangeArrowheads="1"/>
          </p:cNvSpPr>
          <p:nvPr>
            <p:ph type="body" idx="4294967295"/>
          </p:nvPr>
        </p:nvSpPr>
        <p:spPr>
          <a:xfrm>
            <a:off x="1981200" y="1676400"/>
            <a:ext cx="8229600" cy="1752600"/>
          </a:xfrm>
          <a:ln w="28575">
            <a:solidFill>
              <a:srgbClr val="FF0000"/>
            </a:solidFill>
            <a:miter lim="800000"/>
          </a:ln>
        </p:spPr>
        <p:txBody>
          <a:bodyPr>
            <a:normAutofit fontScale="92500" lnSpcReduction="20000"/>
          </a:bodyPr>
          <a:lstStyle/>
          <a:p>
            <a:pPr eaLnBrk="1" hangingPunct="1">
              <a:buFont typeface="Wingdings" panose="05000000000000000000" pitchFamily="2" charset="2"/>
              <a:buNone/>
            </a:pPr>
            <a:r>
              <a:rPr lang="zh-CN" altLang="en-US" sz="2800">
                <a:solidFill>
                  <a:srgbClr val="0000FF"/>
                </a:solidFill>
                <a:latin typeface="黑体" panose="02010609060101010101" pitchFamily="49" charset="-122"/>
                <a:ea typeface="黑体" panose="02010609060101010101" pitchFamily="49" charset="-122"/>
              </a:rPr>
              <a:t>视角一：分封制是一种宗族式的殖民扩张</a:t>
            </a:r>
            <a:endParaRPr lang="zh-CN" altLang="en-US" sz="2800">
              <a:solidFill>
                <a:srgbClr val="0000FF"/>
              </a:solidFill>
              <a:latin typeface="黑体" panose="02010609060101010101" pitchFamily="49" charset="-122"/>
              <a:ea typeface="黑体" panose="02010609060101010101" pitchFamily="49" charset="-122"/>
            </a:endParaRPr>
          </a:p>
          <a:p>
            <a:pPr eaLnBrk="1" hangingPunct="1">
              <a:buFont typeface="Wingdings" panose="05000000000000000000" pitchFamily="2" charset="2"/>
              <a:buNone/>
            </a:pPr>
            <a:r>
              <a:rPr lang="zh-CN" altLang="en-US" sz="2800">
                <a:solidFill>
                  <a:srgbClr val="0000FF"/>
                </a:solidFill>
                <a:latin typeface="黑体" panose="02010609060101010101" pitchFamily="49" charset="-122"/>
                <a:ea typeface="黑体" panose="02010609060101010101" pitchFamily="49" charset="-122"/>
              </a:rPr>
              <a:t>视角二：战国时期的土地私有推动了土地买卖活动</a:t>
            </a:r>
            <a:endParaRPr lang="zh-CN" altLang="en-US" sz="2800">
              <a:solidFill>
                <a:srgbClr val="0000FF"/>
              </a:solidFill>
              <a:latin typeface="黑体" panose="02010609060101010101" pitchFamily="49" charset="-122"/>
              <a:ea typeface="黑体" panose="02010609060101010101" pitchFamily="49" charset="-122"/>
            </a:endParaRPr>
          </a:p>
          <a:p>
            <a:pPr eaLnBrk="1" hangingPunct="1">
              <a:buFont typeface="Wingdings" panose="05000000000000000000" pitchFamily="2" charset="2"/>
              <a:buNone/>
            </a:pPr>
            <a:r>
              <a:rPr lang="zh-CN" altLang="en-US" sz="2800">
                <a:solidFill>
                  <a:srgbClr val="0000FF"/>
                </a:solidFill>
                <a:latin typeface="黑体" panose="02010609060101010101" pitchFamily="49" charset="-122"/>
                <a:ea typeface="黑体" panose="02010609060101010101" pitchFamily="49" charset="-122"/>
              </a:rPr>
              <a:t>视角三：中国先秦思想中的人文精神</a:t>
            </a:r>
            <a:endParaRPr lang="zh-CN" altLang="en-US" sz="2800">
              <a:solidFill>
                <a:srgbClr val="0000FF"/>
              </a:solidFill>
              <a:latin typeface="黑体" panose="02010609060101010101" pitchFamily="49" charset="-122"/>
              <a:ea typeface="黑体" panose="02010609060101010101" pitchFamily="49" charset="-122"/>
            </a:endParaRPr>
          </a:p>
        </p:txBody>
      </p:sp>
      <p:sp>
        <p:nvSpPr>
          <p:cNvPr id="4" name="Rectangle 2"/>
          <p:cNvSpPr txBox="1">
            <a:spLocks noChangeArrowheads="1"/>
          </p:cNvSpPr>
          <p:nvPr/>
        </p:nvSpPr>
        <p:spPr bwMode="auto">
          <a:xfrm>
            <a:off x="3200401" y="3962401"/>
            <a:ext cx="5832475" cy="576263"/>
          </a:xfrm>
          <a:prstGeom prst="rect">
            <a:avLst/>
          </a:prstGeom>
          <a:noFill/>
          <a:ln w="9525">
            <a:noFill/>
            <a:miter lim="800000"/>
          </a:ln>
        </p:spPr>
        <p:txBody>
          <a:bodyPr anchor="ctr"/>
          <a:lstStyle/>
          <a:p>
            <a:pPr algn="ctr">
              <a:defRPr/>
            </a:pPr>
            <a:r>
              <a:rPr lang="zh-CN" altLang="en-US" sz="3200" kern="0" dirty="0">
                <a:solidFill>
                  <a:srgbClr val="000066"/>
                </a:solidFill>
                <a:latin typeface="黑体" panose="02010609060101010101" pitchFamily="49" charset="-122"/>
                <a:cs typeface="+mj-cs"/>
              </a:rPr>
              <a:t>汉代</a:t>
            </a:r>
            <a:endParaRPr lang="zh-CN" altLang="en-US" sz="3200" kern="0" dirty="0">
              <a:solidFill>
                <a:srgbClr val="000066"/>
              </a:solidFill>
              <a:latin typeface="黑体" panose="02010609060101010101" pitchFamily="49" charset="-122"/>
              <a:cs typeface="+mj-cs"/>
            </a:endParaRPr>
          </a:p>
        </p:txBody>
      </p:sp>
      <p:sp>
        <p:nvSpPr>
          <p:cNvPr id="5" name="Rectangle 3"/>
          <p:cNvSpPr txBox="1">
            <a:spLocks noChangeArrowheads="1"/>
          </p:cNvSpPr>
          <p:nvPr/>
        </p:nvSpPr>
        <p:spPr bwMode="auto">
          <a:xfrm>
            <a:off x="2133600" y="4648200"/>
            <a:ext cx="7772400" cy="1524000"/>
          </a:xfrm>
          <a:prstGeom prst="rect">
            <a:avLst/>
          </a:prstGeom>
          <a:noFill/>
          <a:ln w="28575">
            <a:solidFill>
              <a:srgbClr val="C00000"/>
            </a:solidFill>
            <a:miter lim="800000"/>
          </a:ln>
        </p:spPr>
        <p:txBody>
          <a:bodyPr/>
          <a:lstStyle/>
          <a:p>
            <a:pPr marL="342900" indent="-342900">
              <a:lnSpc>
                <a:spcPts val="3800"/>
              </a:lnSpc>
              <a:defRPr/>
            </a:pPr>
            <a:r>
              <a:rPr lang="zh-CN" altLang="en-US" kern="0" dirty="0">
                <a:solidFill>
                  <a:srgbClr val="0000FF"/>
                </a:solidFill>
                <a:latin typeface="黑体" panose="02010609060101010101" pitchFamily="49" charset="-122"/>
              </a:rPr>
              <a:t>视角一：姓氏含义变迁与官僚政治的形成</a:t>
            </a:r>
            <a:endParaRPr lang="zh-CN" altLang="en-US" kern="0" dirty="0">
              <a:solidFill>
                <a:srgbClr val="0000FF"/>
              </a:solidFill>
              <a:latin typeface="黑体" panose="02010609060101010101" pitchFamily="49" charset="-122"/>
            </a:endParaRPr>
          </a:p>
          <a:p>
            <a:pPr marL="342900" indent="-342900">
              <a:lnSpc>
                <a:spcPts val="3800"/>
              </a:lnSpc>
              <a:defRPr/>
            </a:pPr>
            <a:r>
              <a:rPr lang="zh-CN" altLang="en-US" kern="0" dirty="0">
                <a:solidFill>
                  <a:srgbClr val="0000FF"/>
                </a:solidFill>
                <a:latin typeface="黑体" panose="02010609060101010101" pitchFamily="49" charset="-122"/>
              </a:rPr>
              <a:t>视角二：官营手工业也面向民间市场生产</a:t>
            </a:r>
            <a:endParaRPr lang="zh-CN" altLang="en-US" kern="0" dirty="0">
              <a:solidFill>
                <a:srgbClr val="0000FF"/>
              </a:solidFill>
              <a:latin typeface="黑体" panose="02010609060101010101" pitchFamily="49" charset="-122"/>
            </a:endParaRPr>
          </a:p>
          <a:p>
            <a:pPr marL="342900" indent="-342900">
              <a:lnSpc>
                <a:spcPts val="3800"/>
              </a:lnSpc>
              <a:defRPr/>
            </a:pPr>
            <a:r>
              <a:rPr lang="zh-CN" altLang="en-US" kern="0" dirty="0">
                <a:solidFill>
                  <a:srgbClr val="0000FF"/>
                </a:solidFill>
                <a:latin typeface="黑体" panose="02010609060101010101" pitchFamily="49" charset="-122"/>
              </a:rPr>
              <a:t>视角三：汉武帝并没有罢黜百家</a:t>
            </a:r>
            <a:endParaRPr lang="zh-CN" altLang="en-US" kern="0" dirty="0">
              <a:solidFill>
                <a:srgbClr val="0000FF"/>
              </a:solidFill>
              <a:latin typeface="黑体" panose="02010609060101010101" pitchFamily="49" charset="-122"/>
            </a:endParaRPr>
          </a:p>
        </p:txBody>
      </p:sp>
      <p:sp>
        <p:nvSpPr>
          <p:cNvPr id="136198" name="矩形 2"/>
          <p:cNvSpPr>
            <a:spLocks noChangeArrowheads="1"/>
          </p:cNvSpPr>
          <p:nvPr/>
        </p:nvSpPr>
        <p:spPr bwMode="auto">
          <a:xfrm>
            <a:off x="2743200" y="228601"/>
            <a:ext cx="8915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dirty="0" smtClean="0">
                <a:solidFill>
                  <a:srgbClr val="C00000"/>
                </a:solidFill>
                <a:latin typeface="黑体" panose="02010609060101010101" pitchFamily="49" charset="-122"/>
              </a:rPr>
              <a:t>4、</a:t>
            </a:r>
            <a:r>
              <a:rPr lang="zh-CN" altLang="en-US" dirty="0" smtClean="0">
                <a:solidFill>
                  <a:srgbClr val="C00000"/>
                </a:solidFill>
                <a:latin typeface="黑体" panose="02010609060101010101" pitchFamily="49" charset="-122"/>
              </a:rPr>
              <a:t>拓展</a:t>
            </a:r>
            <a:r>
              <a:rPr lang="zh-CN" altLang="en-US" dirty="0">
                <a:solidFill>
                  <a:srgbClr val="C00000"/>
                </a:solidFill>
                <a:latin typeface="黑体" panose="02010609060101010101" pitchFamily="49" charset="-122"/>
              </a:rPr>
              <a:t>教学边界</a:t>
            </a:r>
            <a:r>
              <a:rPr lang="en-US" altLang="zh-CN" dirty="0">
                <a:solidFill>
                  <a:srgbClr val="C00000"/>
                </a:solidFill>
                <a:latin typeface="黑体" panose="02010609060101010101" pitchFamily="49" charset="-122"/>
              </a:rPr>
              <a:t>——</a:t>
            </a:r>
            <a:r>
              <a:rPr lang="zh-CN" altLang="en-US" dirty="0">
                <a:solidFill>
                  <a:srgbClr val="C00000"/>
                </a:solidFill>
                <a:latin typeface="黑体" panose="02010609060101010101" pitchFamily="49" charset="-122"/>
              </a:rPr>
              <a:t>注意</a:t>
            </a:r>
            <a:r>
              <a:rPr lang="zh-CN" altLang="zh-CN" dirty="0">
                <a:solidFill>
                  <a:srgbClr val="C00000"/>
                </a:solidFill>
                <a:latin typeface="黑体" panose="02010609060101010101" pitchFamily="49" charset="-122"/>
              </a:rPr>
              <a:t>从新角度回归</a:t>
            </a:r>
            <a:r>
              <a:rPr lang="zh-CN" altLang="en-US" dirty="0">
                <a:solidFill>
                  <a:srgbClr val="C00000"/>
                </a:solidFill>
                <a:latin typeface="黑体" panose="02010609060101010101" pitchFamily="49" charset="-122"/>
              </a:rPr>
              <a:t>知识</a:t>
            </a:r>
            <a:endParaRPr lang="zh-CN" altLang="en-US"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882046" y="379910"/>
            <a:ext cx="2692060" cy="586957"/>
          </a:xfr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altLang="zh-CN"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a:t>
            </a:r>
            <a:r>
              <a:rPr lang="zh-CN" altLang="en-US"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试卷总评</a:t>
            </a:r>
            <a:endParaRPr lang="zh-CN" altLang="en-US"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23" name="Picture 2"/>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a:xfrm>
            <a:off x="1981200" y="965200"/>
            <a:ext cx="8229600" cy="5740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3"/>
                                        </p:tgtEl>
                                        <p:attrNameLst>
                                          <p:attrName>style.visibility</p:attrName>
                                        </p:attrNameLst>
                                      </p:cBhvr>
                                      <p:to>
                                        <p:strVal val="visible"/>
                                      </p:to>
                                    </p:set>
                                    <p:anim calcmode="lin" valueType="num">
                                      <p:cBhvr additive="base">
                                        <p:cTn id="13" dur="500" fill="hold"/>
                                        <p:tgtEl>
                                          <p:spTgt spid="30723"/>
                                        </p:tgtEl>
                                        <p:attrNameLst>
                                          <p:attrName>ppt_x</p:attrName>
                                        </p:attrNameLst>
                                      </p:cBhvr>
                                      <p:tavLst>
                                        <p:tav tm="0">
                                          <p:val>
                                            <p:strVal val="#ppt_x"/>
                                          </p:val>
                                        </p:tav>
                                        <p:tav tm="100000">
                                          <p:val>
                                            <p:strVal val="#ppt_x"/>
                                          </p:val>
                                        </p:tav>
                                      </p:tavLst>
                                    </p:anim>
                                    <p:anim calcmode="lin" valueType="num">
                                      <p:cBhvr additive="base">
                                        <p:cTn id="14" dur="500" fill="hold"/>
                                        <p:tgtEl>
                                          <p:spTgt spid="307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矩形 3"/>
          <p:cNvSpPr>
            <a:spLocks noChangeArrowheads="1"/>
          </p:cNvSpPr>
          <p:nvPr/>
        </p:nvSpPr>
        <p:spPr bwMode="auto">
          <a:xfrm>
            <a:off x="4953001" y="939800"/>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0066"/>
                </a:solidFill>
                <a:latin typeface="宋体" panose="02010600030101010101" pitchFamily="2" charset="-122"/>
              </a:rPr>
              <a:t>唐宋时期</a:t>
            </a:r>
            <a:endParaRPr lang="zh-CN" altLang="en-US" sz="3200">
              <a:solidFill>
                <a:srgbClr val="000066"/>
              </a:solidFill>
            </a:endParaRPr>
          </a:p>
        </p:txBody>
      </p:sp>
      <p:sp>
        <p:nvSpPr>
          <p:cNvPr id="137219" name="矩形 4"/>
          <p:cNvSpPr>
            <a:spLocks noChangeArrowheads="1"/>
          </p:cNvSpPr>
          <p:nvPr/>
        </p:nvSpPr>
        <p:spPr bwMode="auto">
          <a:xfrm>
            <a:off x="2209800" y="1563688"/>
            <a:ext cx="7772400" cy="2246312"/>
          </a:xfrm>
          <a:prstGeom prst="rect">
            <a:avLst/>
          </a:prstGeom>
          <a:noFill/>
          <a:ln w="28575">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a:solidFill>
                  <a:srgbClr val="0000FF"/>
                </a:solidFill>
                <a:latin typeface="黑体" panose="02010609060101010101" pitchFamily="49" charset="-122"/>
              </a:rPr>
              <a:t>视角一：唐代三省制实际上制约了皇权专制</a:t>
            </a:r>
            <a:endParaRPr lang="zh-CN" altLang="en-US">
              <a:solidFill>
                <a:srgbClr val="0000FF"/>
              </a:solidFill>
              <a:latin typeface="黑体" panose="02010609060101010101" pitchFamily="49" charset="-122"/>
            </a:endParaRPr>
          </a:p>
          <a:p>
            <a:pPr eaLnBrk="1" hangingPunct="1"/>
            <a:r>
              <a:rPr lang="zh-CN" altLang="en-US">
                <a:solidFill>
                  <a:srgbClr val="0000FF"/>
                </a:solidFill>
                <a:latin typeface="黑体" panose="02010609060101010101" pitchFamily="49" charset="-122"/>
              </a:rPr>
              <a:t>视角二：科举制摆平了智力精英</a:t>
            </a:r>
            <a:endParaRPr lang="zh-CN" altLang="en-US">
              <a:solidFill>
                <a:srgbClr val="0000FF"/>
              </a:solidFill>
              <a:latin typeface="黑体" panose="02010609060101010101" pitchFamily="49" charset="-122"/>
            </a:endParaRPr>
          </a:p>
          <a:p>
            <a:pPr eaLnBrk="1" hangingPunct="1"/>
            <a:r>
              <a:rPr lang="zh-CN" altLang="en-US">
                <a:solidFill>
                  <a:srgbClr val="0000FF"/>
                </a:solidFill>
                <a:latin typeface="黑体" panose="02010609060101010101" pitchFamily="49" charset="-122"/>
              </a:rPr>
              <a:t>视角三：唐代长安城严禁违章建楼</a:t>
            </a:r>
            <a:endParaRPr lang="zh-CN" altLang="en-US">
              <a:solidFill>
                <a:srgbClr val="0000FF"/>
              </a:solidFill>
              <a:latin typeface="黑体" panose="02010609060101010101" pitchFamily="49" charset="-122"/>
            </a:endParaRPr>
          </a:p>
          <a:p>
            <a:pPr eaLnBrk="1" hangingPunct="1"/>
            <a:r>
              <a:rPr lang="zh-CN" altLang="en-US">
                <a:solidFill>
                  <a:srgbClr val="0000FF"/>
                </a:solidFill>
                <a:latin typeface="黑体" panose="02010609060101010101" pitchFamily="49" charset="-122"/>
              </a:rPr>
              <a:t>视角四：宋代农业经济出现专业化生产</a:t>
            </a:r>
            <a:endParaRPr lang="zh-CN" altLang="en-US">
              <a:solidFill>
                <a:srgbClr val="0000FF"/>
              </a:solidFill>
              <a:latin typeface="黑体" panose="02010609060101010101" pitchFamily="49" charset="-122"/>
            </a:endParaRPr>
          </a:p>
          <a:p>
            <a:pPr eaLnBrk="1" hangingPunct="1"/>
            <a:r>
              <a:rPr lang="zh-CN" altLang="en-US">
                <a:solidFill>
                  <a:srgbClr val="0000FF"/>
                </a:solidFill>
                <a:latin typeface="黑体" panose="02010609060101010101" pitchFamily="49" charset="-122"/>
              </a:rPr>
              <a:t>视角五：唐宋时期社会价值取向</a:t>
            </a:r>
            <a:endParaRPr lang="zh-CN" altLang="en-US">
              <a:solidFill>
                <a:srgbClr val="0000FF"/>
              </a:solidFill>
              <a:latin typeface="黑体" panose="02010609060101010101" pitchFamily="49" charset="-122"/>
            </a:endParaRPr>
          </a:p>
        </p:txBody>
      </p:sp>
      <p:sp>
        <p:nvSpPr>
          <p:cNvPr id="137220" name="Rectangle 2"/>
          <p:cNvSpPr>
            <a:spLocks noGrp="1" noChangeArrowheads="1"/>
          </p:cNvSpPr>
          <p:nvPr>
            <p:ph type="title" idx="4294967295"/>
          </p:nvPr>
        </p:nvSpPr>
        <p:spPr>
          <a:xfrm>
            <a:off x="4953001" y="4169568"/>
            <a:ext cx="2590800" cy="576263"/>
          </a:xfrm>
        </p:spPr>
        <p:txBody>
          <a:bodyPr>
            <a:normAutofit fontScale="90000"/>
          </a:bodyPr>
          <a:lstStyle/>
          <a:p>
            <a:pPr eaLnBrk="1" hangingPunct="1"/>
            <a:r>
              <a:rPr lang="zh-CN" altLang="en-US" sz="3200" dirty="0">
                <a:solidFill>
                  <a:srgbClr val="000066"/>
                </a:solidFill>
                <a:latin typeface="黑体" panose="02010609060101010101" pitchFamily="49" charset="-122"/>
                <a:ea typeface="黑体" panose="02010609060101010101" pitchFamily="49" charset="-122"/>
              </a:rPr>
              <a:t>明清时期</a:t>
            </a:r>
            <a:endParaRPr lang="zh-CN" altLang="en-US" sz="3200" dirty="0">
              <a:solidFill>
                <a:srgbClr val="000066"/>
              </a:solidFill>
              <a:latin typeface="黑体" panose="02010609060101010101" pitchFamily="49" charset="-122"/>
              <a:ea typeface="黑体" panose="02010609060101010101" pitchFamily="49" charset="-122"/>
            </a:endParaRPr>
          </a:p>
        </p:txBody>
      </p:sp>
      <p:sp>
        <p:nvSpPr>
          <p:cNvPr id="9" name="Rectangle 3"/>
          <p:cNvSpPr txBox="1">
            <a:spLocks noChangeArrowheads="1"/>
          </p:cNvSpPr>
          <p:nvPr/>
        </p:nvSpPr>
        <p:spPr bwMode="auto">
          <a:xfrm>
            <a:off x="1981200" y="4937975"/>
            <a:ext cx="8229600" cy="1066800"/>
          </a:xfrm>
          <a:prstGeom prst="rect">
            <a:avLst/>
          </a:prstGeom>
          <a:noFill/>
          <a:ln w="28575">
            <a:solidFill>
              <a:srgbClr val="FF0000"/>
            </a:solidFill>
            <a:miter lim="800000"/>
          </a:ln>
        </p:spPr>
        <p:txBody>
          <a:bodyPr/>
          <a:lstStyle/>
          <a:p>
            <a:pPr marL="342900" indent="-342900">
              <a:defRPr/>
            </a:pPr>
            <a:r>
              <a:rPr lang="zh-CN" altLang="en-US" sz="2800" kern="0" dirty="0">
                <a:solidFill>
                  <a:srgbClr val="0000FF"/>
                </a:solidFill>
                <a:latin typeface="黑体" panose="02010609060101010101" pitchFamily="49" charset="-122"/>
              </a:rPr>
              <a:t>视角一：明清时期宗法观念走向衰落</a:t>
            </a:r>
            <a:endParaRPr lang="zh-CN" altLang="en-US" sz="2800" kern="0" dirty="0">
              <a:solidFill>
                <a:srgbClr val="0000FF"/>
              </a:solidFill>
              <a:latin typeface="黑体" panose="02010609060101010101" pitchFamily="49" charset="-122"/>
            </a:endParaRPr>
          </a:p>
          <a:p>
            <a:pPr marL="342900" indent="-342900">
              <a:defRPr/>
            </a:pPr>
            <a:r>
              <a:rPr lang="zh-CN" altLang="en-US" sz="2800" kern="0" dirty="0">
                <a:solidFill>
                  <a:srgbClr val="0000FF"/>
                </a:solidFill>
                <a:latin typeface="黑体" panose="02010609060101010101" pitchFamily="49" charset="-122"/>
              </a:rPr>
              <a:t>视角二：传统思想中萌发“人性”的觉醒</a:t>
            </a:r>
            <a:endParaRPr lang="zh-CN" altLang="en-US" sz="2800" kern="0" dirty="0">
              <a:solidFill>
                <a:srgbClr val="0000FF"/>
              </a:solidFill>
              <a:latin typeface="黑体" panose="02010609060101010101" pitchFamily="49" charset="-122"/>
            </a:endParaRPr>
          </a:p>
        </p:txBody>
      </p:sp>
      <p:sp>
        <p:nvSpPr>
          <p:cNvPr id="137222" name="矩形 2"/>
          <p:cNvSpPr>
            <a:spLocks noChangeArrowheads="1"/>
          </p:cNvSpPr>
          <p:nvPr/>
        </p:nvSpPr>
        <p:spPr bwMode="auto">
          <a:xfrm>
            <a:off x="2819400" y="228601"/>
            <a:ext cx="8915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en-US" altLang="zh-CN" dirty="0" smtClean="0">
                <a:solidFill>
                  <a:srgbClr val="C00000"/>
                </a:solidFill>
                <a:latin typeface="黑体" panose="02010609060101010101" pitchFamily="49" charset="-122"/>
              </a:rPr>
              <a:t>4、</a:t>
            </a:r>
            <a:r>
              <a:rPr lang="zh-CN" altLang="en-US" dirty="0" smtClean="0">
                <a:solidFill>
                  <a:srgbClr val="C00000"/>
                </a:solidFill>
                <a:latin typeface="黑体" panose="02010609060101010101" pitchFamily="49" charset="-122"/>
              </a:rPr>
              <a:t>拓展</a:t>
            </a:r>
            <a:r>
              <a:rPr lang="zh-CN" altLang="en-US" dirty="0">
                <a:solidFill>
                  <a:srgbClr val="C00000"/>
                </a:solidFill>
                <a:latin typeface="黑体" panose="02010609060101010101" pitchFamily="49" charset="-122"/>
              </a:rPr>
              <a:t>教学边界</a:t>
            </a:r>
            <a:r>
              <a:rPr lang="en-US" altLang="zh-CN" dirty="0">
                <a:solidFill>
                  <a:srgbClr val="C00000"/>
                </a:solidFill>
                <a:latin typeface="黑体" panose="02010609060101010101" pitchFamily="49" charset="-122"/>
              </a:rPr>
              <a:t>——</a:t>
            </a:r>
            <a:r>
              <a:rPr lang="zh-CN" altLang="en-US" dirty="0">
                <a:solidFill>
                  <a:srgbClr val="C00000"/>
                </a:solidFill>
                <a:latin typeface="黑体" panose="02010609060101010101" pitchFamily="49" charset="-122"/>
              </a:rPr>
              <a:t>注意</a:t>
            </a:r>
            <a:r>
              <a:rPr lang="zh-CN" altLang="zh-CN" dirty="0">
                <a:solidFill>
                  <a:srgbClr val="C00000"/>
                </a:solidFill>
                <a:latin typeface="黑体" panose="02010609060101010101" pitchFamily="49" charset="-122"/>
              </a:rPr>
              <a:t>从新角度回归</a:t>
            </a:r>
            <a:r>
              <a:rPr lang="zh-CN" altLang="en-US" dirty="0">
                <a:solidFill>
                  <a:srgbClr val="C00000"/>
                </a:solidFill>
                <a:latin typeface="黑体" panose="02010609060101010101" pitchFamily="49" charset="-122"/>
              </a:rPr>
              <a:t>知识</a:t>
            </a:r>
            <a:endParaRPr lang="zh-CN" altLang="en-US"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4"/>
          <p:cNvSpPr txBox="1">
            <a:spLocks noChangeArrowheads="1"/>
          </p:cNvSpPr>
          <p:nvPr/>
        </p:nvSpPr>
        <p:spPr bwMode="auto">
          <a:xfrm>
            <a:off x="2209800" y="533400"/>
            <a:ext cx="3581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endParaRPr lang="zh-CN" altLang="zh-CN">
              <a:solidFill>
                <a:srgbClr val="000066"/>
              </a:solidFill>
            </a:endParaRPr>
          </a:p>
        </p:txBody>
      </p:sp>
      <p:sp>
        <p:nvSpPr>
          <p:cNvPr id="75781" name="Text Box 5"/>
          <p:cNvSpPr txBox="1">
            <a:spLocks noChangeArrowheads="1"/>
          </p:cNvSpPr>
          <p:nvPr/>
        </p:nvSpPr>
        <p:spPr bwMode="auto">
          <a:xfrm>
            <a:off x="2133600" y="38100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000066"/>
                </a:solidFill>
                <a:latin typeface="黑体" panose="02010609060101010101" pitchFamily="49" charset="-122"/>
              </a:rPr>
              <a:t>例</a:t>
            </a:r>
            <a:r>
              <a:rPr lang="en-US" altLang="zh-CN" sz="2400">
                <a:solidFill>
                  <a:srgbClr val="000066"/>
                </a:solidFill>
                <a:latin typeface="黑体" panose="02010609060101010101" pitchFamily="49" charset="-122"/>
              </a:rPr>
              <a:t>6</a:t>
            </a:r>
            <a:r>
              <a:rPr lang="zh-CN" altLang="en-US" sz="2400">
                <a:solidFill>
                  <a:srgbClr val="000066"/>
                </a:solidFill>
                <a:latin typeface="黑体" panose="02010609060101010101" pitchFamily="49" charset="-122"/>
              </a:rPr>
              <a:t>：</a:t>
            </a:r>
            <a:r>
              <a:rPr lang="zh-CN" altLang="en-US" sz="2400">
                <a:solidFill>
                  <a:srgbClr val="000066"/>
                </a:solidFill>
              </a:rPr>
              <a:t>欧美资产阶级代议制</a:t>
            </a:r>
            <a:endParaRPr lang="zh-CN" altLang="en-US" sz="2400">
              <a:solidFill>
                <a:srgbClr val="000066"/>
              </a:solidFill>
            </a:endParaRPr>
          </a:p>
        </p:txBody>
      </p:sp>
      <p:sp>
        <p:nvSpPr>
          <p:cNvPr id="75787" name="Text Box 11"/>
          <p:cNvSpPr txBox="1">
            <a:spLocks noChangeArrowheads="1"/>
          </p:cNvSpPr>
          <p:nvPr/>
        </p:nvSpPr>
        <p:spPr bwMode="auto">
          <a:xfrm>
            <a:off x="2971800" y="4283076"/>
            <a:ext cx="617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3333FF"/>
                </a:solidFill>
                <a:latin typeface="黑体" panose="02010609060101010101" pitchFamily="49" charset="-122"/>
              </a:rPr>
              <a:t>德意志帝国宪法、英国君主立宪制、美国</a:t>
            </a:r>
            <a:r>
              <a:rPr lang="en-US" altLang="zh-CN" sz="2400">
                <a:solidFill>
                  <a:srgbClr val="3333FF"/>
                </a:solidFill>
                <a:latin typeface="黑体" panose="02010609060101010101" pitchFamily="49" charset="-122"/>
              </a:rPr>
              <a:t>1787</a:t>
            </a:r>
            <a:r>
              <a:rPr lang="zh-CN" altLang="en-US" sz="2400">
                <a:solidFill>
                  <a:srgbClr val="3333FF"/>
                </a:solidFill>
                <a:latin typeface="黑体" panose="02010609060101010101" pitchFamily="49" charset="-122"/>
              </a:rPr>
              <a:t>年宪法、两党政治</a:t>
            </a:r>
            <a:endParaRPr lang="en-US" altLang="zh-CN" sz="2400">
              <a:solidFill>
                <a:srgbClr val="3333FF"/>
              </a:solidFill>
              <a:latin typeface="黑体" panose="02010609060101010101" pitchFamily="49" charset="-122"/>
            </a:endParaRPr>
          </a:p>
        </p:txBody>
      </p:sp>
      <p:sp>
        <p:nvSpPr>
          <p:cNvPr id="75789" name="Text Box 13"/>
          <p:cNvSpPr txBox="1">
            <a:spLocks noChangeArrowheads="1"/>
          </p:cNvSpPr>
          <p:nvPr/>
        </p:nvSpPr>
        <p:spPr bwMode="auto">
          <a:xfrm>
            <a:off x="2133600" y="17526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000066"/>
                </a:solidFill>
                <a:latin typeface="黑体" panose="02010609060101010101" pitchFamily="49" charset="-122"/>
              </a:rPr>
              <a:t>例</a:t>
            </a:r>
            <a:r>
              <a:rPr lang="en-US" altLang="zh-CN" sz="2400">
                <a:solidFill>
                  <a:srgbClr val="000066"/>
                </a:solidFill>
                <a:latin typeface="黑体" panose="02010609060101010101" pitchFamily="49" charset="-122"/>
              </a:rPr>
              <a:t>2</a:t>
            </a:r>
            <a:r>
              <a:rPr lang="zh-CN" altLang="en-US" sz="2400">
                <a:solidFill>
                  <a:srgbClr val="000066"/>
                </a:solidFill>
                <a:latin typeface="黑体" panose="02010609060101010101" pitchFamily="49" charset="-122"/>
              </a:rPr>
              <a:t>：洋务运动和“中体西用”</a:t>
            </a:r>
            <a:endParaRPr lang="zh-CN" altLang="en-US" sz="2400">
              <a:solidFill>
                <a:srgbClr val="000066"/>
              </a:solidFill>
              <a:latin typeface="黑体" panose="02010609060101010101" pitchFamily="49" charset="-122"/>
            </a:endParaRPr>
          </a:p>
        </p:txBody>
      </p:sp>
      <p:sp>
        <p:nvSpPr>
          <p:cNvPr id="75790" name="Text Box 14"/>
          <p:cNvSpPr txBox="1">
            <a:spLocks noChangeArrowheads="1"/>
          </p:cNvSpPr>
          <p:nvPr/>
        </p:nvSpPr>
        <p:spPr bwMode="auto">
          <a:xfrm>
            <a:off x="2133600" y="1219200"/>
            <a:ext cx="624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3333FF"/>
                </a:solidFill>
                <a:latin typeface="黑体" panose="02010609060101010101" pitchFamily="49" charset="-122"/>
              </a:rPr>
              <a:t>例</a:t>
            </a:r>
            <a:r>
              <a:rPr lang="en-US" altLang="zh-CN" sz="2400">
                <a:solidFill>
                  <a:srgbClr val="3333FF"/>
                </a:solidFill>
                <a:latin typeface="黑体" panose="02010609060101010101" pitchFamily="49" charset="-122"/>
              </a:rPr>
              <a:t>1</a:t>
            </a:r>
            <a:r>
              <a:rPr lang="zh-CN" altLang="en-US" sz="2400">
                <a:solidFill>
                  <a:srgbClr val="3333FF"/>
                </a:solidFill>
                <a:latin typeface="黑体" panose="02010609060101010101" pitchFamily="49" charset="-122"/>
              </a:rPr>
              <a:t>：太平天国运动与近代化</a:t>
            </a:r>
            <a:endParaRPr lang="zh-CN" altLang="en-US" sz="2400">
              <a:solidFill>
                <a:srgbClr val="3333FF"/>
              </a:solidFill>
              <a:latin typeface="黑体" panose="02010609060101010101" pitchFamily="49" charset="-122"/>
            </a:endParaRPr>
          </a:p>
        </p:txBody>
      </p:sp>
      <p:sp>
        <p:nvSpPr>
          <p:cNvPr id="75791" name="Text Box 15"/>
          <p:cNvSpPr txBox="1">
            <a:spLocks noChangeArrowheads="1"/>
          </p:cNvSpPr>
          <p:nvPr/>
        </p:nvSpPr>
        <p:spPr bwMode="auto">
          <a:xfrm>
            <a:off x="2133600" y="22860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3333FF"/>
                </a:solidFill>
                <a:latin typeface="黑体" panose="02010609060101010101" pitchFamily="49" charset="-122"/>
              </a:rPr>
              <a:t>例</a:t>
            </a:r>
            <a:r>
              <a:rPr lang="en-US" altLang="zh-CN" sz="2400">
                <a:solidFill>
                  <a:srgbClr val="3333FF"/>
                </a:solidFill>
                <a:latin typeface="黑体" panose="02010609060101010101" pitchFamily="49" charset="-122"/>
              </a:rPr>
              <a:t>3</a:t>
            </a:r>
            <a:r>
              <a:rPr lang="zh-CN" altLang="en-US" sz="2400">
                <a:solidFill>
                  <a:srgbClr val="3333FF"/>
                </a:solidFill>
                <a:latin typeface="黑体" panose="02010609060101010101" pitchFamily="49" charset="-122"/>
              </a:rPr>
              <a:t>：辛亥革命（南北议和和清帝退位）</a:t>
            </a:r>
            <a:endParaRPr lang="zh-CN" altLang="en-US" sz="2400">
              <a:solidFill>
                <a:srgbClr val="3333FF"/>
              </a:solidFill>
              <a:latin typeface="黑体" panose="02010609060101010101" pitchFamily="49" charset="-122"/>
            </a:endParaRPr>
          </a:p>
        </p:txBody>
      </p:sp>
      <p:sp>
        <p:nvSpPr>
          <p:cNvPr id="17" name="矩形 16"/>
          <p:cNvSpPr>
            <a:spLocks noChangeArrowheads="1"/>
          </p:cNvSpPr>
          <p:nvPr/>
        </p:nvSpPr>
        <p:spPr bwMode="auto">
          <a:xfrm>
            <a:off x="2146300" y="3352800"/>
            <a:ext cx="3949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3333FF"/>
                </a:solidFill>
                <a:latin typeface="黑体" panose="02010609060101010101" pitchFamily="49" charset="-122"/>
              </a:rPr>
              <a:t>例</a:t>
            </a:r>
            <a:r>
              <a:rPr lang="en-US" altLang="zh-CN" sz="2400">
                <a:solidFill>
                  <a:srgbClr val="3333FF"/>
                </a:solidFill>
                <a:latin typeface="黑体" panose="02010609060101010101" pitchFamily="49" charset="-122"/>
              </a:rPr>
              <a:t>5</a:t>
            </a:r>
            <a:r>
              <a:rPr lang="zh-CN" altLang="en-US" sz="2400">
                <a:solidFill>
                  <a:srgbClr val="3333FF"/>
                </a:solidFill>
                <a:latin typeface="黑体" panose="02010609060101010101" pitchFamily="49" charset="-122"/>
              </a:rPr>
              <a:t>：宗教改革与社会进步</a:t>
            </a:r>
            <a:endParaRPr lang="zh-CN" altLang="en-US" sz="2400">
              <a:solidFill>
                <a:srgbClr val="3333FF"/>
              </a:solidFill>
              <a:latin typeface="黑体" panose="02010609060101010101" pitchFamily="49" charset="-122"/>
            </a:endParaRPr>
          </a:p>
        </p:txBody>
      </p:sp>
      <p:sp>
        <p:nvSpPr>
          <p:cNvPr id="18" name="Text Box 5"/>
          <p:cNvSpPr txBox="1">
            <a:spLocks noChangeArrowheads="1"/>
          </p:cNvSpPr>
          <p:nvPr/>
        </p:nvSpPr>
        <p:spPr bwMode="auto">
          <a:xfrm>
            <a:off x="2133600" y="51054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000066"/>
                </a:solidFill>
                <a:latin typeface="黑体" panose="02010609060101010101" pitchFamily="49" charset="-122"/>
              </a:rPr>
              <a:t>例</a:t>
            </a:r>
            <a:r>
              <a:rPr lang="en-US" altLang="zh-CN" sz="2400">
                <a:solidFill>
                  <a:srgbClr val="000066"/>
                </a:solidFill>
                <a:latin typeface="黑体" panose="02010609060101010101" pitchFamily="49" charset="-122"/>
              </a:rPr>
              <a:t>7</a:t>
            </a:r>
            <a:r>
              <a:rPr lang="zh-CN" altLang="en-US" sz="2400">
                <a:solidFill>
                  <a:srgbClr val="000066"/>
                </a:solidFill>
                <a:latin typeface="黑体" panose="02010609060101010101" pitchFamily="49" charset="-122"/>
              </a:rPr>
              <a:t>：十月革命与苏联工业化</a:t>
            </a:r>
            <a:endParaRPr lang="zh-CN" altLang="en-US" sz="2400">
              <a:solidFill>
                <a:srgbClr val="000066"/>
              </a:solidFill>
            </a:endParaRPr>
          </a:p>
        </p:txBody>
      </p:sp>
      <p:sp>
        <p:nvSpPr>
          <p:cNvPr id="19" name="Text Box 5"/>
          <p:cNvSpPr txBox="1">
            <a:spLocks noChangeArrowheads="1"/>
          </p:cNvSpPr>
          <p:nvPr/>
        </p:nvSpPr>
        <p:spPr bwMode="auto">
          <a:xfrm>
            <a:off x="2133600" y="56388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3333FF"/>
                </a:solidFill>
                <a:latin typeface="黑体" panose="02010609060101010101" pitchFamily="49" charset="-122"/>
              </a:rPr>
              <a:t>例</a:t>
            </a:r>
            <a:r>
              <a:rPr lang="en-US" altLang="zh-CN" sz="2400">
                <a:solidFill>
                  <a:srgbClr val="3333FF"/>
                </a:solidFill>
                <a:latin typeface="黑体" panose="02010609060101010101" pitchFamily="49" charset="-122"/>
              </a:rPr>
              <a:t>8</a:t>
            </a:r>
            <a:r>
              <a:rPr lang="zh-CN" altLang="en-US" sz="2400">
                <a:solidFill>
                  <a:srgbClr val="3333FF"/>
                </a:solidFill>
                <a:latin typeface="黑体" panose="02010609060101010101" pitchFamily="49" charset="-122"/>
              </a:rPr>
              <a:t>：</a:t>
            </a:r>
            <a:r>
              <a:rPr lang="zh-CN" altLang="en-US" sz="2400">
                <a:solidFill>
                  <a:srgbClr val="3333FF"/>
                </a:solidFill>
              </a:rPr>
              <a:t>资本主义福利制度</a:t>
            </a:r>
            <a:endParaRPr lang="zh-CN" altLang="en-US" sz="2400">
              <a:solidFill>
                <a:srgbClr val="3333FF"/>
              </a:solidFill>
            </a:endParaRPr>
          </a:p>
        </p:txBody>
      </p:sp>
      <p:sp>
        <p:nvSpPr>
          <p:cNvPr id="12" name="Text Box 5"/>
          <p:cNvSpPr txBox="1">
            <a:spLocks noChangeArrowheads="1"/>
          </p:cNvSpPr>
          <p:nvPr/>
        </p:nvSpPr>
        <p:spPr bwMode="auto">
          <a:xfrm>
            <a:off x="2133600" y="28194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2400">
                <a:solidFill>
                  <a:srgbClr val="000066"/>
                </a:solidFill>
                <a:latin typeface="黑体" panose="02010609060101010101" pitchFamily="49" charset="-122"/>
              </a:rPr>
              <a:t>例</a:t>
            </a:r>
            <a:r>
              <a:rPr lang="en-US" altLang="zh-CN" sz="2400">
                <a:solidFill>
                  <a:srgbClr val="000066"/>
                </a:solidFill>
                <a:latin typeface="黑体" panose="02010609060101010101" pitchFamily="49" charset="-122"/>
              </a:rPr>
              <a:t>4</a:t>
            </a:r>
            <a:r>
              <a:rPr lang="zh-CN" altLang="en-US" sz="2400">
                <a:solidFill>
                  <a:srgbClr val="000066"/>
                </a:solidFill>
                <a:latin typeface="黑体" panose="02010609060101010101" pitchFamily="49" charset="-122"/>
              </a:rPr>
              <a:t>：梭伦改革、</a:t>
            </a:r>
            <a:r>
              <a:rPr lang="en-US" altLang="zh-CN" sz="2400">
                <a:solidFill>
                  <a:srgbClr val="000066"/>
                </a:solidFill>
                <a:latin typeface="黑体" panose="02010609060101010101" pitchFamily="49" charset="-122"/>
              </a:rPr>
              <a:t>《</a:t>
            </a:r>
            <a:r>
              <a:rPr lang="zh-CN" altLang="en-US" sz="2400">
                <a:solidFill>
                  <a:srgbClr val="000066"/>
                </a:solidFill>
                <a:latin typeface="黑体" panose="02010609060101010101" pitchFamily="49" charset="-122"/>
              </a:rPr>
              <a:t>十二铜表法</a:t>
            </a:r>
            <a:r>
              <a:rPr lang="en-US" altLang="zh-CN" sz="2400">
                <a:solidFill>
                  <a:srgbClr val="000066"/>
                </a:solidFill>
                <a:latin typeface="黑体" panose="02010609060101010101" pitchFamily="49" charset="-122"/>
              </a:rPr>
              <a:t>》</a:t>
            </a:r>
            <a:endParaRPr lang="zh-CN" altLang="en-US" sz="2400">
              <a:solidFill>
                <a:srgbClr val="000066"/>
              </a:solidFill>
            </a:endParaRPr>
          </a:p>
        </p:txBody>
      </p:sp>
      <p:sp>
        <p:nvSpPr>
          <p:cNvPr id="13" name="矩形 2"/>
          <p:cNvSpPr>
            <a:spLocks noChangeArrowheads="1"/>
          </p:cNvSpPr>
          <p:nvPr/>
        </p:nvSpPr>
        <p:spPr bwMode="auto">
          <a:xfrm>
            <a:off x="1600200" y="617220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zh-CN" altLang="en-US" sz="3200">
                <a:solidFill>
                  <a:srgbClr val="000066"/>
                </a:solidFill>
              </a:rPr>
              <a:t>  通过有效拓展、提升历史认识，形成宽广视野。</a:t>
            </a:r>
            <a:endParaRPr lang="zh-CN" altLang="en-US" sz="3200">
              <a:solidFill>
                <a:srgbClr val="000066"/>
              </a:solidFill>
            </a:endParaRPr>
          </a:p>
        </p:txBody>
      </p:sp>
      <p:sp>
        <p:nvSpPr>
          <p:cNvPr id="138253" name="矩形 1"/>
          <p:cNvSpPr>
            <a:spLocks noChangeArrowheads="1"/>
          </p:cNvSpPr>
          <p:nvPr/>
        </p:nvSpPr>
        <p:spPr bwMode="auto">
          <a:xfrm>
            <a:off x="3240088" y="254000"/>
            <a:ext cx="5675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r>
              <a:rPr lang="zh-CN" altLang="en-US" sz="3200">
                <a:solidFill>
                  <a:srgbClr val="000066"/>
                </a:solidFill>
                <a:latin typeface="黑体" panose="02010609060101010101" pitchFamily="49" charset="-122"/>
              </a:rPr>
              <a:t>        教材拓展</a:t>
            </a:r>
            <a:endParaRPr lang="zh-CN" altLang="en-US" sz="3200">
              <a:solidFill>
                <a:srgbClr val="000066"/>
              </a:solidFill>
              <a:latin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5790"/>
                                        </p:tgtEl>
                                        <p:attrNameLst>
                                          <p:attrName>style.visibility</p:attrName>
                                        </p:attrNameLst>
                                      </p:cBhvr>
                                      <p:to>
                                        <p:strVal val="visible"/>
                                      </p:to>
                                    </p:set>
                                    <p:animEffect transition="in" filter="slide(fromBottom)">
                                      <p:cBhvr>
                                        <p:cTn id="7" dur="500"/>
                                        <p:tgtEl>
                                          <p:spTgt spid="7579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5789"/>
                                        </p:tgtEl>
                                        <p:attrNameLst>
                                          <p:attrName>style.visibility</p:attrName>
                                        </p:attrNameLst>
                                      </p:cBhvr>
                                      <p:to>
                                        <p:strVal val="visible"/>
                                      </p:to>
                                    </p:set>
                                    <p:animEffect transition="in" filter="slide(fromBottom)">
                                      <p:cBhvr>
                                        <p:cTn id="12" dur="500"/>
                                        <p:tgtEl>
                                          <p:spTgt spid="7578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5791"/>
                                        </p:tgtEl>
                                        <p:attrNameLst>
                                          <p:attrName>style.visibility</p:attrName>
                                        </p:attrNameLst>
                                      </p:cBhvr>
                                      <p:to>
                                        <p:strVal val="visible"/>
                                      </p:to>
                                    </p:set>
                                    <p:animEffect transition="in" filter="slide(fromBottom)">
                                      <p:cBhvr>
                                        <p:cTn id="17" dur="500"/>
                                        <p:tgtEl>
                                          <p:spTgt spid="7579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lide(fromBottom)">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578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578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1" grpId="0"/>
      <p:bldP spid="75787" grpId="0"/>
      <p:bldP spid="75789" grpId="0"/>
      <p:bldP spid="75790" grpId="0"/>
      <p:bldP spid="75791" grpId="0"/>
      <p:bldP spid="17" grpId="0"/>
      <p:bldP spid="18" grpId="0"/>
      <p:bldP spid="19" grpId="0"/>
      <p:bldP spid="12" grpId="0"/>
      <p:bldP spid="13"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ext Box 6"/>
          <p:cNvSpPr txBox="1">
            <a:spLocks noChangeArrowheads="1"/>
          </p:cNvSpPr>
          <p:nvPr/>
        </p:nvSpPr>
        <p:spPr bwMode="auto">
          <a:xfrm>
            <a:off x="2514600" y="1609726"/>
            <a:ext cx="769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spcBef>
                <a:spcPct val="50000"/>
              </a:spcBef>
            </a:pPr>
            <a:r>
              <a:rPr lang="zh-CN" altLang="en-US">
                <a:solidFill>
                  <a:srgbClr val="000066"/>
                </a:solidFill>
                <a:latin typeface="黑体" panose="02010609060101010101" pitchFamily="49" charset="-122"/>
              </a:rPr>
              <a:t>关注和思考新教材表述的变化</a:t>
            </a:r>
            <a:endParaRPr lang="zh-CN" altLang="en-US">
              <a:solidFill>
                <a:srgbClr val="000066"/>
              </a:solidFill>
              <a:latin typeface="黑体" panose="02010609060101010101" pitchFamily="49" charset="-122"/>
            </a:endParaRPr>
          </a:p>
        </p:txBody>
      </p:sp>
      <p:sp>
        <p:nvSpPr>
          <p:cNvPr id="139267" name="Text Box 6"/>
          <p:cNvSpPr txBox="1">
            <a:spLocks noChangeArrowheads="1"/>
          </p:cNvSpPr>
          <p:nvPr/>
        </p:nvSpPr>
        <p:spPr bwMode="auto">
          <a:xfrm>
            <a:off x="2209800" y="2819401"/>
            <a:ext cx="7848600" cy="2246313"/>
          </a:xfrm>
          <a:prstGeom prst="rect">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4200"/>
              </a:lnSpc>
              <a:spcBef>
                <a:spcPct val="50000"/>
              </a:spcBef>
            </a:pPr>
            <a:r>
              <a:rPr lang="zh-CN" altLang="en-US" dirty="0">
                <a:solidFill>
                  <a:srgbClr val="3333FF"/>
                </a:solidFill>
                <a:latin typeface="黑体" panose="02010609060101010101" pitchFamily="49" charset="-122"/>
              </a:rPr>
              <a:t>    与旧教材相比，新历史教材（</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中外历史纲要</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）对一些历史事件的表述，往往代表着历史学最新研究成果，也是历史学界研究成果的体现，也是中学教学讨论的热点。</a:t>
            </a:r>
            <a:endParaRPr lang="zh-CN" altLang="en-US" dirty="0">
              <a:solidFill>
                <a:srgbClr val="3333FF"/>
              </a:solidFill>
              <a:latin typeface="黑体" panose="02010609060101010101" pitchFamily="49" charset="-122"/>
            </a:endParaRPr>
          </a:p>
        </p:txBody>
      </p:sp>
      <p:sp>
        <p:nvSpPr>
          <p:cNvPr id="139268" name="矩形 3"/>
          <p:cNvSpPr>
            <a:spLocks noChangeArrowheads="1"/>
          </p:cNvSpPr>
          <p:nvPr/>
        </p:nvSpPr>
        <p:spPr bwMode="auto">
          <a:xfrm>
            <a:off x="2756079" y="631826"/>
            <a:ext cx="502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en-US" altLang="zh-CN" sz="3200" dirty="0" smtClean="0">
                <a:solidFill>
                  <a:srgbClr val="C00000"/>
                </a:solidFill>
                <a:latin typeface="黑体" panose="02010609060101010101" pitchFamily="49" charset="-122"/>
              </a:rPr>
              <a:t>4</a:t>
            </a:r>
            <a:r>
              <a:rPr lang="zh-CN" altLang="en-US" sz="3200" dirty="0" smtClean="0">
                <a:solidFill>
                  <a:srgbClr val="C00000"/>
                </a:solidFill>
                <a:latin typeface="黑体" panose="02010609060101010101" pitchFamily="49" charset="-122"/>
              </a:rPr>
              <a:t>、</a:t>
            </a:r>
            <a:r>
              <a:rPr lang="zh-CN" altLang="en-US" sz="3200" dirty="0">
                <a:solidFill>
                  <a:srgbClr val="C00000"/>
                </a:solidFill>
                <a:latin typeface="黑体" panose="02010609060101010101" pitchFamily="49" charset="-122"/>
              </a:rPr>
              <a:t>教学内容的适度拓展</a:t>
            </a:r>
            <a:endParaRPr lang="en-US" altLang="zh-CN" sz="3200"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6"/>
          <p:cNvSpPr txBox="1">
            <a:spLocks noChangeArrowheads="1"/>
          </p:cNvSpPr>
          <p:nvPr/>
        </p:nvSpPr>
        <p:spPr bwMode="auto">
          <a:xfrm>
            <a:off x="2209800" y="1771650"/>
            <a:ext cx="7848600" cy="4542590"/>
          </a:xfrm>
          <a:prstGeom prst="rect">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4200"/>
              </a:lnSpc>
              <a:spcBef>
                <a:spcPct val="50000"/>
              </a:spcBef>
            </a:pPr>
            <a:r>
              <a:rPr lang="zh-CN" altLang="en-US" dirty="0">
                <a:solidFill>
                  <a:srgbClr val="3333FF"/>
                </a:solidFill>
                <a:latin typeface="黑体" panose="02010609060101010101" pitchFamily="49" charset="-122"/>
              </a:rPr>
              <a:t>　</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中外历史纲要</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（上）第</a:t>
            </a:r>
            <a:r>
              <a:rPr lang="en-US" altLang="zh-CN" dirty="0">
                <a:solidFill>
                  <a:srgbClr val="3333FF"/>
                </a:solidFill>
                <a:latin typeface="黑体" panose="02010609060101010101" pitchFamily="49" charset="-122"/>
              </a:rPr>
              <a:t>20</a:t>
            </a:r>
            <a:r>
              <a:rPr lang="zh-CN" altLang="en-US" dirty="0">
                <a:solidFill>
                  <a:srgbClr val="3333FF"/>
                </a:solidFill>
                <a:latin typeface="黑体" panose="02010609060101010101" pitchFamily="49" charset="-122"/>
              </a:rPr>
              <a:t>课</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北洋军阀统治时期的政治、经济与文化</a:t>
            </a:r>
            <a:r>
              <a:rPr lang="en-US" altLang="zh-CN" dirty="0">
                <a:solidFill>
                  <a:srgbClr val="3333FF"/>
                </a:solidFill>
                <a:latin typeface="黑体" panose="02010609060101010101" pitchFamily="49" charset="-122"/>
              </a:rPr>
              <a:t>》</a:t>
            </a:r>
            <a:r>
              <a:rPr lang="zh-CN" altLang="en-US" dirty="0" smtClean="0">
                <a:solidFill>
                  <a:srgbClr val="3333FF"/>
                </a:solidFill>
                <a:latin typeface="黑体" panose="02010609060101010101" pitchFamily="49" charset="-122"/>
              </a:rPr>
              <a:t>： </a:t>
            </a:r>
            <a:endParaRPr lang="en-US" altLang="zh-CN" dirty="0" smtClean="0">
              <a:solidFill>
                <a:srgbClr val="3333FF"/>
              </a:solidFill>
              <a:latin typeface="黑体" panose="02010609060101010101" pitchFamily="49" charset="-122"/>
            </a:endParaRPr>
          </a:p>
          <a:p>
            <a:pPr>
              <a:lnSpc>
                <a:spcPts val="4200"/>
              </a:lnSpc>
              <a:spcBef>
                <a:spcPct val="50000"/>
              </a:spcBef>
            </a:pPr>
            <a:r>
              <a:rPr lang="zh-CN" altLang="en-US" dirty="0" smtClean="0">
                <a:solidFill>
                  <a:srgbClr val="3333FF"/>
                </a:solidFill>
                <a:latin typeface="黑体" panose="02010609060101010101" pitchFamily="49" charset="-122"/>
              </a:rPr>
              <a:t>   </a:t>
            </a:r>
            <a:r>
              <a:rPr lang="zh-CN" altLang="en-US" dirty="0" smtClean="0">
                <a:solidFill>
                  <a:srgbClr val="000066"/>
                </a:solidFill>
                <a:latin typeface="黑体" panose="02010609060101010101" pitchFamily="49" charset="-122"/>
              </a:rPr>
              <a:t>日本</a:t>
            </a:r>
            <a:r>
              <a:rPr lang="zh-CN" altLang="en-US" dirty="0">
                <a:solidFill>
                  <a:srgbClr val="000066"/>
                </a:solidFill>
                <a:latin typeface="黑体" panose="02010609060101010101" pitchFamily="49" charset="-122"/>
              </a:rPr>
              <a:t>看到袁世凯大权在握，</a:t>
            </a:r>
            <a:r>
              <a:rPr lang="en-US" altLang="zh-CN" dirty="0">
                <a:solidFill>
                  <a:srgbClr val="000066"/>
                </a:solidFill>
                <a:latin typeface="黑体" panose="02010609060101010101" pitchFamily="49" charset="-122"/>
              </a:rPr>
              <a:t>1914</a:t>
            </a:r>
            <a:r>
              <a:rPr lang="zh-CN" altLang="en-US" dirty="0">
                <a:solidFill>
                  <a:srgbClr val="000066"/>
                </a:solidFill>
                <a:latin typeface="黑体" panose="02010609060101010101" pitchFamily="49" charset="-122"/>
              </a:rPr>
              <a:t>年</a:t>
            </a:r>
            <a:r>
              <a:rPr lang="en-US" altLang="zh-CN" dirty="0">
                <a:solidFill>
                  <a:srgbClr val="000066"/>
                </a:solidFill>
                <a:latin typeface="黑体" panose="02010609060101010101" pitchFamily="49" charset="-122"/>
              </a:rPr>
              <a:t>8</a:t>
            </a:r>
            <a:r>
              <a:rPr lang="zh-CN" altLang="en-US" dirty="0">
                <a:solidFill>
                  <a:srgbClr val="000066"/>
                </a:solidFill>
                <a:latin typeface="黑体" panose="02010609060101010101" pitchFamily="49" charset="-122"/>
              </a:rPr>
              <a:t>月，利用第一次世界大战爆发，欧洲列强无暇东顾的时机，向袁世凯提出把中国的部分领土以及政治、军事、财政等置于日本控制之下的”二十一条“要求。经过谈判，袁世凯最终与</a:t>
            </a:r>
            <a:r>
              <a:rPr lang="en-US" altLang="zh-CN" dirty="0">
                <a:solidFill>
                  <a:srgbClr val="000066"/>
                </a:solidFill>
                <a:latin typeface="黑体" panose="02010609060101010101" pitchFamily="49" charset="-122"/>
              </a:rPr>
              <a:t>1915</a:t>
            </a:r>
            <a:r>
              <a:rPr lang="zh-CN" altLang="en-US" dirty="0">
                <a:solidFill>
                  <a:srgbClr val="000066"/>
                </a:solidFill>
                <a:latin typeface="黑体" panose="02010609060101010101" pitchFamily="49" charset="-122"/>
              </a:rPr>
              <a:t>年</a:t>
            </a:r>
            <a:r>
              <a:rPr lang="en-US" altLang="zh-CN" dirty="0">
                <a:solidFill>
                  <a:srgbClr val="000066"/>
                </a:solidFill>
                <a:latin typeface="黑体" panose="02010609060101010101" pitchFamily="49" charset="-122"/>
              </a:rPr>
              <a:t>5</a:t>
            </a:r>
            <a:r>
              <a:rPr lang="zh-CN" altLang="en-US" dirty="0">
                <a:solidFill>
                  <a:srgbClr val="000066"/>
                </a:solidFill>
                <a:latin typeface="黑体" panose="02010609060101010101" pitchFamily="49" charset="-122"/>
              </a:rPr>
              <a:t>月被迫签订的不平等的“中日民四条约”。</a:t>
            </a:r>
            <a:endParaRPr lang="zh-CN" altLang="en-US" dirty="0">
              <a:solidFill>
                <a:srgbClr val="000066"/>
              </a:solidFill>
              <a:latin typeface="黑体" panose="02010609060101010101" pitchFamily="49" charset="-122"/>
            </a:endParaRPr>
          </a:p>
        </p:txBody>
      </p:sp>
      <p:sp>
        <p:nvSpPr>
          <p:cNvPr id="140291" name="Text Box 6"/>
          <p:cNvSpPr txBox="1">
            <a:spLocks noChangeArrowheads="1"/>
          </p:cNvSpPr>
          <p:nvPr/>
        </p:nvSpPr>
        <p:spPr bwMode="auto">
          <a:xfrm>
            <a:off x="2286000" y="923926"/>
            <a:ext cx="769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spcBef>
                <a:spcPct val="50000"/>
              </a:spcBef>
            </a:pPr>
            <a:r>
              <a:rPr lang="zh-CN" altLang="en-US">
                <a:solidFill>
                  <a:srgbClr val="000066"/>
                </a:solidFill>
                <a:latin typeface="黑体" panose="02010609060101010101" pitchFamily="49" charset="-122"/>
              </a:rPr>
              <a:t>  关注和思考新教材表述的变化</a:t>
            </a:r>
            <a:endParaRPr lang="zh-CN" altLang="en-US">
              <a:solidFill>
                <a:srgbClr val="000066"/>
              </a:solidFill>
              <a:latin typeface="黑体" panose="02010609060101010101" pitchFamily="49" charset="-122"/>
            </a:endParaRPr>
          </a:p>
        </p:txBody>
      </p:sp>
      <p:sp>
        <p:nvSpPr>
          <p:cNvPr id="140292" name="矩形 3"/>
          <p:cNvSpPr>
            <a:spLocks noChangeArrowheads="1"/>
          </p:cNvSpPr>
          <p:nvPr/>
        </p:nvSpPr>
        <p:spPr bwMode="auto">
          <a:xfrm>
            <a:off x="3810000" y="304800"/>
            <a:ext cx="502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en-US" altLang="zh-CN" sz="3200" dirty="0" smtClean="0">
                <a:solidFill>
                  <a:srgbClr val="C00000"/>
                </a:solidFill>
                <a:latin typeface="黑体" panose="02010609060101010101" pitchFamily="49" charset="-122"/>
              </a:rPr>
              <a:t>4</a:t>
            </a:r>
            <a:r>
              <a:rPr lang="zh-CN" altLang="en-US" sz="3200" dirty="0" smtClean="0">
                <a:solidFill>
                  <a:srgbClr val="C00000"/>
                </a:solidFill>
                <a:latin typeface="黑体" panose="02010609060101010101" pitchFamily="49" charset="-122"/>
              </a:rPr>
              <a:t>、</a:t>
            </a:r>
            <a:r>
              <a:rPr lang="zh-CN" altLang="en-US" sz="3200" dirty="0">
                <a:solidFill>
                  <a:srgbClr val="C00000"/>
                </a:solidFill>
                <a:latin typeface="黑体" panose="02010609060101010101" pitchFamily="49" charset="-122"/>
              </a:rPr>
              <a:t>教学内容的适度拓展</a:t>
            </a:r>
            <a:endParaRPr lang="en-US" altLang="zh-CN" sz="3200"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矩形 1"/>
          <p:cNvSpPr>
            <a:spLocks noChangeArrowheads="1"/>
          </p:cNvSpPr>
          <p:nvPr/>
        </p:nvSpPr>
        <p:spPr bwMode="auto">
          <a:xfrm>
            <a:off x="1981200" y="2232026"/>
            <a:ext cx="8077200" cy="3683060"/>
          </a:xfrm>
          <a:prstGeom prst="rect">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4000"/>
              </a:lnSpc>
            </a:pPr>
            <a:r>
              <a:rPr lang="zh-CN" altLang="en-US" dirty="0" smtClean="0"/>
              <a:t>　</a:t>
            </a:r>
            <a:r>
              <a:rPr lang="zh-CN" altLang="en-US" dirty="0" smtClean="0">
                <a:solidFill>
                  <a:srgbClr val="3333FF"/>
                </a:solidFill>
                <a:latin typeface="黑体" panose="02010609060101010101" pitchFamily="49" charset="-122"/>
              </a:rPr>
              <a:t>关于藩镇割据，</a:t>
            </a:r>
            <a:r>
              <a:rPr lang="en-US" altLang="zh-CN" dirty="0" smtClean="0">
                <a:solidFill>
                  <a:srgbClr val="3333FF"/>
                </a:solidFill>
                <a:latin typeface="黑体" panose="02010609060101010101" pitchFamily="49" charset="-122"/>
              </a:rPr>
              <a:t>《</a:t>
            </a:r>
            <a:r>
              <a:rPr lang="zh-CN" altLang="en-US" dirty="0" smtClean="0">
                <a:solidFill>
                  <a:srgbClr val="3333FF"/>
                </a:solidFill>
                <a:latin typeface="黑体" panose="02010609060101010101" pitchFamily="49" charset="-122"/>
              </a:rPr>
              <a:t>中外历史纲要</a:t>
            </a:r>
            <a:r>
              <a:rPr lang="en-US" altLang="zh-CN" dirty="0" smtClean="0">
                <a:solidFill>
                  <a:srgbClr val="3333FF"/>
                </a:solidFill>
                <a:latin typeface="黑体" panose="02010609060101010101" pitchFamily="49" charset="-122"/>
              </a:rPr>
              <a:t>》</a:t>
            </a:r>
            <a:r>
              <a:rPr lang="zh-CN" altLang="en-US" dirty="0" smtClean="0">
                <a:solidFill>
                  <a:srgbClr val="3333FF"/>
                </a:solidFill>
                <a:latin typeface="黑体" panose="02010609060101010101" pitchFamily="49" charset="-122"/>
              </a:rPr>
              <a:t>（上）第</a:t>
            </a:r>
            <a:r>
              <a:rPr lang="en-US" altLang="zh-CN" dirty="0" smtClean="0">
                <a:solidFill>
                  <a:srgbClr val="3333FF"/>
                </a:solidFill>
                <a:latin typeface="黑体" panose="02010609060101010101" pitchFamily="49" charset="-122"/>
              </a:rPr>
              <a:t>6</a:t>
            </a:r>
            <a:r>
              <a:rPr lang="zh-CN" altLang="en-US" dirty="0" smtClean="0">
                <a:solidFill>
                  <a:srgbClr val="3333FF"/>
                </a:solidFill>
                <a:latin typeface="黑体" panose="02010609060101010101" pitchFamily="49" charset="-122"/>
              </a:rPr>
              <a:t>课</a:t>
            </a:r>
            <a:r>
              <a:rPr lang="en-US" altLang="zh-CN" dirty="0" smtClean="0">
                <a:solidFill>
                  <a:srgbClr val="3333FF"/>
                </a:solidFill>
                <a:latin typeface="黑体" panose="02010609060101010101" pitchFamily="49" charset="-122"/>
              </a:rPr>
              <a:t>《</a:t>
            </a:r>
            <a:r>
              <a:rPr lang="zh-CN" altLang="en-US" dirty="0" smtClean="0">
                <a:solidFill>
                  <a:srgbClr val="3333FF"/>
                </a:solidFill>
                <a:latin typeface="黑体" panose="02010609060101010101" pitchFamily="49" charset="-122"/>
              </a:rPr>
              <a:t>从隋唐盛世到五代十国</a:t>
            </a:r>
            <a:r>
              <a:rPr lang="en-US" altLang="zh-CN" dirty="0" smtClean="0">
                <a:solidFill>
                  <a:srgbClr val="3333FF"/>
                </a:solidFill>
                <a:latin typeface="黑体" panose="02010609060101010101" pitchFamily="49" charset="-122"/>
              </a:rPr>
              <a:t>》</a:t>
            </a:r>
            <a:r>
              <a:rPr lang="zh-CN" altLang="en-US" dirty="0" smtClean="0">
                <a:solidFill>
                  <a:srgbClr val="3333FF"/>
                </a:solidFill>
                <a:latin typeface="黑体" panose="02010609060101010101" pitchFamily="49" charset="-122"/>
              </a:rPr>
              <a:t>，是这么表述的：</a:t>
            </a:r>
            <a:endParaRPr lang="en-US" altLang="zh-CN" dirty="0" smtClean="0">
              <a:solidFill>
                <a:srgbClr val="3333FF"/>
              </a:solidFill>
              <a:latin typeface="黑体" panose="02010609060101010101" pitchFamily="49" charset="-122"/>
            </a:endParaRPr>
          </a:p>
          <a:p>
            <a:pPr>
              <a:lnSpc>
                <a:spcPts val="4000"/>
              </a:lnSpc>
            </a:pPr>
            <a:r>
              <a:rPr lang="zh-CN" altLang="en-US" dirty="0" smtClean="0">
                <a:solidFill>
                  <a:srgbClr val="000066"/>
                </a:solidFill>
                <a:latin typeface="黑体" panose="02010609060101010101" pitchFamily="49" charset="-122"/>
              </a:rPr>
              <a:t>    安史之乱</a:t>
            </a:r>
            <a:r>
              <a:rPr lang="zh-CN" altLang="en-US" dirty="0">
                <a:solidFill>
                  <a:srgbClr val="000066"/>
                </a:solidFill>
                <a:latin typeface="黑体" panose="02010609060101010101" pitchFamily="49" charset="-122"/>
              </a:rPr>
              <a:t>期间和以后，唐朝陆续在内地增设藩镇。藩镇管辖地区，大</a:t>
            </a:r>
            <a:r>
              <a:rPr lang="en-US" altLang="zh-CN" dirty="0">
                <a:solidFill>
                  <a:srgbClr val="000066"/>
                </a:solidFill>
                <a:latin typeface="黑体" panose="02010609060101010101" pitchFamily="49" charset="-122"/>
              </a:rPr>
              <a:t>11</a:t>
            </a:r>
            <a:r>
              <a:rPr lang="zh-CN" altLang="en-US" dirty="0">
                <a:solidFill>
                  <a:srgbClr val="000066"/>
                </a:solidFill>
                <a:latin typeface="黑体" panose="02010609060101010101" pitchFamily="49" charset="-122"/>
              </a:rPr>
              <a:t>州，小者三四州。有些藩镇独立性很强，形成藩镇割据的局面。这种局面在唐朝后期持续了</a:t>
            </a:r>
            <a:r>
              <a:rPr lang="en-US" altLang="zh-CN" dirty="0">
                <a:solidFill>
                  <a:srgbClr val="000066"/>
                </a:solidFill>
                <a:latin typeface="黑体" panose="02010609060101010101" pitchFamily="49" charset="-122"/>
              </a:rPr>
              <a:t>100</a:t>
            </a:r>
            <a:r>
              <a:rPr lang="zh-CN" altLang="en-US" dirty="0">
                <a:solidFill>
                  <a:srgbClr val="000066"/>
                </a:solidFill>
                <a:latin typeface="黑体" panose="02010609060101010101" pitchFamily="49" charset="-122"/>
              </a:rPr>
              <a:t>多年，严重削弱了唐朝的统治力量。</a:t>
            </a:r>
            <a:endParaRPr lang="zh-CN" altLang="en-US" dirty="0">
              <a:solidFill>
                <a:srgbClr val="000066"/>
              </a:solidFill>
              <a:latin typeface="黑体" panose="02010609060101010101" pitchFamily="49" charset="-122"/>
            </a:endParaRPr>
          </a:p>
        </p:txBody>
      </p:sp>
      <p:sp>
        <p:nvSpPr>
          <p:cNvPr id="141315" name="Text Box 6"/>
          <p:cNvSpPr txBox="1">
            <a:spLocks noChangeArrowheads="1"/>
          </p:cNvSpPr>
          <p:nvPr/>
        </p:nvSpPr>
        <p:spPr bwMode="auto">
          <a:xfrm>
            <a:off x="2133600" y="1371601"/>
            <a:ext cx="769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spcBef>
                <a:spcPct val="50000"/>
              </a:spcBef>
            </a:pPr>
            <a:r>
              <a:rPr lang="zh-CN" altLang="en-US">
                <a:solidFill>
                  <a:srgbClr val="000066"/>
                </a:solidFill>
                <a:latin typeface="黑体" panose="02010609060101010101" pitchFamily="49" charset="-122"/>
              </a:rPr>
              <a:t>    关注和思考新教材表述的变化</a:t>
            </a:r>
            <a:endParaRPr lang="zh-CN" altLang="en-US">
              <a:solidFill>
                <a:srgbClr val="000066"/>
              </a:solidFill>
              <a:latin typeface="黑体" panose="02010609060101010101" pitchFamily="49" charset="-122"/>
            </a:endParaRPr>
          </a:p>
        </p:txBody>
      </p:sp>
      <p:sp>
        <p:nvSpPr>
          <p:cNvPr id="141316" name="矩形 3"/>
          <p:cNvSpPr>
            <a:spLocks noChangeArrowheads="1"/>
          </p:cNvSpPr>
          <p:nvPr/>
        </p:nvSpPr>
        <p:spPr bwMode="auto">
          <a:xfrm>
            <a:off x="3810000" y="228600"/>
            <a:ext cx="502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en-US" altLang="zh-CN" sz="3200" dirty="0" smtClean="0">
                <a:solidFill>
                  <a:srgbClr val="C00000"/>
                </a:solidFill>
                <a:latin typeface="黑体" panose="02010609060101010101" pitchFamily="49" charset="-122"/>
              </a:rPr>
              <a:t>4</a:t>
            </a:r>
            <a:r>
              <a:rPr lang="zh-CN" altLang="en-US" sz="3200" dirty="0" smtClean="0">
                <a:solidFill>
                  <a:srgbClr val="C00000"/>
                </a:solidFill>
                <a:latin typeface="黑体" panose="02010609060101010101" pitchFamily="49" charset="-122"/>
              </a:rPr>
              <a:t>、</a:t>
            </a:r>
            <a:r>
              <a:rPr lang="zh-CN" altLang="en-US" sz="3200" dirty="0">
                <a:solidFill>
                  <a:srgbClr val="C00000"/>
                </a:solidFill>
                <a:latin typeface="黑体" panose="02010609060101010101" pitchFamily="49" charset="-122"/>
              </a:rPr>
              <a:t>教学内容的适度拓展</a:t>
            </a:r>
            <a:endParaRPr lang="en-US" altLang="zh-CN" sz="3200"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矩形 3"/>
          <p:cNvSpPr>
            <a:spLocks noChangeArrowheads="1"/>
          </p:cNvSpPr>
          <p:nvPr/>
        </p:nvSpPr>
        <p:spPr bwMode="auto">
          <a:xfrm>
            <a:off x="2209800" y="2057401"/>
            <a:ext cx="7696200" cy="3788538"/>
          </a:xfrm>
          <a:prstGeom prst="rect">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ts val="4200"/>
              </a:lnSpc>
            </a:pPr>
            <a:r>
              <a:rPr lang="zh-CN" altLang="en-US" dirty="0">
                <a:solidFill>
                  <a:srgbClr val="3333FF"/>
                </a:solidFill>
                <a:latin typeface="黑体" panose="02010609060101010101" pitchFamily="49" charset="-122"/>
              </a:rPr>
              <a:t>　　</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中外历史纲要</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（上）第</a:t>
            </a:r>
            <a:r>
              <a:rPr lang="en-US" altLang="zh-CN" dirty="0">
                <a:solidFill>
                  <a:srgbClr val="3333FF"/>
                </a:solidFill>
                <a:latin typeface="黑体" panose="02010609060101010101" pitchFamily="49" charset="-122"/>
              </a:rPr>
              <a:t>17</a:t>
            </a:r>
            <a:r>
              <a:rPr lang="zh-CN" altLang="en-US" dirty="0">
                <a:solidFill>
                  <a:srgbClr val="3333FF"/>
                </a:solidFill>
                <a:latin typeface="黑体" panose="02010609060101010101" pitchFamily="49" charset="-122"/>
              </a:rPr>
              <a:t>课</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寻求国家出路的探索和列强侵略的加剧</a:t>
            </a:r>
            <a:r>
              <a:rPr lang="en-US" altLang="zh-CN" dirty="0">
                <a:solidFill>
                  <a:srgbClr val="3333FF"/>
                </a:solidFill>
                <a:latin typeface="黑体" panose="02010609060101010101" pitchFamily="49" charset="-122"/>
              </a:rPr>
              <a:t>》</a:t>
            </a:r>
            <a:r>
              <a:rPr lang="zh-CN" altLang="en-US" dirty="0">
                <a:solidFill>
                  <a:srgbClr val="3333FF"/>
                </a:solidFill>
                <a:latin typeface="黑体" panose="02010609060101010101" pitchFamily="49" charset="-122"/>
              </a:rPr>
              <a:t>对太平天国运动的评价</a:t>
            </a:r>
            <a:r>
              <a:rPr lang="zh-CN" altLang="en-US" dirty="0" smtClean="0">
                <a:solidFill>
                  <a:srgbClr val="3333FF"/>
                </a:solidFill>
                <a:latin typeface="黑体" panose="02010609060101010101" pitchFamily="49" charset="-122"/>
              </a:rPr>
              <a:t>：</a:t>
            </a:r>
            <a:endParaRPr lang="en-US" altLang="zh-CN" dirty="0" smtClean="0">
              <a:solidFill>
                <a:srgbClr val="3333FF"/>
              </a:solidFill>
              <a:latin typeface="黑体" panose="02010609060101010101" pitchFamily="49" charset="-122"/>
            </a:endParaRPr>
          </a:p>
          <a:p>
            <a:pPr>
              <a:lnSpc>
                <a:spcPts val="4200"/>
              </a:lnSpc>
            </a:pPr>
            <a:r>
              <a:rPr lang="en-US" altLang="zh-CN" dirty="0">
                <a:solidFill>
                  <a:srgbClr val="3333FF"/>
                </a:solidFill>
                <a:latin typeface="黑体" panose="02010609060101010101" pitchFamily="49" charset="-122"/>
              </a:rPr>
              <a:t> </a:t>
            </a:r>
            <a:r>
              <a:rPr lang="en-US" altLang="zh-CN" dirty="0" smtClean="0">
                <a:solidFill>
                  <a:srgbClr val="3333FF"/>
                </a:solidFill>
                <a:latin typeface="黑体" panose="02010609060101010101" pitchFamily="49" charset="-122"/>
              </a:rPr>
              <a:t>  </a:t>
            </a:r>
            <a:r>
              <a:rPr lang="zh-CN" altLang="en-US" dirty="0" smtClean="0">
                <a:solidFill>
                  <a:srgbClr val="000066"/>
                </a:solidFill>
                <a:latin typeface="黑体" panose="02010609060101010101" pitchFamily="49" charset="-122"/>
              </a:rPr>
              <a:t>太平天国</a:t>
            </a:r>
            <a:r>
              <a:rPr lang="zh-CN" altLang="en-US" dirty="0">
                <a:solidFill>
                  <a:srgbClr val="000066"/>
                </a:solidFill>
                <a:latin typeface="黑体" panose="02010609060101010101" pitchFamily="49" charset="-122"/>
              </a:rPr>
              <a:t>运动虽然失败，但它沉重打击了清王朝的统治，引起政治和权力结构的变化，湘淮系官僚集团形成，汉人权力增长，中央权力下移，对此后历史的发展产生重大影响。</a:t>
            </a:r>
            <a:endParaRPr lang="zh-CN" altLang="en-US" dirty="0">
              <a:solidFill>
                <a:srgbClr val="000066"/>
              </a:solidFill>
              <a:latin typeface="黑体" panose="02010609060101010101" pitchFamily="49" charset="-122"/>
            </a:endParaRPr>
          </a:p>
        </p:txBody>
      </p:sp>
      <p:sp>
        <p:nvSpPr>
          <p:cNvPr id="142339" name="Text Box 6"/>
          <p:cNvSpPr txBox="1">
            <a:spLocks noChangeArrowheads="1"/>
          </p:cNvSpPr>
          <p:nvPr/>
        </p:nvSpPr>
        <p:spPr bwMode="auto">
          <a:xfrm>
            <a:off x="2209800" y="1143001"/>
            <a:ext cx="769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gn="ctr" eaLnBrk="1" hangingPunct="1">
              <a:spcBef>
                <a:spcPct val="50000"/>
              </a:spcBef>
            </a:pPr>
            <a:r>
              <a:rPr lang="zh-CN" altLang="en-US">
                <a:solidFill>
                  <a:srgbClr val="000066"/>
                </a:solidFill>
                <a:latin typeface="黑体" panose="02010609060101010101" pitchFamily="49" charset="-122"/>
              </a:rPr>
              <a:t>     关注和思考新教材表述的变化</a:t>
            </a:r>
            <a:endParaRPr lang="zh-CN" altLang="en-US">
              <a:solidFill>
                <a:srgbClr val="000066"/>
              </a:solidFill>
              <a:latin typeface="黑体" panose="02010609060101010101" pitchFamily="49" charset="-122"/>
            </a:endParaRPr>
          </a:p>
        </p:txBody>
      </p:sp>
      <p:sp>
        <p:nvSpPr>
          <p:cNvPr id="142340" name="矩形 3"/>
          <p:cNvSpPr>
            <a:spLocks noChangeArrowheads="1"/>
          </p:cNvSpPr>
          <p:nvPr/>
        </p:nvSpPr>
        <p:spPr bwMode="auto">
          <a:xfrm>
            <a:off x="3810000" y="304800"/>
            <a:ext cx="502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eaLnBrk="1" hangingPunct="1">
              <a:spcBef>
                <a:spcPct val="50000"/>
              </a:spcBef>
            </a:pPr>
            <a:r>
              <a:rPr lang="en-US" altLang="zh-CN" sz="3200" dirty="0">
                <a:solidFill>
                  <a:srgbClr val="C00000"/>
                </a:solidFill>
                <a:latin typeface="黑体" panose="02010609060101010101" pitchFamily="49" charset="-122"/>
              </a:rPr>
              <a:t>4</a:t>
            </a:r>
            <a:r>
              <a:rPr lang="zh-CN" altLang="en-US" sz="3200" dirty="0" smtClean="0">
                <a:solidFill>
                  <a:srgbClr val="C00000"/>
                </a:solidFill>
                <a:latin typeface="黑体" panose="02010609060101010101" pitchFamily="49" charset="-122"/>
              </a:rPr>
              <a:t>、</a:t>
            </a:r>
            <a:r>
              <a:rPr lang="zh-CN" altLang="en-US" sz="3200" dirty="0">
                <a:solidFill>
                  <a:srgbClr val="C00000"/>
                </a:solidFill>
                <a:latin typeface="黑体" panose="02010609060101010101" pitchFamily="49" charset="-122"/>
              </a:rPr>
              <a:t>教学内容的适度拓展</a:t>
            </a:r>
            <a:endParaRPr lang="en-US" altLang="zh-CN" sz="3200" dirty="0">
              <a:solidFill>
                <a:srgbClr val="C00000"/>
              </a:solidFill>
              <a:latin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5"/>
          <p:cNvSpPr txBox="1">
            <a:spLocks noChangeArrowheads="1"/>
          </p:cNvSpPr>
          <p:nvPr/>
        </p:nvSpPr>
        <p:spPr bwMode="auto">
          <a:xfrm>
            <a:off x="1201478" y="253885"/>
            <a:ext cx="78237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3200" dirty="0" smtClean="0">
                <a:solidFill>
                  <a:srgbClr val="FF0000"/>
                </a:solidFill>
                <a:latin typeface="黑体" panose="02010609060101010101" pitchFamily="49" charset="-122"/>
                <a:ea typeface="黑体" panose="02010609060101010101" pitchFamily="49" charset="-122"/>
              </a:rPr>
              <a:t>扎实的基础知识</a:t>
            </a:r>
            <a:r>
              <a:rPr lang="en-US" altLang="zh-CN" sz="3200" dirty="0" smtClean="0">
                <a:solidFill>
                  <a:srgbClr val="FF0000"/>
                </a:solidFill>
                <a:latin typeface="黑体" panose="02010609060101010101" pitchFamily="49" charset="-122"/>
                <a:ea typeface="黑体" panose="02010609060101010101" pitchFamily="49" charset="-122"/>
              </a:rPr>
              <a:t>+</a:t>
            </a:r>
            <a:r>
              <a:rPr lang="zh-CN" altLang="en-US" sz="3200" dirty="0" smtClean="0">
                <a:solidFill>
                  <a:srgbClr val="FF0000"/>
                </a:solidFill>
                <a:latin typeface="黑体" panose="02010609060101010101" pitchFamily="49" charset="-122"/>
                <a:ea typeface="黑体" panose="02010609060101010101" pitchFamily="49" charset="-122"/>
              </a:rPr>
              <a:t>科学的方法</a:t>
            </a:r>
            <a:r>
              <a:rPr lang="en-US" altLang="zh-CN" sz="3200" dirty="0" smtClean="0">
                <a:solidFill>
                  <a:srgbClr val="FF0000"/>
                </a:solidFill>
                <a:latin typeface="黑体" panose="02010609060101010101" pitchFamily="49" charset="-122"/>
                <a:ea typeface="黑体" panose="02010609060101010101" pitchFamily="49" charset="-122"/>
              </a:rPr>
              <a:t>==</a:t>
            </a:r>
            <a:r>
              <a:rPr lang="zh-CN" altLang="en-US" sz="3200" dirty="0" smtClean="0">
                <a:solidFill>
                  <a:srgbClr val="FF0000"/>
                </a:solidFill>
                <a:latin typeface="黑体" panose="02010609060101010101" pitchFamily="49" charset="-122"/>
                <a:ea typeface="黑体" panose="02010609060101010101" pitchFamily="49" charset="-122"/>
              </a:rPr>
              <a:t>制胜法宝</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 name="Text Box 55"/>
          <p:cNvSpPr txBox="1">
            <a:spLocks noChangeArrowheads="1"/>
          </p:cNvSpPr>
          <p:nvPr/>
        </p:nvSpPr>
        <p:spPr bwMode="auto">
          <a:xfrm>
            <a:off x="1752600" y="1139932"/>
            <a:ext cx="67215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3200" dirty="0" smtClean="0">
                <a:latin typeface="黑体" panose="02010609060101010101" pitchFamily="49" charset="-122"/>
                <a:ea typeface="黑体" panose="02010609060101010101" pitchFamily="49" charset="-122"/>
              </a:rPr>
              <a:t>考查的主干知识，运用的是必备知识</a:t>
            </a:r>
            <a:endParaRPr lang="zh-CN" altLang="en-US" sz="3200" dirty="0">
              <a:latin typeface="黑体" panose="02010609060101010101" pitchFamily="49" charset="-122"/>
              <a:ea typeface="黑体" panose="02010609060101010101" pitchFamily="49" charset="-122"/>
            </a:endParaRPr>
          </a:p>
        </p:txBody>
      </p:sp>
      <p:sp>
        <p:nvSpPr>
          <p:cNvPr id="6" name="Text Box 55"/>
          <p:cNvSpPr txBox="1">
            <a:spLocks noChangeArrowheads="1"/>
          </p:cNvSpPr>
          <p:nvPr/>
        </p:nvSpPr>
        <p:spPr bwMode="auto">
          <a:xfrm>
            <a:off x="1752600" y="1887755"/>
            <a:ext cx="67215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3200" dirty="0" smtClean="0">
                <a:latin typeface="黑体" panose="02010609060101010101" pitchFamily="49" charset="-122"/>
                <a:ea typeface="黑体" panose="02010609060101010101" pitchFamily="49" charset="-122"/>
              </a:rPr>
              <a:t>考查的关键能力，运用的是方法思路</a:t>
            </a:r>
            <a:endParaRPr lang="zh-CN" altLang="en-US" sz="3200" dirty="0">
              <a:latin typeface="黑体" panose="02010609060101010101" pitchFamily="49" charset="-122"/>
              <a:ea typeface="黑体" panose="02010609060101010101" pitchFamily="49" charset="-122"/>
            </a:endParaRPr>
          </a:p>
        </p:txBody>
      </p:sp>
      <p:sp>
        <p:nvSpPr>
          <p:cNvPr id="7" name="Text Box 55"/>
          <p:cNvSpPr txBox="1">
            <a:spLocks noChangeArrowheads="1"/>
          </p:cNvSpPr>
          <p:nvPr/>
        </p:nvSpPr>
        <p:spPr bwMode="auto">
          <a:xfrm>
            <a:off x="1752600" y="2773802"/>
            <a:ext cx="67215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3200" dirty="0" smtClean="0">
                <a:latin typeface="黑体" panose="02010609060101010101" pitchFamily="49" charset="-122"/>
                <a:ea typeface="黑体" panose="02010609060101010101" pitchFamily="49" charset="-122"/>
              </a:rPr>
              <a:t>高考是选拔考试，比拼的是学习效果</a:t>
            </a:r>
            <a:endParaRPr lang="zh-CN" altLang="en-US" sz="3200" dirty="0">
              <a:latin typeface="黑体" panose="02010609060101010101" pitchFamily="49" charset="-122"/>
              <a:ea typeface="黑体" panose="02010609060101010101" pitchFamily="49" charset="-122"/>
            </a:endParaRPr>
          </a:p>
        </p:txBody>
      </p:sp>
      <p:sp>
        <p:nvSpPr>
          <p:cNvPr id="8" name="Text Box 55"/>
          <p:cNvSpPr txBox="1">
            <a:spLocks noChangeArrowheads="1"/>
          </p:cNvSpPr>
          <p:nvPr/>
        </p:nvSpPr>
        <p:spPr bwMode="auto">
          <a:xfrm>
            <a:off x="1752600" y="3510993"/>
            <a:ext cx="67215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3200" dirty="0" smtClean="0">
                <a:latin typeface="黑体" panose="02010609060101010101" pitchFamily="49" charset="-122"/>
                <a:ea typeface="黑体" panose="02010609060101010101" pitchFamily="49" charset="-122"/>
              </a:rPr>
              <a:t>高考是学生表演，检验的是教学水平</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图片 3"/>
          <p:cNvPicPr/>
          <p:nvPr/>
        </p:nvPicPr>
        <p:blipFill>
          <a:blip r:embed="rId1"/>
          <a:stretch>
            <a:fillRect/>
          </a:stretch>
        </p:blipFill>
        <p:spPr>
          <a:xfrm>
            <a:off x="0" y="-7938"/>
            <a:ext cx="12192000" cy="6872288"/>
          </a:xfrm>
          <a:prstGeom prst="rect">
            <a:avLst/>
          </a:prstGeom>
          <a:noFill/>
          <a:ln>
            <a:noFill/>
            <a:miter lim="800000"/>
            <a:headEnd/>
            <a:tailEnd/>
          </a:ln>
        </p:spPr>
      </p:pic>
      <p:sp>
        <p:nvSpPr>
          <p:cNvPr id="5122" name="文本框 5"/>
          <p:cNvSpPr txBox="1"/>
          <p:nvPr/>
        </p:nvSpPr>
        <p:spPr>
          <a:xfrm>
            <a:off x="838201" y="2012950"/>
            <a:ext cx="10140950" cy="1754326"/>
          </a:xfrm>
          <a:prstGeom prst="rect">
            <a:avLst/>
          </a:prstGeom>
          <a:noFill/>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dist"/>
            <a:r>
              <a:rPr lang="zh-CN" altLang="en-US" sz="5400" b="1" dirty="0">
                <a:solidFill>
                  <a:srgbClr val="FF0000"/>
                </a:solidFill>
                <a:latin typeface="Times New Roman" panose="02020603050405020304" pitchFamily="18" charset="0"/>
                <a:ea typeface="微软雅黑" panose="020B0503020204020204" pitchFamily="34" charset="-122"/>
              </a:rPr>
              <a:t>课例：</a:t>
            </a:r>
            <a:r>
              <a:rPr lang="zh-CN" altLang="en-US" sz="5400" b="1" dirty="0" smtClean="0">
                <a:latin typeface="微软雅黑" panose="020B0503020204020204" pitchFamily="34" charset="-122"/>
                <a:ea typeface="微软雅黑" panose="020B0503020204020204" pitchFamily="34" charset="-122"/>
                <a:sym typeface="宋体" panose="02010600030101010101" pitchFamily="2" charset="-122"/>
              </a:rPr>
              <a:t>中国</a:t>
            </a:r>
            <a:r>
              <a:rPr lang="zh-CN" altLang="en-US" sz="5400" b="1" dirty="0">
                <a:latin typeface="微软雅黑" panose="020B0503020204020204" pitchFamily="34" charset="-122"/>
                <a:ea typeface="微软雅黑" panose="020B0503020204020204" pitchFamily="34" charset="-122"/>
                <a:sym typeface="宋体" panose="02010600030101010101" pitchFamily="2" charset="-122"/>
              </a:rPr>
              <a:t>近代思想潮流的演变</a:t>
            </a:r>
            <a:endParaRPr lang="zh-CN" altLang="en-US" sz="5400" b="1" dirty="0">
              <a:latin typeface="微软雅黑" panose="020B0503020204020204" pitchFamily="34" charset="-122"/>
              <a:ea typeface="微软雅黑" panose="020B0503020204020204" pitchFamily="34" charset="-122"/>
              <a:sym typeface="宋体" panose="02010600030101010101" pitchFamily="2" charset="-122"/>
            </a:endParaRPr>
          </a:p>
          <a:p>
            <a:pPr lvl="0" fontAlgn="base"/>
            <a:r>
              <a:rPr lang="en-US" altLang="zh-CN" sz="5400" b="1" dirty="0">
                <a:latin typeface="微软雅黑" panose="020B0503020204020204" pitchFamily="34" charset="-122"/>
                <a:ea typeface="微软雅黑" panose="020B0503020204020204" pitchFamily="34" charset="-122"/>
                <a:sym typeface="宋体" panose="02010600030101010101" pitchFamily="2" charset="-122"/>
              </a:rPr>
              <a:t>                </a:t>
            </a:r>
            <a:r>
              <a:rPr lang="en-US" altLang="zh-CN" sz="4400" b="1" dirty="0">
                <a:latin typeface="微软雅黑" panose="020B0503020204020204" pitchFamily="34" charset="-122"/>
                <a:ea typeface="微软雅黑" panose="020B0503020204020204" pitchFamily="34" charset="-122"/>
                <a:sym typeface="宋体" panose="02010600030101010101" pitchFamily="2" charset="-122"/>
              </a:rPr>
              <a:t>——“</a:t>
            </a:r>
            <a:r>
              <a:rPr lang="zh-CN" altLang="en-US" sz="4400" b="1" dirty="0">
                <a:latin typeface="微软雅黑" panose="020B0503020204020204" pitchFamily="34" charset="-122"/>
                <a:ea typeface="微软雅黑" panose="020B0503020204020204" pitchFamily="34" charset="-122"/>
                <a:sym typeface="宋体" panose="02010600030101010101" pitchFamily="2" charset="-122"/>
              </a:rPr>
              <a:t>碰撞</a:t>
            </a:r>
            <a:r>
              <a:rPr lang="en-US" altLang="zh-CN" sz="4400" b="1" dirty="0">
                <a:latin typeface="微软雅黑" panose="020B0503020204020204" pitchFamily="34" charset="-122"/>
                <a:ea typeface="微软雅黑" panose="020B0503020204020204" pitchFamily="34" charset="-122"/>
                <a:sym typeface="宋体" panose="02010600030101010101" pitchFamily="2" charset="-122"/>
              </a:rPr>
              <a:t>”</a:t>
            </a:r>
            <a:r>
              <a:rPr lang="zh-CN" altLang="en-US" sz="4400" b="1" dirty="0">
                <a:latin typeface="微软雅黑" panose="020B0503020204020204" pitchFamily="34" charset="-122"/>
                <a:ea typeface="微软雅黑" panose="020B0503020204020204" pitchFamily="34" charset="-122"/>
                <a:sym typeface="宋体" panose="02010600030101010101" pitchFamily="2" charset="-122"/>
              </a:rPr>
              <a:t>与</a:t>
            </a:r>
            <a:r>
              <a:rPr lang="en-US" altLang="zh-CN" sz="4400" b="1" dirty="0">
                <a:latin typeface="微软雅黑" panose="020B0503020204020204" pitchFamily="34" charset="-122"/>
                <a:ea typeface="微软雅黑" panose="020B0503020204020204" pitchFamily="34" charset="-122"/>
                <a:sym typeface="宋体" panose="02010600030101010101" pitchFamily="2" charset="-122"/>
              </a:rPr>
              <a:t>“</a:t>
            </a:r>
            <a:r>
              <a:rPr lang="zh-CN" altLang="en-US" sz="4400" b="1" dirty="0">
                <a:latin typeface="微软雅黑" panose="020B0503020204020204" pitchFamily="34" charset="-122"/>
                <a:ea typeface="微软雅黑" panose="020B0503020204020204" pitchFamily="34" charset="-122"/>
                <a:sym typeface="宋体" panose="02010600030101010101" pitchFamily="2" charset="-122"/>
              </a:rPr>
              <a:t>抉择</a:t>
            </a:r>
            <a:r>
              <a:rPr lang="en-US" altLang="zh-CN" sz="4400" b="1" dirty="0">
                <a:latin typeface="微软雅黑" panose="020B0503020204020204" pitchFamily="34" charset="-122"/>
                <a:ea typeface="微软雅黑" panose="020B0503020204020204" pitchFamily="34" charset="-122"/>
                <a:sym typeface="宋体" panose="02010600030101010101" pitchFamily="2" charset="-122"/>
              </a:rPr>
              <a:t>”</a:t>
            </a:r>
            <a:endParaRPr lang="en-US" altLang="zh-CN" sz="4400" b="1" dirty="0">
              <a:latin typeface="微软雅黑" panose="020B0503020204020204" pitchFamily="34" charset="-122"/>
              <a:ea typeface="微软雅黑" panose="020B0503020204020204" pitchFamily="34" charset="-122"/>
              <a:sym typeface="宋体" panose="02010600030101010101" pitchFamily="2" charset="-122"/>
            </a:endParaRPr>
          </a:p>
        </p:txBody>
      </p:sp>
      <p:pic>
        <p:nvPicPr>
          <p:cNvPr id="5124" name="图片 1" descr="学科网logo （2020年6月）"/>
          <p:cNvPicPr/>
          <p:nvPr/>
        </p:nvPicPr>
        <p:blipFill>
          <a:blip r:embed="rId2"/>
          <a:stretch>
            <a:fillRect/>
          </a:stretch>
        </p:blipFill>
        <p:spPr>
          <a:xfrm>
            <a:off x="10953750" y="0"/>
            <a:ext cx="1238250" cy="504825"/>
          </a:xfrm>
          <a:prstGeom prst="rect">
            <a:avLst/>
          </a:prstGeom>
          <a:noFill/>
          <a:ln>
            <a:noFill/>
            <a:miter lim="800000"/>
            <a:headEnd/>
            <a:tailEnd/>
          </a:ln>
        </p:spPr>
      </p:pic>
      <p:sp>
        <p:nvSpPr>
          <p:cNvPr id="5" name="Text Box 55"/>
          <p:cNvSpPr txBox="1">
            <a:spLocks noChangeArrowheads="1"/>
          </p:cNvSpPr>
          <p:nvPr/>
        </p:nvSpPr>
        <p:spPr bwMode="auto">
          <a:xfrm>
            <a:off x="838200" y="849309"/>
            <a:ext cx="995429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defRPr/>
            </a:pPr>
            <a:r>
              <a:rPr lang="zh-CN" altLang="en-US" sz="4800" b="1" dirty="0" smtClean="0">
                <a:solidFill>
                  <a:srgbClr val="FF0000"/>
                </a:solidFill>
                <a:latin typeface="黑体" panose="02010609060101010101" pitchFamily="49" charset="-122"/>
                <a:ea typeface="黑体" panose="02010609060101010101" pitchFamily="49" charset="-122"/>
              </a:rPr>
              <a:t>（五）</a:t>
            </a:r>
            <a:r>
              <a:rPr lang="zh-CN" altLang="en-US" sz="4800" b="1" dirty="0">
                <a:solidFill>
                  <a:srgbClr val="FF0000"/>
                </a:solidFill>
                <a:latin typeface="黑体" panose="02010609060101010101" pitchFamily="49" charset="-122"/>
                <a:ea typeface="黑体" panose="02010609060101010101" pitchFamily="49" charset="-122"/>
              </a:rPr>
              <a:t>一轮复习的基本思路（课例）</a:t>
            </a:r>
            <a:endParaRPr lang="zh-CN" altLang="en-US" sz="4800" b="1" dirty="0">
              <a:solidFill>
                <a:srgbClr val="FF0000"/>
              </a:solidFill>
              <a:latin typeface="黑体" panose="02010609060101010101" pitchFamily="49" charset="-122"/>
              <a:ea typeface="黑体" panose="02010609060101010101" pitchFamily="49" charset="-122"/>
            </a:endParaRPr>
          </a:p>
          <a:p>
            <a:pPr>
              <a:defRPr/>
            </a:pPr>
            <a:endParaRPr lang="en-US" altLang="zh-CN" sz="3200" b="1"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图片 1"/>
          <p:cNvPicPr/>
          <p:nvPr/>
        </p:nvPicPr>
        <p:blipFill>
          <a:blip r:embed="rId1"/>
          <a:stretch>
            <a:fillRect/>
          </a:stretch>
        </p:blipFill>
        <p:spPr>
          <a:xfrm>
            <a:off x="0" y="-9525"/>
            <a:ext cx="12192000" cy="6867525"/>
          </a:xfrm>
          <a:prstGeom prst="rect">
            <a:avLst/>
          </a:prstGeom>
          <a:noFill/>
          <a:ln>
            <a:noFill/>
            <a:miter lim="800000"/>
            <a:headEnd/>
            <a:tailEnd/>
          </a:ln>
        </p:spPr>
      </p:pic>
      <p:sp>
        <p:nvSpPr>
          <p:cNvPr id="7170" name="文本框 2"/>
          <p:cNvSpPr txBox="1"/>
          <p:nvPr/>
        </p:nvSpPr>
        <p:spPr>
          <a:xfrm>
            <a:off x="833438" y="1693863"/>
            <a:ext cx="3111500" cy="1568450"/>
          </a:xfrm>
          <a:prstGeom prst="rect">
            <a:avLst/>
          </a:prstGeom>
          <a:noFill/>
          <a:ln>
            <a:noFill/>
          </a:ln>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rPr>
              <a:t>壹</a:t>
            </a:r>
            <a:endPar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endParaRPr>
          </a:p>
        </p:txBody>
      </p:sp>
      <p:sp>
        <p:nvSpPr>
          <p:cNvPr id="7171" name="文本框 3"/>
          <p:cNvSpPr/>
          <p:nvPr/>
        </p:nvSpPr>
        <p:spPr>
          <a:xfrm>
            <a:off x="3394075" y="1785938"/>
            <a:ext cx="7018338" cy="147637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4800" b="1">
                <a:latin typeface="微软雅黑" panose="020B0503020204020204" pitchFamily="34" charset="-122"/>
                <a:ea typeface="微软雅黑" panose="020B0503020204020204" pitchFamily="34" charset="-122"/>
              </a:rPr>
              <a:t>宏观与微观视角下的</a:t>
            </a:r>
            <a:endParaRPr lang="zh-CN" altLang="en-US" sz="4800" b="1">
              <a:latin typeface="微软雅黑" panose="020B0503020204020204" pitchFamily="34" charset="-122"/>
              <a:ea typeface="微软雅黑" panose="020B0503020204020204" pitchFamily="34" charset="-122"/>
            </a:endParaRPr>
          </a:p>
          <a:p>
            <a:pPr lvl="0" algn="ctr"/>
            <a:r>
              <a:rPr lang="zh-CN" altLang="en-US" sz="4800" b="1">
                <a:latin typeface="微软雅黑" panose="020B0503020204020204" pitchFamily="34" charset="-122"/>
                <a:ea typeface="微软雅黑" panose="020B0503020204020204" pitchFamily="34" charset="-122"/>
              </a:rPr>
              <a:t>中国近代思想</a:t>
            </a:r>
            <a:endParaRPr lang="zh-CN" altLang="en-US" sz="48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1"/>
          <p:cNvPicPr/>
          <p:nvPr/>
        </p:nvPicPr>
        <p:blipFill>
          <a:blip r:embed="rId1"/>
          <a:stretch>
            <a:fillRect/>
          </a:stretch>
        </p:blipFill>
        <p:spPr>
          <a:xfrm>
            <a:off x="0" y="-95250"/>
            <a:ext cx="12192000" cy="6864350"/>
          </a:xfrm>
          <a:prstGeom prst="rect">
            <a:avLst/>
          </a:prstGeom>
          <a:noFill/>
          <a:ln>
            <a:noFill/>
            <a:miter lim="800000"/>
            <a:headEnd/>
            <a:tailEnd/>
          </a:ln>
        </p:spPr>
      </p:pic>
      <p:grpSp>
        <p:nvGrpSpPr>
          <p:cNvPr id="8194" name="组合 18"/>
          <p:cNvGrpSpPr/>
          <p:nvPr/>
        </p:nvGrpSpPr>
        <p:grpSpPr>
          <a:xfrm>
            <a:off x="28575" y="-95250"/>
            <a:ext cx="8456612" cy="1533525"/>
            <a:chOff x="45" y="-149"/>
            <a:chExt cx="13318" cy="2415"/>
          </a:xfrm>
        </p:grpSpPr>
        <p:sp>
          <p:nvSpPr>
            <p:cNvPr id="8195" name="文本框 15"/>
            <p:cNvSpPr txBox="1"/>
            <p:nvPr/>
          </p:nvSpPr>
          <p:spPr>
            <a:xfrm>
              <a:off x="2038" y="358"/>
              <a:ext cx="1132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一、宏观与微观视角下的中国近代思想</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8196"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8197" name="文本框 19"/>
          <p:cNvSpPr txBox="1"/>
          <p:nvPr/>
        </p:nvSpPr>
        <p:spPr>
          <a:xfrm>
            <a:off x="1293813" y="1120775"/>
            <a:ext cx="1808163" cy="58420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黑体" panose="02010609060101010101" pitchFamily="49" charset="-122"/>
                <a:ea typeface="黑体" panose="02010609060101010101" pitchFamily="49" charset="-122"/>
              </a:rPr>
              <a:t>宏观角度</a:t>
            </a:r>
            <a:endParaRPr lang="zh-CN" altLang="en-US" sz="3200">
              <a:solidFill>
                <a:srgbClr val="000000"/>
              </a:solidFill>
              <a:latin typeface="黑体" panose="02010609060101010101" pitchFamily="49" charset="-122"/>
              <a:ea typeface="黑体" panose="02010609060101010101" pitchFamily="49" charset="-122"/>
            </a:endParaRPr>
          </a:p>
        </p:txBody>
      </p:sp>
      <p:sp>
        <p:nvSpPr>
          <p:cNvPr id="8198" name="文本框 20"/>
          <p:cNvSpPr txBox="1"/>
          <p:nvPr/>
        </p:nvSpPr>
        <p:spPr>
          <a:xfrm>
            <a:off x="1293813" y="3541713"/>
            <a:ext cx="1808163" cy="582613"/>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黑体" panose="02010609060101010101" pitchFamily="49" charset="-122"/>
                <a:ea typeface="黑体" panose="02010609060101010101" pitchFamily="49" charset="-122"/>
              </a:rPr>
              <a:t>微观角度</a:t>
            </a:r>
            <a:endParaRPr lang="zh-CN" altLang="en-US" sz="3200">
              <a:solidFill>
                <a:srgbClr val="000000"/>
              </a:solidFill>
              <a:latin typeface="黑体" panose="02010609060101010101" pitchFamily="49" charset="-122"/>
              <a:ea typeface="黑体" panose="02010609060101010101" pitchFamily="49" charset="-122"/>
            </a:endParaRPr>
          </a:p>
        </p:txBody>
      </p:sp>
      <p:sp>
        <p:nvSpPr>
          <p:cNvPr id="8199" name="文本框 21"/>
          <p:cNvSpPr txBox="1"/>
          <p:nvPr/>
        </p:nvSpPr>
        <p:spPr>
          <a:xfrm>
            <a:off x="3622675" y="1120775"/>
            <a:ext cx="1808163" cy="584200"/>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社会转型</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0" name="文本框 22"/>
          <p:cNvSpPr txBox="1"/>
          <p:nvPr/>
        </p:nvSpPr>
        <p:spPr>
          <a:xfrm>
            <a:off x="3825875" y="1951038"/>
            <a:ext cx="1401763" cy="584200"/>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近代化</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1" name="文本框 23"/>
          <p:cNvSpPr txBox="1"/>
          <p:nvPr/>
        </p:nvSpPr>
        <p:spPr>
          <a:xfrm>
            <a:off x="3622675" y="2795588"/>
            <a:ext cx="1808163" cy="582613"/>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新旧交替</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2" name="文本框 24"/>
          <p:cNvSpPr txBox="1"/>
          <p:nvPr/>
        </p:nvSpPr>
        <p:spPr>
          <a:xfrm>
            <a:off x="5543550" y="998538"/>
            <a:ext cx="4354513" cy="830263"/>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chemeClr val="bg1"/>
                </a:solidFill>
                <a:latin typeface="隶书" panose="02010509060101010101" pitchFamily="49" charset="-122"/>
                <a:ea typeface="隶书" panose="02010509060101010101" pitchFamily="49" charset="-122"/>
              </a:rPr>
              <a:t>农业社会转向工业社会（经济）</a:t>
            </a:r>
            <a:endParaRPr lang="zh-CN" altLang="en-US" sz="2400">
              <a:solidFill>
                <a:schemeClr val="bg1"/>
              </a:solidFill>
              <a:latin typeface="隶书" panose="02010509060101010101" pitchFamily="49" charset="-122"/>
              <a:ea typeface="隶书" panose="02010509060101010101" pitchFamily="49" charset="-122"/>
            </a:endParaRPr>
          </a:p>
          <a:p>
            <a:pPr lvl="0" fontAlgn="base"/>
            <a:r>
              <a:rPr lang="zh-CN" altLang="en-US" sz="2400">
                <a:solidFill>
                  <a:schemeClr val="bg1"/>
                </a:solidFill>
                <a:latin typeface="隶书" panose="02010509060101010101" pitchFamily="49" charset="-122"/>
                <a:ea typeface="隶书" panose="02010509060101010101" pitchFamily="49" charset="-122"/>
              </a:rPr>
              <a:t>封建社会转向近代社会（制度）</a:t>
            </a:r>
            <a:endParaRPr lang="zh-CN" altLang="en-US" sz="2400">
              <a:solidFill>
                <a:schemeClr val="bg1"/>
              </a:solidFill>
              <a:latin typeface="隶书" panose="02010509060101010101" pitchFamily="49" charset="-122"/>
              <a:ea typeface="隶书" panose="02010509060101010101" pitchFamily="49" charset="-122"/>
            </a:endParaRPr>
          </a:p>
        </p:txBody>
      </p:sp>
      <p:sp>
        <p:nvSpPr>
          <p:cNvPr id="8203" name="文本框 25"/>
          <p:cNvSpPr txBox="1"/>
          <p:nvPr/>
        </p:nvSpPr>
        <p:spPr>
          <a:xfrm>
            <a:off x="5543550" y="2012950"/>
            <a:ext cx="3765550" cy="460375"/>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chemeClr val="bg1"/>
                </a:solidFill>
                <a:latin typeface="隶书" panose="02010509060101010101" pitchFamily="49" charset="-122"/>
                <a:ea typeface="隶书" panose="02010509060101010101" pitchFamily="49" charset="-122"/>
              </a:rPr>
              <a:t>方向、趋势（历史的潮流）</a:t>
            </a:r>
            <a:endParaRPr lang="zh-CN" altLang="en-US" sz="2400">
              <a:solidFill>
                <a:schemeClr val="bg1"/>
              </a:solidFill>
              <a:latin typeface="隶书" panose="02010509060101010101" pitchFamily="49" charset="-122"/>
              <a:ea typeface="隶书" panose="02010509060101010101" pitchFamily="49" charset="-122"/>
            </a:endParaRPr>
          </a:p>
        </p:txBody>
      </p:sp>
      <p:sp>
        <p:nvSpPr>
          <p:cNvPr id="8204" name="文本框 26"/>
          <p:cNvSpPr txBox="1"/>
          <p:nvPr/>
        </p:nvSpPr>
        <p:spPr>
          <a:xfrm>
            <a:off x="5543550" y="2857500"/>
            <a:ext cx="5845175" cy="460375"/>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chemeClr val="bg1"/>
                </a:solidFill>
                <a:latin typeface="隶书" panose="02010509060101010101" pitchFamily="49" charset="-122"/>
                <a:ea typeface="隶书" panose="02010509060101010101" pitchFamily="49" charset="-122"/>
              </a:rPr>
              <a:t>社会现实（新人与旧人、新势力与旧势力）</a:t>
            </a:r>
            <a:endParaRPr lang="zh-CN" altLang="en-US" sz="2400">
              <a:solidFill>
                <a:schemeClr val="bg1"/>
              </a:solidFill>
              <a:latin typeface="隶书" panose="02010509060101010101" pitchFamily="49" charset="-122"/>
              <a:ea typeface="隶书" panose="02010509060101010101" pitchFamily="49" charset="-122"/>
            </a:endParaRPr>
          </a:p>
        </p:txBody>
      </p:sp>
      <p:sp>
        <p:nvSpPr>
          <p:cNvPr id="8205" name="文本框 27"/>
          <p:cNvSpPr txBox="1"/>
          <p:nvPr/>
        </p:nvSpPr>
        <p:spPr>
          <a:xfrm>
            <a:off x="3825875" y="3541713"/>
            <a:ext cx="1401763" cy="582613"/>
          </a:xfrm>
          <a:prstGeom prst="rect">
            <a:avLst/>
          </a:prstGeom>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复杂性</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6" name="文本框 28"/>
          <p:cNvSpPr txBox="1"/>
          <p:nvPr/>
        </p:nvSpPr>
        <p:spPr>
          <a:xfrm>
            <a:off x="3825875" y="4295775"/>
            <a:ext cx="1401763" cy="584200"/>
          </a:xfrm>
          <a:prstGeom prst="rect">
            <a:avLst/>
          </a:prstGeom>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长期性</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7" name="文本框 29"/>
          <p:cNvSpPr txBox="1"/>
          <p:nvPr/>
        </p:nvSpPr>
        <p:spPr>
          <a:xfrm>
            <a:off x="3825875" y="5032375"/>
            <a:ext cx="1401763" cy="584200"/>
          </a:xfrm>
          <a:prstGeom prst="rect">
            <a:avLst/>
          </a:prstGeom>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继承性</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08" name="文本框 30"/>
          <p:cNvSpPr txBox="1"/>
          <p:nvPr/>
        </p:nvSpPr>
        <p:spPr>
          <a:xfrm>
            <a:off x="5543550" y="3603625"/>
            <a:ext cx="4659313" cy="460375"/>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rgbClr val="FF0000"/>
                </a:solidFill>
                <a:latin typeface="隶书" panose="02010509060101010101" pitchFamily="49" charset="-122"/>
                <a:ea typeface="隶书" panose="02010509060101010101" pitchFamily="49" charset="-122"/>
              </a:rPr>
              <a:t>思想的发展新旧交替、不断反复</a:t>
            </a:r>
            <a:endParaRPr lang="zh-CN" altLang="en-US" sz="2400">
              <a:solidFill>
                <a:srgbClr val="FF0000"/>
              </a:solidFill>
              <a:latin typeface="隶书" panose="02010509060101010101" pitchFamily="49" charset="-122"/>
              <a:ea typeface="隶书" panose="02010509060101010101" pitchFamily="49" charset="-122"/>
            </a:endParaRPr>
          </a:p>
        </p:txBody>
      </p:sp>
      <p:sp>
        <p:nvSpPr>
          <p:cNvPr id="8209" name="文本框 31"/>
          <p:cNvSpPr txBox="1"/>
          <p:nvPr/>
        </p:nvSpPr>
        <p:spPr>
          <a:xfrm>
            <a:off x="5543550" y="4171950"/>
            <a:ext cx="5391150" cy="830263"/>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rgbClr val="FF0000"/>
                </a:solidFill>
                <a:latin typeface="隶书" panose="02010509060101010101" pitchFamily="49" charset="-122"/>
                <a:ea typeface="隶书" panose="02010509060101010101" pitchFamily="49" charset="-122"/>
              </a:rPr>
              <a:t>历史的发展是循序渐进的，而不是一蹴而就的。</a:t>
            </a:r>
            <a:endParaRPr lang="zh-CN" altLang="en-US" sz="2400">
              <a:solidFill>
                <a:srgbClr val="FF0000"/>
              </a:solidFill>
              <a:latin typeface="隶书" panose="02010509060101010101" pitchFamily="49" charset="-122"/>
              <a:ea typeface="隶书" panose="02010509060101010101" pitchFamily="49" charset="-122"/>
            </a:endParaRPr>
          </a:p>
        </p:txBody>
      </p:sp>
      <p:sp>
        <p:nvSpPr>
          <p:cNvPr id="8210" name="文本框 32"/>
          <p:cNvSpPr txBox="1"/>
          <p:nvPr/>
        </p:nvSpPr>
        <p:spPr>
          <a:xfrm>
            <a:off x="5543550" y="5170488"/>
            <a:ext cx="3605213" cy="460375"/>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rgbClr val="FF0000"/>
                </a:solidFill>
                <a:latin typeface="隶书" panose="02010509060101010101" pitchFamily="49" charset="-122"/>
                <a:ea typeface="隶书" panose="02010509060101010101" pitchFamily="49" charset="-122"/>
              </a:rPr>
              <a:t>传统文化不可能完全割裂</a:t>
            </a:r>
            <a:endParaRPr lang="zh-CN" altLang="en-US" sz="2400">
              <a:solidFill>
                <a:srgbClr val="FF0000"/>
              </a:solidFill>
              <a:latin typeface="隶书" panose="02010509060101010101" pitchFamily="49" charset="-122"/>
              <a:ea typeface="隶书" panose="02010509060101010101" pitchFamily="49" charset="-122"/>
            </a:endParaRPr>
          </a:p>
        </p:txBody>
      </p:sp>
      <p:sp>
        <p:nvSpPr>
          <p:cNvPr id="8211" name="文本框 2"/>
          <p:cNvSpPr txBox="1"/>
          <p:nvPr/>
        </p:nvSpPr>
        <p:spPr>
          <a:xfrm>
            <a:off x="3825875" y="5803900"/>
            <a:ext cx="1401763" cy="584200"/>
          </a:xfrm>
          <a:prstGeom prst="rect">
            <a:avLst/>
          </a:prstGeom>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前瞻性</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8212" name="文本框 3"/>
          <p:cNvSpPr txBox="1"/>
          <p:nvPr/>
        </p:nvSpPr>
        <p:spPr>
          <a:xfrm>
            <a:off x="5543550" y="5865813"/>
            <a:ext cx="3605213" cy="460375"/>
          </a:xfrm>
          <a:prstGeom prst="rect">
            <a:avLst/>
          </a:prstGeom>
          <a:solidFill>
            <a:schemeClr val="tx1"/>
          </a:solidFill>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solidFill>
                  <a:srgbClr val="FF0000"/>
                </a:solidFill>
                <a:latin typeface="隶书" panose="02010509060101010101" pitchFamily="49" charset="-122"/>
                <a:ea typeface="隶书" panose="02010509060101010101" pitchFamily="49" charset="-122"/>
              </a:rPr>
              <a:t>先进的思想先于实践产生</a:t>
            </a:r>
            <a:endParaRPr lang="zh-CN" altLang="en-US" sz="2400">
              <a:solidFill>
                <a:srgbClr val="FF0000"/>
              </a:solidFill>
              <a:latin typeface="隶书" panose="02010509060101010101" pitchFamily="49" charset="-122"/>
              <a:ea typeface="隶书" panose="020105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8197"/>
                                        </p:tgtEl>
                                        <p:attrNameLst>
                                          <p:attrName>style.visibility</p:attrName>
                                        </p:attrNameLst>
                                      </p:cBhvr>
                                      <p:to>
                                        <p:strVal val="visible"/>
                                      </p:to>
                                    </p:set>
                                    <p:animEffect transition="in" filter="wipe(down)">
                                      <p:cBhvr additive="base">
                                        <p:cTn id="7" dur="500" fill="hold"/>
                                        <p:tgtEl>
                                          <p:spTgt spid="819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additive="base">
                                        <p:cTn id="11" dur="1" fill="hold">
                                          <p:stCondLst>
                                            <p:cond delay="0"/>
                                          </p:stCondLst>
                                        </p:cTn>
                                        <p:tgtEl>
                                          <p:spTgt spid="8198"/>
                                        </p:tgtEl>
                                        <p:attrNameLst>
                                          <p:attrName>style.visibility</p:attrName>
                                        </p:attrNameLst>
                                      </p:cBhvr>
                                      <p:to>
                                        <p:strVal val="visible"/>
                                      </p:to>
                                    </p:set>
                                    <p:animEffect transition="in" filter="wipe(down)">
                                      <p:cBhvr additive="base">
                                        <p:cTn id="12" dur="500" fill="hold"/>
                                        <p:tgtEl>
                                          <p:spTgt spid="819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additive="base">
                                        <p:cTn id="16" dur="1" fill="hold">
                                          <p:stCondLst>
                                            <p:cond delay="0"/>
                                          </p:stCondLst>
                                        </p:cTn>
                                        <p:tgtEl>
                                          <p:spTgt spid="8199"/>
                                        </p:tgtEl>
                                        <p:attrNameLst>
                                          <p:attrName>style.visibility</p:attrName>
                                        </p:attrNameLst>
                                      </p:cBhvr>
                                      <p:to>
                                        <p:strVal val="visible"/>
                                      </p:to>
                                    </p:set>
                                    <p:animEffect transition="in" filter="wipe(down)">
                                      <p:cBhvr additive="base">
                                        <p:cTn id="17" dur="500" fill="hold"/>
                                        <p:tgtEl>
                                          <p:spTgt spid="819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additive="base">
                                        <p:cTn id="21" dur="1" fill="hold">
                                          <p:stCondLst>
                                            <p:cond delay="0"/>
                                          </p:stCondLst>
                                        </p:cTn>
                                        <p:tgtEl>
                                          <p:spTgt spid="8202"/>
                                        </p:tgtEl>
                                        <p:attrNameLst>
                                          <p:attrName>style.visibility</p:attrName>
                                        </p:attrNameLst>
                                      </p:cBhvr>
                                      <p:to>
                                        <p:strVal val="visible"/>
                                      </p:to>
                                    </p:set>
                                    <p:animEffect transition="in" filter="wipe(down)">
                                      <p:cBhvr additive="base">
                                        <p:cTn id="22" dur="500" fill="hold"/>
                                        <p:tgtEl>
                                          <p:spTgt spid="820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additive="base">
                                        <p:cTn id="26" dur="1" fill="hold">
                                          <p:stCondLst>
                                            <p:cond delay="0"/>
                                          </p:stCondLst>
                                        </p:cTn>
                                        <p:tgtEl>
                                          <p:spTgt spid="8200"/>
                                        </p:tgtEl>
                                        <p:attrNameLst>
                                          <p:attrName>style.visibility</p:attrName>
                                        </p:attrNameLst>
                                      </p:cBhvr>
                                      <p:to>
                                        <p:strVal val="visible"/>
                                      </p:to>
                                    </p:set>
                                    <p:animEffect transition="in" filter="wipe(down)">
                                      <p:cBhvr additive="base">
                                        <p:cTn id="27" dur="500" fill="hold"/>
                                        <p:tgtEl>
                                          <p:spTgt spid="820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additive="base">
                                        <p:cTn id="31" dur="1" fill="hold">
                                          <p:stCondLst>
                                            <p:cond delay="0"/>
                                          </p:stCondLst>
                                        </p:cTn>
                                        <p:tgtEl>
                                          <p:spTgt spid="8203"/>
                                        </p:tgtEl>
                                        <p:attrNameLst>
                                          <p:attrName>style.visibility</p:attrName>
                                        </p:attrNameLst>
                                      </p:cBhvr>
                                      <p:to>
                                        <p:strVal val="visible"/>
                                      </p:to>
                                    </p:set>
                                    <p:animEffect transition="in" filter="wipe(down)">
                                      <p:cBhvr additive="base">
                                        <p:cTn id="32" dur="500" fill="hold"/>
                                        <p:tgtEl>
                                          <p:spTgt spid="820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additive="base">
                                        <p:cTn id="36" dur="1" fill="hold">
                                          <p:stCondLst>
                                            <p:cond delay="0"/>
                                          </p:stCondLst>
                                        </p:cTn>
                                        <p:tgtEl>
                                          <p:spTgt spid="8201"/>
                                        </p:tgtEl>
                                        <p:attrNameLst>
                                          <p:attrName>style.visibility</p:attrName>
                                        </p:attrNameLst>
                                      </p:cBhvr>
                                      <p:to>
                                        <p:strVal val="visible"/>
                                      </p:to>
                                    </p:set>
                                    <p:animEffect transition="in" filter="wipe(down)">
                                      <p:cBhvr additive="base">
                                        <p:cTn id="37" dur="500" fill="hold"/>
                                        <p:tgtEl>
                                          <p:spTgt spid="820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additive="base">
                                        <p:cTn id="41" dur="1" fill="hold">
                                          <p:stCondLst>
                                            <p:cond delay="0"/>
                                          </p:stCondLst>
                                        </p:cTn>
                                        <p:tgtEl>
                                          <p:spTgt spid="8204"/>
                                        </p:tgtEl>
                                        <p:attrNameLst>
                                          <p:attrName>style.visibility</p:attrName>
                                        </p:attrNameLst>
                                      </p:cBhvr>
                                      <p:to>
                                        <p:strVal val="visible"/>
                                      </p:to>
                                    </p:set>
                                    <p:animEffect transition="in" filter="wipe(down)">
                                      <p:cBhvr additive="base">
                                        <p:cTn id="42" dur="500" fill="hold"/>
                                        <p:tgtEl>
                                          <p:spTgt spid="820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additive="base">
                                        <p:cTn id="46" dur="1" fill="hold">
                                          <p:stCondLst>
                                            <p:cond delay="0"/>
                                          </p:stCondLst>
                                        </p:cTn>
                                        <p:tgtEl>
                                          <p:spTgt spid="8205"/>
                                        </p:tgtEl>
                                        <p:attrNameLst>
                                          <p:attrName>style.visibility</p:attrName>
                                        </p:attrNameLst>
                                      </p:cBhvr>
                                      <p:to>
                                        <p:strVal val="visible"/>
                                      </p:to>
                                    </p:set>
                                    <p:animEffect transition="in" filter="wipe(down)">
                                      <p:cBhvr additive="base">
                                        <p:cTn id="47" dur="500" fill="hold"/>
                                        <p:tgtEl>
                                          <p:spTgt spid="820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additive="base">
                                        <p:cTn id="51" dur="1" fill="hold">
                                          <p:stCondLst>
                                            <p:cond delay="0"/>
                                          </p:stCondLst>
                                        </p:cTn>
                                        <p:tgtEl>
                                          <p:spTgt spid="8208"/>
                                        </p:tgtEl>
                                        <p:attrNameLst>
                                          <p:attrName>style.visibility</p:attrName>
                                        </p:attrNameLst>
                                      </p:cBhvr>
                                      <p:to>
                                        <p:strVal val="visible"/>
                                      </p:to>
                                    </p:set>
                                    <p:animEffect transition="in" filter="wipe(down)">
                                      <p:cBhvr additive="base">
                                        <p:cTn id="52" dur="500" fill="hold"/>
                                        <p:tgtEl>
                                          <p:spTgt spid="820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additive="base">
                                        <p:cTn id="56" dur="1" fill="hold">
                                          <p:stCondLst>
                                            <p:cond delay="0"/>
                                          </p:stCondLst>
                                        </p:cTn>
                                        <p:tgtEl>
                                          <p:spTgt spid="8206"/>
                                        </p:tgtEl>
                                        <p:attrNameLst>
                                          <p:attrName>style.visibility</p:attrName>
                                        </p:attrNameLst>
                                      </p:cBhvr>
                                      <p:to>
                                        <p:strVal val="visible"/>
                                      </p:to>
                                    </p:set>
                                    <p:animEffect transition="in" filter="wipe(down)">
                                      <p:cBhvr additive="base">
                                        <p:cTn id="57" dur="500" fill="hold"/>
                                        <p:tgtEl>
                                          <p:spTgt spid="820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additive="base">
                                        <p:cTn id="61" dur="1" fill="hold">
                                          <p:stCondLst>
                                            <p:cond delay="0"/>
                                          </p:stCondLst>
                                        </p:cTn>
                                        <p:tgtEl>
                                          <p:spTgt spid="8209"/>
                                        </p:tgtEl>
                                        <p:attrNameLst>
                                          <p:attrName>style.visibility</p:attrName>
                                        </p:attrNameLst>
                                      </p:cBhvr>
                                      <p:to>
                                        <p:strVal val="visible"/>
                                      </p:to>
                                    </p:set>
                                    <p:animEffect transition="in" filter="wipe(down)">
                                      <p:cBhvr additive="base">
                                        <p:cTn id="62" dur="500" fill="hold"/>
                                        <p:tgtEl>
                                          <p:spTgt spid="820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additive="base">
                                        <p:cTn id="66" dur="1" fill="hold">
                                          <p:stCondLst>
                                            <p:cond delay="0"/>
                                          </p:stCondLst>
                                        </p:cTn>
                                        <p:tgtEl>
                                          <p:spTgt spid="8207"/>
                                        </p:tgtEl>
                                        <p:attrNameLst>
                                          <p:attrName>style.visibility</p:attrName>
                                        </p:attrNameLst>
                                      </p:cBhvr>
                                      <p:to>
                                        <p:strVal val="visible"/>
                                      </p:to>
                                    </p:set>
                                    <p:animEffect transition="in" filter="wipe(down)">
                                      <p:cBhvr additive="base">
                                        <p:cTn id="67" dur="500" fill="hold"/>
                                        <p:tgtEl>
                                          <p:spTgt spid="820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additive="base">
                                        <p:cTn id="71" dur="1" fill="hold">
                                          <p:stCondLst>
                                            <p:cond delay="0"/>
                                          </p:stCondLst>
                                        </p:cTn>
                                        <p:tgtEl>
                                          <p:spTgt spid="8210"/>
                                        </p:tgtEl>
                                        <p:attrNameLst>
                                          <p:attrName>style.visibility</p:attrName>
                                        </p:attrNameLst>
                                      </p:cBhvr>
                                      <p:to>
                                        <p:strVal val="visible"/>
                                      </p:to>
                                    </p:set>
                                    <p:animEffect transition="in" filter="wipe(down)">
                                      <p:cBhvr additive="base">
                                        <p:cTn id="72" dur="500" fill="hold"/>
                                        <p:tgtEl>
                                          <p:spTgt spid="821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additive="base">
                                        <p:cTn id="76" dur="1" fill="hold">
                                          <p:stCondLst>
                                            <p:cond delay="0"/>
                                          </p:stCondLst>
                                        </p:cTn>
                                        <p:tgtEl>
                                          <p:spTgt spid="8211"/>
                                        </p:tgtEl>
                                        <p:attrNameLst>
                                          <p:attrName>style.visibility</p:attrName>
                                        </p:attrNameLst>
                                      </p:cBhvr>
                                      <p:to>
                                        <p:strVal val="visible"/>
                                      </p:to>
                                    </p:set>
                                    <p:animEffect transition="in" filter="wipe(down)">
                                      <p:cBhvr additive="base">
                                        <p:cTn id="77" dur="500" fill="hold"/>
                                        <p:tgtEl>
                                          <p:spTgt spid="821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additive="base">
                                        <p:cTn id="81" dur="1" fill="hold">
                                          <p:stCondLst>
                                            <p:cond delay="0"/>
                                          </p:stCondLst>
                                        </p:cTn>
                                        <p:tgtEl>
                                          <p:spTgt spid="8212"/>
                                        </p:tgtEl>
                                        <p:attrNameLst>
                                          <p:attrName>style.visibility</p:attrName>
                                        </p:attrNameLst>
                                      </p:cBhvr>
                                      <p:to>
                                        <p:strVal val="visible"/>
                                      </p:to>
                                    </p:set>
                                    <p:animEffect transition="in" filter="wipe(down)">
                                      <p:cBhvr additive="base">
                                        <p:cTn id="82" dur="500" fill="hold"/>
                                        <p:tgtEl>
                                          <p:spTgt spid="8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animBg="1"/>
      <p:bldP spid="8198" grpId="0" animBg="1"/>
      <p:bldP spid="8199" grpId="0" animBg="1"/>
      <p:bldP spid="8200" grpId="0" animBg="1"/>
      <p:bldP spid="8201" grpId="0" animBg="1"/>
      <p:bldP spid="8202" grpId="0" animBg="1"/>
      <p:bldP spid="8203" grpId="0" animBg="1"/>
      <p:bldP spid="8204" grpId="0" animBg="1"/>
      <p:bldP spid="8205" grpId="0" animBg="1"/>
      <p:bldP spid="8206" grpId="0" animBg="1"/>
      <p:bldP spid="8207" grpId="0" animBg="1"/>
      <p:bldP spid="8208" grpId="0" animBg="1"/>
      <p:bldP spid="8209" grpId="0" animBg="1"/>
      <p:bldP spid="8210" grpId="0" animBg="1"/>
      <p:bldP spid="8211" grpId="0" animBg="1"/>
      <p:bldP spid="82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a:xfrm>
            <a:off x="1981200" y="609600"/>
            <a:ext cx="8229600" cy="5943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7881" y="1321801"/>
            <a:ext cx="8886423" cy="4524315"/>
          </a:xfrm>
          <a:prstGeom prst="rect">
            <a:avLst/>
          </a:prstGeom>
        </p:spPr>
        <p:txBody>
          <a:bodyPr wrap="square">
            <a:spAutoFit/>
          </a:bodyPr>
          <a:lstStyle/>
          <a:p>
            <a:pPr marL="200025" indent="-200025" algn="just">
              <a:spcAft>
                <a:spcPts val="0"/>
              </a:spcAft>
            </a:pPr>
            <a:r>
              <a:rPr lang="en-US" altLang="zh-CN" sz="3200" kern="2600" dirty="0" smtClean="0">
                <a:latin typeface="Times New Roman" panose="02020603050405020304" pitchFamily="18" charset="0"/>
                <a:ea typeface="新宋体" panose="02010609030101010101" charset="-122"/>
              </a:rPr>
              <a:t>(2021</a:t>
            </a:r>
            <a:r>
              <a:rPr lang="zh-CN" altLang="en-US" sz="3200" kern="2600" dirty="0" smtClean="0">
                <a:latin typeface="Times New Roman" panose="02020603050405020304" pitchFamily="18" charset="0"/>
                <a:ea typeface="新宋体" panose="02010609030101010101" charset="-122"/>
              </a:rPr>
              <a:t>湖南省高考</a:t>
            </a:r>
            <a:r>
              <a:rPr lang="en-US" altLang="zh-CN" sz="3200" kern="2600" dirty="0" smtClean="0">
                <a:latin typeface="Times New Roman" panose="02020603050405020304" pitchFamily="18" charset="0"/>
                <a:ea typeface="新宋体" panose="02010609030101010101" charset="-122"/>
              </a:rPr>
              <a:t>)1919</a:t>
            </a:r>
            <a:r>
              <a:rPr lang="zh-CN" altLang="zh-CN" sz="3200" kern="2600" dirty="0">
                <a:latin typeface="Times New Roman" panose="02020603050405020304" pitchFamily="18" charset="0"/>
                <a:ea typeface="新宋体" panose="02010609030101010101" charset="-122"/>
              </a:rPr>
              <a:t>年</a:t>
            </a:r>
            <a:r>
              <a:rPr lang="en-US" altLang="zh-CN" sz="3200" kern="2600" dirty="0">
                <a:latin typeface="Times New Roman" panose="02020603050405020304" pitchFamily="18" charset="0"/>
                <a:ea typeface="新宋体" panose="02010609030101010101" charset="-122"/>
              </a:rPr>
              <a:t>11</a:t>
            </a:r>
            <a:r>
              <a:rPr lang="zh-CN" altLang="zh-CN" sz="3200" kern="2600" dirty="0">
                <a:latin typeface="Times New Roman" panose="02020603050405020304" pitchFamily="18" charset="0"/>
                <a:ea typeface="新宋体" panose="02010609030101010101" charset="-122"/>
              </a:rPr>
              <a:t>月，有人指出当时全国新出版物中普遍有“一个‘</a:t>
            </a:r>
            <a:r>
              <a:rPr lang="en-US" altLang="zh-CN" sz="3200" kern="2600" dirty="0">
                <a:latin typeface="Times New Roman" panose="02020603050405020304" pitchFamily="18" charset="0"/>
                <a:ea typeface="新宋体" panose="02010609030101010101" charset="-122"/>
              </a:rPr>
              <a:t>?</a:t>
            </a:r>
            <a:r>
              <a:rPr lang="zh-CN" altLang="zh-CN" sz="3200" kern="2600" dirty="0">
                <a:latin typeface="Times New Roman" panose="02020603050405020304" pitchFamily="18" charset="0"/>
                <a:ea typeface="新宋体" panose="02010609030101010101" charset="-122"/>
              </a:rPr>
              <a:t>’疑问符”、“这个‘疑’字不但把我国固有的思想信仰动了，而且把‘舶来品’的思想信仰也摇动起来”。思想界这一状况</a:t>
            </a:r>
            <a:endParaRPr lang="zh-CN" altLang="zh-CN" sz="3200" kern="2600" dirty="0">
              <a:latin typeface="Times New Roman" panose="02020603050405020304" pitchFamily="18" charset="0"/>
              <a:ea typeface="新宋体" panose="02010609030101010101" charset="-122"/>
            </a:endParaRPr>
          </a:p>
          <a:p>
            <a:pPr marL="200025" algn="just">
              <a:spcAft>
                <a:spcPts val="0"/>
              </a:spcAft>
            </a:pPr>
            <a:r>
              <a:rPr lang="en-US" altLang="zh-CN" sz="3200" kern="2600" dirty="0">
                <a:latin typeface="Times New Roman" panose="02020603050405020304" pitchFamily="18" charset="0"/>
                <a:ea typeface="新宋体" panose="02010609030101010101" charset="-122"/>
              </a:rPr>
              <a:t>A</a:t>
            </a:r>
            <a:r>
              <a:rPr lang="zh-CN" altLang="zh-CN" sz="3200" kern="2600" dirty="0">
                <a:latin typeface="Times New Roman" panose="02020603050405020304" pitchFamily="18" charset="0"/>
                <a:ea typeface="新宋体" panose="02010609030101010101" charset="-122"/>
              </a:rPr>
              <a:t>．是基于对五四运动的反思</a:t>
            </a:r>
            <a:r>
              <a:rPr lang="en-US" altLang="zh-CN" sz="3200" kern="2600" dirty="0">
                <a:latin typeface="Times New Roman" panose="02020603050405020304" pitchFamily="18" charset="0"/>
                <a:ea typeface="新宋体" panose="02010609030101010101" charset="-122"/>
              </a:rPr>
              <a:t>             </a:t>
            </a:r>
            <a:endParaRPr lang="en-US" altLang="zh-CN" sz="3200" kern="2600" dirty="0" smtClean="0">
              <a:latin typeface="Times New Roman" panose="02020603050405020304" pitchFamily="18" charset="0"/>
              <a:ea typeface="新宋体" panose="02010609030101010101" charset="-122"/>
            </a:endParaRPr>
          </a:p>
          <a:p>
            <a:pPr marL="200025" algn="just">
              <a:spcAft>
                <a:spcPts val="0"/>
              </a:spcAft>
            </a:pPr>
            <a:r>
              <a:rPr lang="en-US" altLang="zh-CN" sz="3200" kern="2600" dirty="0" smtClean="0">
                <a:latin typeface="Times New Roman" panose="02020603050405020304" pitchFamily="18" charset="0"/>
                <a:ea typeface="新宋体" panose="02010609030101010101" charset="-122"/>
              </a:rPr>
              <a:t>B</a:t>
            </a:r>
            <a:r>
              <a:rPr lang="zh-CN" altLang="zh-CN" sz="3200" kern="2600" dirty="0">
                <a:latin typeface="Times New Roman" panose="02020603050405020304" pitchFamily="18" charset="0"/>
                <a:ea typeface="新宋体" panose="02010609030101010101" charset="-122"/>
              </a:rPr>
              <a:t>．促进了新思想的进一步传播</a:t>
            </a:r>
            <a:endParaRPr lang="zh-CN" altLang="zh-CN" sz="3200" kern="2600" dirty="0">
              <a:latin typeface="Times New Roman" panose="02020603050405020304" pitchFamily="18" charset="0"/>
              <a:ea typeface="新宋体" panose="02010609030101010101" charset="-122"/>
            </a:endParaRPr>
          </a:p>
          <a:p>
            <a:pPr marL="200025" algn="just">
              <a:spcAft>
                <a:spcPts val="0"/>
              </a:spcAft>
            </a:pPr>
            <a:r>
              <a:rPr lang="en-US" altLang="zh-CN" sz="3200" kern="2600" dirty="0">
                <a:latin typeface="Times New Roman" panose="02020603050405020304" pitchFamily="18" charset="0"/>
                <a:ea typeface="新宋体" panose="02010609030101010101" charset="-122"/>
              </a:rPr>
              <a:t>C</a:t>
            </a:r>
            <a:r>
              <a:rPr lang="zh-CN" altLang="zh-CN" sz="3200" kern="2600" dirty="0">
                <a:latin typeface="Times New Roman" panose="02020603050405020304" pitchFamily="18" charset="0"/>
                <a:ea typeface="新宋体" panose="02010609030101010101" charset="-122"/>
              </a:rPr>
              <a:t>．反映中西文化矛盾的激化</a:t>
            </a:r>
            <a:r>
              <a:rPr lang="en-US" altLang="zh-CN" sz="3200" kern="2600" dirty="0">
                <a:latin typeface="Times New Roman" panose="02020603050405020304" pitchFamily="18" charset="0"/>
                <a:ea typeface="新宋体" panose="02010609030101010101" charset="-122"/>
              </a:rPr>
              <a:t>             </a:t>
            </a:r>
            <a:endParaRPr lang="en-US" altLang="zh-CN" sz="3200" kern="2600" dirty="0" smtClean="0">
              <a:latin typeface="Times New Roman" panose="02020603050405020304" pitchFamily="18" charset="0"/>
              <a:ea typeface="新宋体" panose="02010609030101010101" charset="-122"/>
            </a:endParaRPr>
          </a:p>
          <a:p>
            <a:pPr marL="200025" algn="just">
              <a:spcAft>
                <a:spcPts val="0"/>
              </a:spcAft>
            </a:pPr>
            <a:r>
              <a:rPr lang="en-US" altLang="zh-CN" sz="3200" kern="2600" dirty="0" smtClean="0">
                <a:latin typeface="Times New Roman" panose="02020603050405020304" pitchFamily="18" charset="0"/>
                <a:ea typeface="新宋体" panose="02010609030101010101" charset="-122"/>
              </a:rPr>
              <a:t>D</a:t>
            </a:r>
            <a:r>
              <a:rPr lang="zh-CN" altLang="zh-CN" sz="3200" kern="2600" dirty="0">
                <a:latin typeface="Times New Roman" panose="02020603050405020304" pitchFamily="18" charset="0"/>
                <a:ea typeface="新宋体" panose="02010609030101010101" charset="-122"/>
              </a:rPr>
              <a:t>．表明使用新式标点成为时尚</a:t>
            </a:r>
            <a:endParaRPr lang="zh-CN" altLang="zh-CN" sz="3200" kern="2600" dirty="0">
              <a:effectLst/>
              <a:latin typeface="Times New Roman" panose="02020603050405020304" pitchFamily="18" charset="0"/>
              <a:ea typeface="新宋体" panose="02010609030101010101" charset="-122"/>
            </a:endParaRPr>
          </a:p>
        </p:txBody>
      </p:sp>
      <p:sp>
        <p:nvSpPr>
          <p:cNvPr id="3" name="矩形 2"/>
          <p:cNvSpPr/>
          <p:nvPr/>
        </p:nvSpPr>
        <p:spPr>
          <a:xfrm>
            <a:off x="8335731" y="3720851"/>
            <a:ext cx="466794" cy="769441"/>
          </a:xfrm>
          <a:prstGeom prst="rect">
            <a:avLst/>
          </a:prstGeom>
        </p:spPr>
        <p:txBody>
          <a:bodyPr wrap="none">
            <a:spAutoFit/>
          </a:bodyPr>
          <a:lstStyle/>
          <a:p>
            <a:r>
              <a:rPr lang="en-US" altLang="zh-CN" sz="4400" dirty="0" smtClean="0">
                <a:solidFill>
                  <a:srgbClr val="FF0000"/>
                </a:solidFill>
                <a:latin typeface="隶书" panose="02010509060101010101" pitchFamily="49" charset="-122"/>
                <a:ea typeface="隶书" panose="02010509060101010101" pitchFamily="49" charset="-122"/>
              </a:rPr>
              <a:t>B</a:t>
            </a:r>
            <a:endParaRPr lang="zh-CN" altLang="en-US" sz="4400" dirty="0">
              <a:solidFill>
                <a:srgbClr val="FF0000"/>
              </a:solidFill>
            </a:endParaRPr>
          </a:p>
        </p:txBody>
      </p:sp>
      <p:sp>
        <p:nvSpPr>
          <p:cNvPr id="4" name="文本框 23"/>
          <p:cNvSpPr txBox="1"/>
          <p:nvPr/>
        </p:nvSpPr>
        <p:spPr>
          <a:xfrm>
            <a:off x="881689" y="394952"/>
            <a:ext cx="18081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dirty="0">
                <a:latin typeface="隶书" panose="02010509060101010101" pitchFamily="49" charset="-122"/>
                <a:ea typeface="隶书" panose="02010509060101010101" pitchFamily="49" charset="-122"/>
              </a:rPr>
              <a:t>趁热打铁</a:t>
            </a:r>
            <a:endParaRPr lang="zh-CN" altLang="en-US" sz="3200" dirty="0">
              <a:latin typeface="隶书" panose="02010509060101010101" pitchFamily="49" charset="-122"/>
              <a:ea typeface="隶书" panose="020105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图片 1"/>
          <p:cNvPicPr/>
          <p:nvPr/>
        </p:nvPicPr>
        <p:blipFill>
          <a:blip r:embed="rId1"/>
          <a:stretch>
            <a:fillRect/>
          </a:stretch>
        </p:blipFill>
        <p:spPr>
          <a:xfrm>
            <a:off x="0" y="-9525"/>
            <a:ext cx="12192000" cy="6867525"/>
          </a:xfrm>
          <a:prstGeom prst="rect">
            <a:avLst/>
          </a:prstGeom>
          <a:noFill/>
          <a:ln>
            <a:noFill/>
            <a:miter lim="800000"/>
            <a:headEnd/>
            <a:tailEnd/>
          </a:ln>
        </p:spPr>
      </p:pic>
      <p:sp>
        <p:nvSpPr>
          <p:cNvPr id="12290" name="文本框 2"/>
          <p:cNvSpPr txBox="1"/>
          <p:nvPr/>
        </p:nvSpPr>
        <p:spPr>
          <a:xfrm>
            <a:off x="833438" y="1693863"/>
            <a:ext cx="3111500" cy="1568450"/>
          </a:xfrm>
          <a:prstGeom prst="rect">
            <a:avLst/>
          </a:prstGeom>
          <a:noFill/>
          <a:ln>
            <a:noFill/>
          </a:ln>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rPr>
              <a:t>贰</a:t>
            </a:r>
            <a:endPar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endParaRPr>
          </a:p>
        </p:txBody>
      </p:sp>
      <p:sp>
        <p:nvSpPr>
          <p:cNvPr id="12291" name="文本框 3"/>
          <p:cNvSpPr/>
          <p:nvPr/>
        </p:nvSpPr>
        <p:spPr>
          <a:xfrm>
            <a:off x="3373438" y="2109788"/>
            <a:ext cx="7404100" cy="738188"/>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4800" b="1">
                <a:solidFill>
                  <a:srgbClr val="FF0000"/>
                </a:solidFill>
                <a:latin typeface="微软雅黑" panose="020B0503020204020204" pitchFamily="34" charset="-122"/>
                <a:ea typeface="微软雅黑" panose="020B0503020204020204" pitchFamily="34" charset="-122"/>
              </a:rPr>
              <a:t>历史视角</a:t>
            </a:r>
            <a:r>
              <a:rPr lang="zh-CN" altLang="en-US" sz="4800" b="1">
                <a:latin typeface="微软雅黑" panose="020B0503020204020204" pitchFamily="34" charset="-122"/>
                <a:ea typeface="微软雅黑" panose="020B0503020204020204" pitchFamily="34" charset="-122"/>
              </a:rPr>
              <a:t>下的</a:t>
            </a:r>
            <a:r>
              <a:rPr lang="en-US" altLang="zh-CN" sz="4800" b="1">
                <a:latin typeface="微软雅黑" panose="020B0503020204020204" pitchFamily="34" charset="-122"/>
                <a:ea typeface="微软雅黑" panose="020B0503020204020204" pitchFamily="34" charset="-122"/>
              </a:rPr>
              <a:t>“</a:t>
            </a:r>
            <a:r>
              <a:rPr lang="zh-CN" altLang="en-US" sz="4800" b="1">
                <a:latin typeface="微软雅黑" panose="020B0503020204020204" pitchFamily="34" charset="-122"/>
                <a:ea typeface="微软雅黑" panose="020B0503020204020204" pitchFamily="34" charset="-122"/>
              </a:rPr>
              <a:t>华夷之辨</a:t>
            </a:r>
            <a:r>
              <a:rPr lang="en-US" altLang="zh-CN" sz="4800" b="1">
                <a:latin typeface="微软雅黑" panose="020B0503020204020204" pitchFamily="34" charset="-122"/>
                <a:ea typeface="微软雅黑" panose="020B0503020204020204" pitchFamily="34" charset="-122"/>
              </a:rPr>
              <a:t>”</a:t>
            </a:r>
            <a:endParaRPr lang="en-US" altLang="zh-CN" sz="48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图片 1"/>
          <p:cNvPicPr/>
          <p:nvPr/>
        </p:nvPicPr>
        <p:blipFill>
          <a:blip r:embed="rId1"/>
          <a:stretch>
            <a:fillRect/>
          </a:stretch>
        </p:blipFill>
        <p:spPr>
          <a:xfrm>
            <a:off x="28575" y="0"/>
            <a:ext cx="12192000" cy="6864350"/>
          </a:xfrm>
          <a:prstGeom prst="rect">
            <a:avLst/>
          </a:prstGeom>
          <a:noFill/>
          <a:ln>
            <a:noFill/>
            <a:miter lim="800000"/>
            <a:headEnd/>
            <a:tailEnd/>
          </a:ln>
        </p:spPr>
      </p:pic>
      <p:grpSp>
        <p:nvGrpSpPr>
          <p:cNvPr id="13314" name="组合 18"/>
          <p:cNvGrpSpPr/>
          <p:nvPr/>
        </p:nvGrpSpPr>
        <p:grpSpPr>
          <a:xfrm>
            <a:off x="28575" y="-95250"/>
            <a:ext cx="6915150" cy="1533525"/>
            <a:chOff x="45" y="-149"/>
            <a:chExt cx="10891" cy="2415"/>
          </a:xfrm>
        </p:grpSpPr>
        <p:sp>
          <p:nvSpPr>
            <p:cNvPr id="13315" name="文本框 15"/>
            <p:cNvSpPr txBox="1"/>
            <p:nvPr/>
          </p:nvSpPr>
          <p:spPr>
            <a:xfrm>
              <a:off x="1993" y="358"/>
              <a:ext cx="8943"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二、</a:t>
              </a:r>
              <a:r>
                <a:rPr lang="zh-CN" altLang="en-US" sz="32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历史视角</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下的</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华夷之辨</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3316"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13317" name="文本框 3"/>
          <p:cNvSpPr/>
          <p:nvPr/>
        </p:nvSpPr>
        <p:spPr>
          <a:xfrm>
            <a:off x="971550" y="876300"/>
            <a:ext cx="7473950"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（一）清人的国际观</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华夷之辨</a:t>
            </a:r>
            <a:r>
              <a:rPr lang="en-US" altLang="zh-CN" sz="3200" b="1">
                <a:latin typeface="微软雅黑" panose="020B0503020204020204" pitchFamily="34" charset="-122"/>
                <a:ea typeface="微软雅黑" panose="020B0503020204020204" pitchFamily="34" charset="-122"/>
              </a:rPr>
              <a:t>”</a:t>
            </a:r>
            <a:endParaRPr lang="en-US" altLang="zh-CN" sz="3200" b="1">
              <a:latin typeface="微软雅黑" panose="020B0503020204020204" pitchFamily="34" charset="-122"/>
              <a:ea typeface="微软雅黑" panose="020B0503020204020204" pitchFamily="34" charset="-122"/>
            </a:endParaRPr>
          </a:p>
        </p:txBody>
      </p:sp>
      <p:pic>
        <p:nvPicPr>
          <p:cNvPr id="13318" name="图片 2"/>
          <p:cNvPicPr/>
          <p:nvPr/>
        </p:nvPicPr>
        <p:blipFill>
          <a:blip r:embed="rId3"/>
          <a:stretch>
            <a:fillRect/>
          </a:stretch>
        </p:blipFill>
        <p:spPr>
          <a:xfrm>
            <a:off x="560388" y="1531938"/>
            <a:ext cx="4741862" cy="4654550"/>
          </a:xfrm>
          <a:prstGeom prst="rect">
            <a:avLst/>
          </a:prstGeom>
          <a:noFill/>
          <a:ln>
            <a:noFill/>
            <a:miter lim="800000"/>
            <a:headEnd/>
            <a:tailEnd/>
          </a:ln>
        </p:spPr>
      </p:pic>
      <p:sp>
        <p:nvSpPr>
          <p:cNvPr id="13319" name="文本框 19"/>
          <p:cNvSpPr txBox="1"/>
          <p:nvPr/>
        </p:nvSpPr>
        <p:spPr>
          <a:xfrm>
            <a:off x="5383213" y="1689100"/>
            <a:ext cx="1808163" cy="58420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黑体" panose="02010609060101010101" pitchFamily="49" charset="-122"/>
                <a:ea typeface="黑体" panose="02010609060101010101" pitchFamily="49" charset="-122"/>
              </a:rPr>
              <a:t>空间角度</a:t>
            </a:r>
            <a:endParaRPr lang="zh-CN" altLang="en-US" sz="3200">
              <a:solidFill>
                <a:srgbClr val="000000"/>
              </a:solidFill>
              <a:latin typeface="黑体" panose="02010609060101010101" pitchFamily="49" charset="-122"/>
              <a:ea typeface="黑体" panose="02010609060101010101" pitchFamily="49" charset="-122"/>
            </a:endParaRPr>
          </a:p>
        </p:txBody>
      </p:sp>
      <p:sp>
        <p:nvSpPr>
          <p:cNvPr id="13320" name="文本框 21"/>
          <p:cNvSpPr txBox="1"/>
          <p:nvPr/>
        </p:nvSpPr>
        <p:spPr>
          <a:xfrm>
            <a:off x="7278688" y="1689100"/>
            <a:ext cx="3433763" cy="584200"/>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中国居于世界中心</a:t>
            </a:r>
            <a:endParaRPr lang="zh-CN" altLang="en-US" sz="3200">
              <a:solidFill>
                <a:srgbClr val="000000"/>
              </a:solidFill>
              <a:latin typeface="隶书" panose="02010509060101010101" pitchFamily="49" charset="-122"/>
              <a:ea typeface="隶书" panose="02010509060101010101" pitchFamily="49" charset="-122"/>
            </a:endParaRPr>
          </a:p>
        </p:txBody>
      </p:sp>
      <p:sp>
        <p:nvSpPr>
          <p:cNvPr id="13321" name="文本框 5"/>
          <p:cNvSpPr txBox="1"/>
          <p:nvPr/>
        </p:nvSpPr>
        <p:spPr>
          <a:xfrm>
            <a:off x="5564188" y="2408238"/>
            <a:ext cx="5711825" cy="830263"/>
          </a:xfrm>
          <a:prstGeom prst="rect">
            <a:avLst/>
          </a:prstGeom>
          <a:noFill/>
          <a:ln w="28575" cmpd="sng">
            <a:solidFill>
              <a:schemeClr val="accent1">
                <a:shade val="50000"/>
              </a:schemeClr>
            </a:solidFill>
            <a:prstDash val="sysDot"/>
          </a:ln>
          <a:extLst>
            <a:ext uri="{909E8E84-426E-40DD-AFC4-6F175D3DCCD1}">
              <a14:hiddenFill xmlns:a14="http://schemas.microsoft.com/office/drawing/2010/main">
                <a:solidFill>
                  <a:schemeClr val="lt1"/>
                </a:solidFill>
              </a14:hiddenFill>
            </a:ext>
          </a:extLst>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en-US" altLang="zh-CN" sz="2400">
                <a:solidFill>
                  <a:srgbClr val="000000"/>
                </a:solidFill>
                <a:latin typeface="楷体" panose="02010609060101010101" pitchFamily="49" charset="-122"/>
                <a:ea typeface="楷体" panose="02010609060101010101" pitchFamily="49" charset="-122"/>
              </a:rPr>
              <a:t>   </a:t>
            </a:r>
            <a:r>
              <a:rPr lang="zh-CN" altLang="en-US" sz="2400">
                <a:solidFill>
                  <a:srgbClr val="000000"/>
                </a:solidFill>
                <a:latin typeface="楷体" panose="02010609060101010101" pitchFamily="49" charset="-122"/>
                <a:ea typeface="楷体" panose="02010609060101010101" pitchFamily="49" charset="-122"/>
              </a:rPr>
              <a:t>“中国有</a:t>
            </a:r>
            <a:r>
              <a:rPr lang="zh-CN" altLang="en-US" sz="2400">
                <a:solidFill>
                  <a:srgbClr val="FF0000"/>
                </a:solidFill>
                <a:latin typeface="楷体" panose="02010609060101010101" pitchFamily="49" charset="-122"/>
                <a:ea typeface="楷体" panose="02010609060101010101" pitchFamily="49" charset="-122"/>
              </a:rPr>
              <a:t>礼仪之大</a:t>
            </a:r>
            <a:r>
              <a:rPr lang="zh-CN" altLang="en-US" sz="2400">
                <a:solidFill>
                  <a:srgbClr val="000000"/>
                </a:solidFill>
                <a:latin typeface="楷体" panose="02010609060101010101" pitchFamily="49" charset="-122"/>
                <a:ea typeface="楷体" panose="02010609060101010101" pitchFamily="49" charset="-122"/>
              </a:rPr>
              <a:t>，故称夏；有</a:t>
            </a:r>
            <a:r>
              <a:rPr lang="zh-CN" altLang="en-US" sz="2400">
                <a:solidFill>
                  <a:srgbClr val="FF0000"/>
                </a:solidFill>
                <a:latin typeface="楷体" panose="02010609060101010101" pitchFamily="49" charset="-122"/>
                <a:ea typeface="楷体" panose="02010609060101010101" pitchFamily="49" charset="-122"/>
              </a:rPr>
              <a:t>服章之美</a:t>
            </a:r>
            <a:r>
              <a:rPr lang="zh-CN" altLang="en-US" sz="2400">
                <a:solidFill>
                  <a:srgbClr val="000000"/>
                </a:solidFill>
                <a:latin typeface="楷体" panose="02010609060101010101" pitchFamily="49" charset="-122"/>
                <a:ea typeface="楷体" panose="02010609060101010101" pitchFamily="49" charset="-122"/>
              </a:rPr>
              <a:t>，谓之华。” </a:t>
            </a:r>
            <a:r>
              <a:rPr lang="en-US" altLang="zh-CN" sz="1600">
                <a:solidFill>
                  <a:srgbClr val="000000"/>
                </a:solidFill>
                <a:latin typeface="楷体" panose="02010609060101010101" pitchFamily="49" charset="-122"/>
                <a:ea typeface="楷体" panose="02010609060101010101" pitchFamily="49" charset="-122"/>
              </a:rPr>
              <a:t>——《春秋左传正义·定公十年》</a:t>
            </a:r>
            <a:endParaRPr lang="en-US" altLang="zh-CN" sz="1600">
              <a:solidFill>
                <a:srgbClr val="000000"/>
              </a:solidFill>
              <a:latin typeface="楷体" panose="02010609060101010101" pitchFamily="49" charset="-122"/>
              <a:ea typeface="楷体" panose="02010609060101010101" pitchFamily="49" charset="-122"/>
            </a:endParaRPr>
          </a:p>
        </p:txBody>
      </p:sp>
      <p:sp>
        <p:nvSpPr>
          <p:cNvPr id="13322" name="文本框 6"/>
          <p:cNvSpPr txBox="1"/>
          <p:nvPr/>
        </p:nvSpPr>
        <p:spPr>
          <a:xfrm>
            <a:off x="5564188" y="3321050"/>
            <a:ext cx="5711825" cy="1076325"/>
          </a:xfrm>
          <a:prstGeom prst="rect">
            <a:avLst/>
          </a:prstGeom>
          <a:noFill/>
          <a:ln w="28575" cmpd="sng">
            <a:solidFill>
              <a:schemeClr val="accent1">
                <a:shade val="50000"/>
              </a:schemeClr>
            </a:solidFill>
            <a:prstDash val="sysDot"/>
          </a:ln>
        </p:spPr>
        <p:style>
          <a:lnRef idx="2">
            <a:schemeClr val="accent4"/>
          </a:lnRef>
          <a:fillRef idx="1">
            <a:schemeClr val="lt1"/>
          </a:fillRef>
          <a:effectRef idx="0">
            <a:schemeClr val="accent4"/>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en-US" altLang="zh-CN" sz="2400">
                <a:solidFill>
                  <a:srgbClr val="000000"/>
                </a:solidFill>
                <a:latin typeface="楷体" panose="02010609060101010101" pitchFamily="49" charset="-122"/>
                <a:ea typeface="楷体" panose="02010609060101010101" pitchFamily="49" charset="-122"/>
              </a:rPr>
              <a:t>“</a:t>
            </a:r>
            <a:r>
              <a:rPr lang="en-US" altLang="zh-CN" sz="2400">
                <a:solidFill>
                  <a:srgbClr val="FF0000"/>
                </a:solidFill>
                <a:latin typeface="楷体" panose="02010609060101010101" pitchFamily="49" charset="-122"/>
                <a:ea typeface="楷体" panose="02010609060101010101" pitchFamily="49" charset="-122"/>
              </a:rPr>
              <a:t>管仲</a:t>
            </a:r>
            <a:r>
              <a:rPr lang="en-US" altLang="zh-CN" sz="2400">
                <a:solidFill>
                  <a:srgbClr val="000000"/>
                </a:solidFill>
                <a:latin typeface="楷体" panose="02010609060101010101" pitchFamily="49" charset="-122"/>
                <a:ea typeface="楷体" panose="02010609060101010101" pitchFamily="49" charset="-122"/>
              </a:rPr>
              <a:t>相桓公</a:t>
            </a:r>
            <a:r>
              <a:rPr lang="en-US" altLang="zh-CN" sz="2400">
                <a:solidFill>
                  <a:srgbClr val="FF0000"/>
                </a:solidFill>
                <a:latin typeface="楷体" panose="02010609060101010101" pitchFamily="49" charset="-122"/>
                <a:ea typeface="楷体" panose="02010609060101010101" pitchFamily="49" charset="-122"/>
              </a:rPr>
              <a:t>霸诸侯</a:t>
            </a:r>
            <a:r>
              <a:rPr lang="en-US" altLang="zh-CN" sz="2400">
                <a:solidFill>
                  <a:srgbClr val="000000"/>
                </a:solidFill>
                <a:latin typeface="楷体" panose="02010609060101010101" pitchFamily="49" charset="-122"/>
                <a:ea typeface="楷体" panose="02010609060101010101" pitchFamily="49" charset="-122"/>
              </a:rPr>
              <a:t>，一匡天下，民到于今受其赐。微管仲，</a:t>
            </a:r>
            <a:r>
              <a:rPr lang="en-US" altLang="zh-CN" sz="2400">
                <a:solidFill>
                  <a:srgbClr val="FF0000"/>
                </a:solidFill>
                <a:latin typeface="楷体" panose="02010609060101010101" pitchFamily="49" charset="-122"/>
                <a:ea typeface="楷体" panose="02010609060101010101" pitchFamily="49" charset="-122"/>
              </a:rPr>
              <a:t>吾其被发左衽矣</a:t>
            </a:r>
            <a:r>
              <a:rPr lang="zh-CN" altLang="en-US" sz="2400">
                <a:solidFill>
                  <a:srgbClr val="000000"/>
                </a:solidFill>
                <a:latin typeface="楷体" panose="02010609060101010101" pitchFamily="49" charset="-122"/>
                <a:ea typeface="楷体" panose="02010609060101010101" pitchFamily="49" charset="-122"/>
              </a:rPr>
              <a:t>。</a:t>
            </a:r>
            <a:r>
              <a:rPr lang="en-US" altLang="zh-CN" sz="2400">
                <a:solidFill>
                  <a:srgbClr val="000000"/>
                </a:solidFill>
                <a:latin typeface="楷体" panose="02010609060101010101" pitchFamily="49" charset="-122"/>
                <a:ea typeface="楷体" panose="02010609060101010101" pitchFamily="49" charset="-122"/>
              </a:rPr>
              <a:t>”</a:t>
            </a:r>
            <a:endParaRPr lang="en-US" altLang="zh-CN" sz="2400">
              <a:solidFill>
                <a:srgbClr val="000000"/>
              </a:solidFill>
              <a:latin typeface="楷体" panose="02010609060101010101" pitchFamily="49" charset="-122"/>
              <a:ea typeface="楷体" panose="02010609060101010101" pitchFamily="49" charset="-122"/>
            </a:endParaRPr>
          </a:p>
          <a:p>
            <a:pPr lvl="0" fontAlgn="base"/>
            <a:r>
              <a:rPr lang="en-US" altLang="zh-CN" sz="1600">
                <a:solidFill>
                  <a:srgbClr val="000000"/>
                </a:solidFill>
                <a:latin typeface="楷体" panose="02010609060101010101" pitchFamily="49" charset="-122"/>
                <a:ea typeface="楷体" panose="02010609060101010101" pitchFamily="49" charset="-122"/>
              </a:rPr>
              <a:t>                                 ——《</a:t>
            </a:r>
            <a:r>
              <a:rPr lang="zh-CN" altLang="en-US" sz="1600">
                <a:solidFill>
                  <a:srgbClr val="000000"/>
                </a:solidFill>
                <a:latin typeface="楷体" panose="02010609060101010101" pitchFamily="49" charset="-122"/>
                <a:ea typeface="楷体" panose="02010609060101010101" pitchFamily="49" charset="-122"/>
              </a:rPr>
              <a:t>论语</a:t>
            </a:r>
            <a:r>
              <a:rPr lang="en-US" altLang="zh-CN" sz="1600">
                <a:solidFill>
                  <a:srgbClr val="000000"/>
                </a:solidFill>
                <a:latin typeface="楷体" panose="02010609060101010101" pitchFamily="49" charset="-122"/>
                <a:ea typeface="楷体" panose="02010609060101010101" pitchFamily="49" charset="-122"/>
              </a:rPr>
              <a:t>·</a:t>
            </a:r>
            <a:r>
              <a:rPr lang="zh-CN" altLang="en-US" sz="1600">
                <a:solidFill>
                  <a:srgbClr val="000000"/>
                </a:solidFill>
                <a:latin typeface="楷体" panose="02010609060101010101" pitchFamily="49" charset="-122"/>
                <a:ea typeface="楷体" panose="02010609060101010101" pitchFamily="49" charset="-122"/>
              </a:rPr>
              <a:t>宪问篇</a:t>
            </a:r>
            <a:r>
              <a:rPr lang="en-US" altLang="zh-CN" sz="1600">
                <a:solidFill>
                  <a:srgbClr val="000000"/>
                </a:solidFill>
                <a:latin typeface="楷体" panose="02010609060101010101" pitchFamily="49" charset="-122"/>
                <a:ea typeface="楷体" panose="02010609060101010101" pitchFamily="49" charset="-122"/>
              </a:rPr>
              <a:t>》</a:t>
            </a:r>
            <a:endParaRPr lang="en-US" altLang="zh-CN" sz="1600">
              <a:solidFill>
                <a:srgbClr val="000000"/>
              </a:solidFill>
              <a:latin typeface="楷体" panose="02010609060101010101" pitchFamily="49" charset="-122"/>
              <a:ea typeface="楷体" panose="02010609060101010101" pitchFamily="49" charset="-122"/>
            </a:endParaRPr>
          </a:p>
        </p:txBody>
      </p:sp>
      <p:sp>
        <p:nvSpPr>
          <p:cNvPr id="13323" name="文本框 7"/>
          <p:cNvSpPr txBox="1"/>
          <p:nvPr/>
        </p:nvSpPr>
        <p:spPr>
          <a:xfrm>
            <a:off x="5378450" y="4564063"/>
            <a:ext cx="1808163" cy="58420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黑体" panose="02010609060101010101" pitchFamily="49" charset="-122"/>
                <a:ea typeface="黑体" panose="02010609060101010101" pitchFamily="49" charset="-122"/>
              </a:rPr>
              <a:t>文化角度</a:t>
            </a:r>
            <a:endParaRPr lang="zh-CN" altLang="en-US" sz="3200">
              <a:solidFill>
                <a:srgbClr val="000000"/>
              </a:solidFill>
              <a:latin typeface="黑体" panose="02010609060101010101" pitchFamily="49" charset="-122"/>
              <a:ea typeface="黑体" panose="02010609060101010101" pitchFamily="49" charset="-122"/>
            </a:endParaRPr>
          </a:p>
        </p:txBody>
      </p:sp>
      <p:sp>
        <p:nvSpPr>
          <p:cNvPr id="13324" name="文本框 8"/>
          <p:cNvSpPr txBox="1"/>
          <p:nvPr/>
        </p:nvSpPr>
        <p:spPr>
          <a:xfrm>
            <a:off x="7262813" y="4564063"/>
            <a:ext cx="4449763" cy="892175"/>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en-US" sz="3200">
                <a:solidFill>
                  <a:srgbClr val="000000"/>
                </a:solidFill>
                <a:latin typeface="隶书" panose="02010509060101010101" pitchFamily="49" charset="-122"/>
                <a:ea typeface="隶书" panose="02010509060101010101" pitchFamily="49" charset="-122"/>
              </a:rPr>
              <a:t>捍卫华夏文明</a:t>
            </a:r>
            <a:r>
              <a:rPr lang="zh-CN" altLang="en-US" sz="2400">
                <a:solidFill>
                  <a:srgbClr val="000000"/>
                </a:solidFill>
                <a:latin typeface="隶书" panose="02010509060101010101" pitchFamily="49" charset="-122"/>
                <a:ea typeface="隶书" panose="02010509060101010101" pitchFamily="49" charset="-122"/>
              </a:rPr>
              <a:t>（夷夏之防）</a:t>
            </a:r>
            <a:endParaRPr lang="zh-CN" altLang="en-US" sz="3200">
              <a:solidFill>
                <a:srgbClr val="000000"/>
              </a:solidFill>
              <a:latin typeface="隶书" panose="02010509060101010101" pitchFamily="49" charset="-122"/>
              <a:ea typeface="隶书" panose="02010509060101010101" pitchFamily="49" charset="-122"/>
            </a:endParaRPr>
          </a:p>
          <a:p>
            <a:pPr lvl="0" algn="ctr" fontAlgn="base"/>
            <a:r>
              <a:rPr lang="zh-CN" altLang="en-US" sz="2000">
                <a:solidFill>
                  <a:srgbClr val="000000"/>
                </a:solidFill>
                <a:latin typeface="隶书" panose="02010509060101010101" pitchFamily="49" charset="-122"/>
                <a:ea typeface="隶书" panose="02010509060101010101" pitchFamily="49" charset="-122"/>
              </a:rPr>
              <a:t>（文化</a:t>
            </a:r>
            <a:r>
              <a:rPr lang="zh-CN" altLang="en-US" sz="2000">
                <a:solidFill>
                  <a:srgbClr val="FF0000"/>
                </a:solidFill>
                <a:latin typeface="隶书" panose="02010509060101010101" pitchFamily="49" charset="-122"/>
                <a:ea typeface="隶书" panose="02010509060101010101" pitchFamily="49" charset="-122"/>
              </a:rPr>
              <a:t>优越感</a:t>
            </a:r>
            <a:r>
              <a:rPr lang="zh-CN" altLang="en-US" sz="2000">
                <a:solidFill>
                  <a:srgbClr val="000000"/>
                </a:solidFill>
                <a:latin typeface="隶书" panose="02010509060101010101" pitchFamily="49" charset="-122"/>
                <a:ea typeface="隶书" panose="02010509060101010101" pitchFamily="49" charset="-122"/>
              </a:rPr>
              <a:t>、域外文化</a:t>
            </a:r>
            <a:r>
              <a:rPr lang="zh-CN" altLang="en-US" sz="2000">
                <a:solidFill>
                  <a:srgbClr val="FF0000"/>
                </a:solidFill>
                <a:latin typeface="隶书" panose="02010509060101010101" pitchFamily="49" charset="-122"/>
                <a:ea typeface="隶书" panose="02010509060101010101" pitchFamily="49" charset="-122"/>
              </a:rPr>
              <a:t>鄙夷</a:t>
            </a:r>
            <a:r>
              <a:rPr lang="zh-CN" altLang="en-US" sz="2000">
                <a:solidFill>
                  <a:srgbClr val="000000"/>
                </a:solidFill>
                <a:latin typeface="隶书" panose="02010509060101010101" pitchFamily="49" charset="-122"/>
                <a:ea typeface="隶书" panose="02010509060101010101" pitchFamily="49" charset="-122"/>
              </a:rPr>
              <a:t>）</a:t>
            </a:r>
            <a:endParaRPr lang="zh-CN" altLang="en-US" sz="2000">
              <a:solidFill>
                <a:srgbClr val="000000"/>
              </a:solidFill>
              <a:latin typeface="隶书" panose="02010509060101010101" pitchFamily="49" charset="-122"/>
              <a:ea typeface="隶书" panose="02010509060101010101" pitchFamily="49" charset="-122"/>
            </a:endParaRPr>
          </a:p>
        </p:txBody>
      </p:sp>
      <p:sp>
        <p:nvSpPr>
          <p:cNvPr id="13325" name="文本框 9"/>
          <p:cNvSpPr txBox="1"/>
          <p:nvPr/>
        </p:nvSpPr>
        <p:spPr>
          <a:xfrm>
            <a:off x="5392738" y="5603875"/>
            <a:ext cx="1808163" cy="582613"/>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黑体" panose="02010609060101010101" pitchFamily="49" charset="-122"/>
                <a:ea typeface="黑体" panose="02010609060101010101" pitchFamily="49" charset="-122"/>
              </a:rPr>
              <a:t>民族角度</a:t>
            </a:r>
            <a:endParaRPr lang="zh-CN" altLang="en-US" sz="3200">
              <a:solidFill>
                <a:srgbClr val="000000"/>
              </a:solidFill>
              <a:latin typeface="黑体" panose="02010609060101010101" pitchFamily="49" charset="-122"/>
              <a:ea typeface="黑体" panose="02010609060101010101" pitchFamily="49" charset="-122"/>
            </a:endParaRPr>
          </a:p>
        </p:txBody>
      </p:sp>
      <p:sp>
        <p:nvSpPr>
          <p:cNvPr id="13326" name="文本框 10"/>
          <p:cNvSpPr txBox="1"/>
          <p:nvPr/>
        </p:nvSpPr>
        <p:spPr>
          <a:xfrm>
            <a:off x="7278688" y="5616575"/>
            <a:ext cx="4094163" cy="522288"/>
          </a:xfrm>
          <a:prstGeom prst="rect">
            <a:avLst/>
          </a:prstGeom>
        </p:spPr>
        <p:style>
          <a:lnRef idx="2">
            <a:schemeClr val="accent4"/>
          </a:lnRef>
          <a:fillRef idx="1">
            <a:schemeClr val="lt1"/>
          </a:fillRef>
          <a:effectRef idx="0">
            <a:schemeClr val="accent4"/>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en-US" sz="2800">
                <a:solidFill>
                  <a:srgbClr val="FF0000"/>
                </a:solidFill>
                <a:latin typeface="隶书" panose="02010509060101010101" pitchFamily="49" charset="-122"/>
                <a:ea typeface="隶书" panose="02010509060101010101" pitchFamily="49" charset="-122"/>
              </a:rPr>
              <a:t>古代</a:t>
            </a:r>
            <a:r>
              <a:rPr lang="zh-CN" altLang="en-US" sz="2800">
                <a:solidFill>
                  <a:srgbClr val="000000"/>
                </a:solidFill>
                <a:latin typeface="隶书" panose="02010509060101010101" pitchFamily="49" charset="-122"/>
                <a:ea typeface="隶书" panose="02010509060101010101" pitchFamily="49" charset="-122"/>
              </a:rPr>
              <a:t>民族国家意识的体现</a:t>
            </a:r>
            <a:endParaRPr lang="zh-CN" altLang="en-US" sz="2800">
              <a:solidFill>
                <a:srgbClr val="000000"/>
              </a:solidFill>
              <a:latin typeface="隶书" panose="02010509060101010101" pitchFamily="49" charset="-122"/>
              <a:ea typeface="隶书" panose="020105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13319"/>
                                        </p:tgtEl>
                                        <p:attrNameLst>
                                          <p:attrName>style.visibility</p:attrName>
                                        </p:attrNameLst>
                                      </p:cBhvr>
                                      <p:to>
                                        <p:strVal val="visible"/>
                                      </p:to>
                                    </p:set>
                                    <p:animEffect transition="in" filter="wipe(down)">
                                      <p:cBhvr additive="base">
                                        <p:cTn id="7" dur="500" fill="hold"/>
                                        <p:tgtEl>
                                          <p:spTgt spid="133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additive="base">
                                        <p:cTn id="11" dur="1" fill="hold">
                                          <p:stCondLst>
                                            <p:cond delay="0"/>
                                          </p:stCondLst>
                                        </p:cTn>
                                        <p:tgtEl>
                                          <p:spTgt spid="13320"/>
                                        </p:tgtEl>
                                        <p:attrNameLst>
                                          <p:attrName>style.visibility</p:attrName>
                                        </p:attrNameLst>
                                      </p:cBhvr>
                                      <p:to>
                                        <p:strVal val="visible"/>
                                      </p:to>
                                    </p:set>
                                    <p:animEffect transition="in" filter="wipe(down)">
                                      <p:cBhvr additive="base">
                                        <p:cTn id="12" dur="500" fill="hold"/>
                                        <p:tgtEl>
                                          <p:spTgt spid="133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additive="base">
                                        <p:cTn id="16" dur="1" fill="hold">
                                          <p:stCondLst>
                                            <p:cond delay="0"/>
                                          </p:stCondLst>
                                        </p:cTn>
                                        <p:tgtEl>
                                          <p:spTgt spid="13321"/>
                                        </p:tgtEl>
                                        <p:attrNameLst>
                                          <p:attrName>style.visibility</p:attrName>
                                        </p:attrNameLst>
                                      </p:cBhvr>
                                      <p:to>
                                        <p:strVal val="visible"/>
                                      </p:to>
                                    </p:set>
                                    <p:animEffect transition="in" filter="wipe(down)">
                                      <p:cBhvr additive="base">
                                        <p:cTn id="17" dur="500" fill="hold"/>
                                        <p:tgtEl>
                                          <p:spTgt spid="133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additive="base">
                                        <p:cTn id="21" dur="1" fill="hold">
                                          <p:stCondLst>
                                            <p:cond delay="0"/>
                                          </p:stCondLst>
                                        </p:cTn>
                                        <p:tgtEl>
                                          <p:spTgt spid="13322"/>
                                        </p:tgtEl>
                                        <p:attrNameLst>
                                          <p:attrName>style.visibility</p:attrName>
                                        </p:attrNameLst>
                                      </p:cBhvr>
                                      <p:to>
                                        <p:strVal val="visible"/>
                                      </p:to>
                                    </p:set>
                                    <p:animEffect transition="in" filter="wipe(down)">
                                      <p:cBhvr additive="base">
                                        <p:cTn id="22" dur="500" fill="hold"/>
                                        <p:tgtEl>
                                          <p:spTgt spid="133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additive="base">
                                        <p:cTn id="26" dur="1" fill="hold">
                                          <p:stCondLst>
                                            <p:cond delay="0"/>
                                          </p:stCondLst>
                                        </p:cTn>
                                        <p:tgtEl>
                                          <p:spTgt spid="13323"/>
                                        </p:tgtEl>
                                        <p:attrNameLst>
                                          <p:attrName>style.visibility</p:attrName>
                                        </p:attrNameLst>
                                      </p:cBhvr>
                                      <p:to>
                                        <p:strVal val="visible"/>
                                      </p:to>
                                    </p:set>
                                    <p:animEffect transition="in" filter="wipe(down)">
                                      <p:cBhvr additive="base">
                                        <p:cTn id="27" dur="500" fill="hold"/>
                                        <p:tgtEl>
                                          <p:spTgt spid="1332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additive="base">
                                        <p:cTn id="31" dur="1" fill="hold">
                                          <p:stCondLst>
                                            <p:cond delay="0"/>
                                          </p:stCondLst>
                                        </p:cTn>
                                        <p:tgtEl>
                                          <p:spTgt spid="13324"/>
                                        </p:tgtEl>
                                        <p:attrNameLst>
                                          <p:attrName>style.visibility</p:attrName>
                                        </p:attrNameLst>
                                      </p:cBhvr>
                                      <p:to>
                                        <p:strVal val="visible"/>
                                      </p:to>
                                    </p:set>
                                    <p:animEffect transition="in" filter="wipe(down)">
                                      <p:cBhvr additive="base">
                                        <p:cTn id="32" dur="500" fill="hold"/>
                                        <p:tgtEl>
                                          <p:spTgt spid="133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additive="base">
                                        <p:cTn id="36" dur="1" fill="hold">
                                          <p:stCondLst>
                                            <p:cond delay="0"/>
                                          </p:stCondLst>
                                        </p:cTn>
                                        <p:tgtEl>
                                          <p:spTgt spid="13325"/>
                                        </p:tgtEl>
                                        <p:attrNameLst>
                                          <p:attrName>style.visibility</p:attrName>
                                        </p:attrNameLst>
                                      </p:cBhvr>
                                      <p:to>
                                        <p:strVal val="visible"/>
                                      </p:to>
                                    </p:set>
                                    <p:animEffect transition="in" filter="wipe(down)">
                                      <p:cBhvr additive="base">
                                        <p:cTn id="37" dur="500" fill="hold"/>
                                        <p:tgtEl>
                                          <p:spTgt spid="133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additive="base">
                                        <p:cTn id="41" dur="1" fill="hold">
                                          <p:stCondLst>
                                            <p:cond delay="0"/>
                                          </p:stCondLst>
                                        </p:cTn>
                                        <p:tgtEl>
                                          <p:spTgt spid="13326"/>
                                        </p:tgtEl>
                                        <p:attrNameLst>
                                          <p:attrName>style.visibility</p:attrName>
                                        </p:attrNameLst>
                                      </p:cBhvr>
                                      <p:to>
                                        <p:strVal val="visible"/>
                                      </p:to>
                                    </p:set>
                                    <p:animEffect transition="in" filter="wipe(down)">
                                      <p:cBhvr additive="base">
                                        <p:cTn id="42" dur="500" fill="hold"/>
                                        <p:tgtEl>
                                          <p:spTgt spid="13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animBg="1"/>
      <p:bldP spid="13320" grpId="0" animBg="1"/>
      <p:bldP spid="13321" grpId="0" animBg="1"/>
      <p:bldP spid="13322" grpId="0" animBg="1"/>
      <p:bldP spid="13323" grpId="0" animBg="1"/>
      <p:bldP spid="13324" grpId="0" animBg="1"/>
      <p:bldP spid="13325" grpId="0" animBg="1"/>
      <p:bldP spid="13326"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15362" name="组合 18"/>
          <p:cNvGrpSpPr/>
          <p:nvPr/>
        </p:nvGrpSpPr>
        <p:grpSpPr>
          <a:xfrm>
            <a:off x="28575" y="-95250"/>
            <a:ext cx="6865938" cy="1533525"/>
            <a:chOff x="45" y="-149"/>
            <a:chExt cx="10812" cy="2415"/>
          </a:xfrm>
        </p:grpSpPr>
        <p:sp>
          <p:nvSpPr>
            <p:cNvPr id="15363" name="文本框 15"/>
            <p:cNvSpPr txBox="1"/>
            <p:nvPr/>
          </p:nvSpPr>
          <p:spPr>
            <a:xfrm>
              <a:off x="1993" y="358"/>
              <a:ext cx="8864"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二、</a:t>
              </a:r>
              <a:r>
                <a:rPr lang="zh-CN" altLang="en-US" sz="32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历史视角</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下的</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华夷之辨</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5364"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15365" name="文本框 3"/>
          <p:cNvSpPr/>
          <p:nvPr/>
        </p:nvSpPr>
        <p:spPr>
          <a:xfrm>
            <a:off x="971550" y="914400"/>
            <a:ext cx="7321550"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a:t>
            </a:r>
            <a:r>
              <a:rPr lang="zh-CN" altLang="zh-CN" sz="3200" b="1">
                <a:latin typeface="微软雅黑" panose="020B0503020204020204" pitchFamily="34" charset="-122"/>
                <a:ea typeface="微软雅黑" panose="020B0503020204020204" pitchFamily="34" charset="-122"/>
              </a:rPr>
              <a:t>思想层面</a:t>
            </a:r>
            <a:r>
              <a:rPr lang="zh-CN" altLang="en-US" sz="3200" b="1">
                <a:latin typeface="微软雅黑" panose="020B0503020204020204" pitchFamily="34" charset="-122"/>
                <a:ea typeface="微软雅黑" panose="020B0503020204020204" pitchFamily="34" charset="-122"/>
              </a:rPr>
              <a:t>的</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碰撞</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新思潮</a:t>
            </a:r>
            <a:endParaRPr lang="zh-CN" altLang="en-US" sz="3200" b="1">
              <a:latin typeface="微软雅黑" panose="020B0503020204020204" pitchFamily="34" charset="-122"/>
              <a:ea typeface="微软雅黑" panose="020B0503020204020204" pitchFamily="34" charset="-122"/>
            </a:endParaRPr>
          </a:p>
        </p:txBody>
      </p:sp>
      <p:sp>
        <p:nvSpPr>
          <p:cNvPr id="15366" name="矩形 4"/>
          <p:cNvSpPr/>
          <p:nvPr/>
        </p:nvSpPr>
        <p:spPr>
          <a:xfrm>
            <a:off x="501650" y="1797050"/>
            <a:ext cx="11188700" cy="1692275"/>
          </a:xfrm>
          <a:prstGeom prst="rect">
            <a:avLst/>
          </a:prstGeom>
          <a:noFill/>
          <a:ln w="28575">
            <a:solidFill>
              <a:srgbClr val="41719C"/>
            </a:solidFill>
            <a:prstDash val="sysDot"/>
            <a:beve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a:latin typeface="楷体" panose="02010609060101010101" pitchFamily="49" charset="-122"/>
                <a:ea typeface="楷体" panose="02010609060101010101" pitchFamily="49" charset="-122"/>
              </a:rPr>
              <a:t>   “生活在‘天朝’中的人们，自有一套</a:t>
            </a:r>
            <a:r>
              <a:rPr lang="zh-CN" altLang="en-US" sz="2800">
                <a:solidFill>
                  <a:srgbClr val="FF0000"/>
                </a:solidFill>
                <a:latin typeface="楷体" panose="02010609060101010101" pitchFamily="49" charset="-122"/>
                <a:ea typeface="楷体" panose="02010609060101010101" pitchFamily="49" charset="-122"/>
              </a:rPr>
              <a:t>迥然相别的价值标准</a:t>
            </a:r>
            <a:r>
              <a:rPr lang="zh-CN" altLang="en-US" sz="2800">
                <a:latin typeface="楷体" panose="02010609060101010101" pitchFamily="49" charset="-122"/>
                <a:ea typeface="楷体" panose="02010609060101010101" pitchFamily="49" charset="-122"/>
              </a:rPr>
              <a:t>，另有一种</a:t>
            </a:r>
            <a:r>
              <a:rPr lang="zh-CN" altLang="en-US" sz="2800">
                <a:solidFill>
                  <a:srgbClr val="FF0000"/>
                </a:solidFill>
                <a:latin typeface="楷体" panose="02010609060101010101" pitchFamily="49" charset="-122"/>
                <a:ea typeface="楷体" panose="02010609060101010101" pitchFamily="49" charset="-122"/>
              </a:rPr>
              <a:t>平等观念</a:t>
            </a:r>
            <a:r>
              <a:rPr lang="zh-CN" altLang="en-US" sz="2800">
                <a:latin typeface="楷体" panose="02010609060101010101" pitchFamily="49" charset="-122"/>
                <a:ea typeface="楷体" panose="02010609060101010101" pitchFamily="49" charset="-122"/>
              </a:rPr>
              <a:t>。他们对今天看来为“平等”的条款往往愤愤不平，而对今天看来为‘不平等’的待遇却浑然不觉。”    </a:t>
            </a:r>
            <a:endParaRPr lang="zh-CN" altLang="en-US" sz="2800">
              <a:latin typeface="楷体" panose="02010609060101010101" pitchFamily="49" charset="-122"/>
              <a:ea typeface="楷体" panose="02010609060101010101" pitchFamily="49" charset="-122"/>
            </a:endParaRPr>
          </a:p>
          <a:p>
            <a:pPr lvl="0" algn="r"/>
            <a:r>
              <a:rPr lang="en-US" altLang="zh-CN" sz="2000">
                <a:latin typeface="楷体" panose="02010609060101010101" pitchFamily="49" charset="-122"/>
                <a:ea typeface="楷体" panose="02010609060101010101" pitchFamily="49" charset="-122"/>
              </a:rPr>
              <a:t>——</a:t>
            </a:r>
            <a:r>
              <a:rPr lang="zh-CN" altLang="en-US" sz="2000">
                <a:latin typeface="楷体" panose="02010609060101010101" pitchFamily="49" charset="-122"/>
                <a:ea typeface="楷体" panose="02010609060101010101" pitchFamily="49" charset="-122"/>
              </a:rPr>
              <a:t>茅海建</a:t>
            </a:r>
            <a:r>
              <a:rPr lang="en-US" altLang="zh-CN" sz="2000">
                <a:latin typeface="楷体" panose="02010609060101010101" pitchFamily="49" charset="-122"/>
                <a:ea typeface="楷体" panose="02010609060101010101" pitchFamily="49" charset="-122"/>
              </a:rPr>
              <a:t>《</a:t>
            </a:r>
            <a:r>
              <a:rPr lang="zh-CN" altLang="en-US" sz="2000">
                <a:latin typeface="楷体" panose="02010609060101010101" pitchFamily="49" charset="-122"/>
                <a:ea typeface="楷体" panose="02010609060101010101" pitchFamily="49" charset="-122"/>
              </a:rPr>
              <a:t>天朝的崩溃</a:t>
            </a:r>
            <a:r>
              <a:rPr lang="en-US" altLang="zh-CN" sz="2000">
                <a:latin typeface="楷体" panose="02010609060101010101" pitchFamily="49" charset="-122"/>
                <a:ea typeface="楷体" panose="02010609060101010101" pitchFamily="49" charset="-122"/>
              </a:rPr>
              <a:t>》</a:t>
            </a:r>
            <a:endParaRPr lang="en-US" altLang="zh-CN" sz="2000">
              <a:latin typeface="楷体" panose="02010609060101010101" pitchFamily="49" charset="-122"/>
              <a:ea typeface="楷体" panose="02010609060101010101" pitchFamily="49" charset="-122"/>
            </a:endParaRPr>
          </a:p>
        </p:txBody>
      </p:sp>
      <p:sp>
        <p:nvSpPr>
          <p:cNvPr id="15367" name="矩形 5"/>
          <p:cNvSpPr/>
          <p:nvPr/>
        </p:nvSpPr>
        <p:spPr>
          <a:xfrm>
            <a:off x="501650" y="3756025"/>
            <a:ext cx="11188700" cy="2246313"/>
          </a:xfrm>
          <a:prstGeom prst="rect">
            <a:avLst/>
          </a:prstGeom>
          <a:ln w="28575" cmpd="sng">
            <a:solidFill>
              <a:schemeClr val="accent1">
                <a:shade val="50000"/>
              </a:schemeClr>
            </a:solidFill>
            <a:prstDash val="sysDot"/>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buFont typeface="Arial" panose="020B0604020202020204" pitchFamily="34" charset="0"/>
            </a:pPr>
            <a:r>
              <a:rPr lang="zh-CN" altLang="en-US" sz="2800">
                <a:latin typeface="楷体" panose="02010609060101010101" pitchFamily="49" charset="-122"/>
                <a:ea typeface="楷体" panose="02010609060101010101" pitchFamily="49" charset="-122"/>
              </a:rPr>
              <a:t>    </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道光年间厘订种种</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FF0000"/>
                </a:solidFill>
                <a:latin typeface="楷体" panose="02010609060101010101" pitchFamily="49" charset="-122"/>
                <a:ea typeface="楷体" panose="02010609060101010101" pitchFamily="49" charset="-122"/>
                <a:sym typeface="宋体" panose="02010600030101010101" pitchFamily="2" charset="-122"/>
              </a:rPr>
              <a:t>防范夷人</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章程</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，其中规定：</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夷人私带番妇住馆，及在省乘坐肩舆，均应禁止也</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夷人具禀事件，应一律由洋商转禀，以肃政体也</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不准汉人借领外夷资本</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404040"/>
                </a:solidFill>
                <a:latin typeface="楷体" panose="02010609060101010101" pitchFamily="49" charset="-122"/>
                <a:ea typeface="楷体" panose="02010609060101010101" pitchFamily="49" charset="-122"/>
                <a:sym typeface="宋体" panose="02010600030101010101" pitchFamily="2" charset="-122"/>
              </a:rPr>
              <a:t>禁在广州住冬</a:t>
            </a: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a:t>
            </a:r>
            <a:endParaRPr lang="en-US" altLang="zh-CN" sz="2800" b="1">
              <a:solidFill>
                <a:srgbClr val="404040"/>
              </a:solidFill>
              <a:latin typeface="楷体" panose="02010609060101010101" pitchFamily="49" charset="-122"/>
              <a:ea typeface="楷体" panose="02010609060101010101" pitchFamily="49" charset="-122"/>
            </a:endParaRPr>
          </a:p>
          <a:p>
            <a:pPr lvl="0" fontAlgn="base">
              <a:buFont typeface="Arial" panose="020B0604020202020204" pitchFamily="34" charset="0"/>
            </a:pPr>
            <a:r>
              <a:rPr lang="en-US" altLang="zh-CN" sz="2800" b="1">
                <a:solidFill>
                  <a:srgbClr val="404040"/>
                </a:solidFill>
                <a:latin typeface="楷体" panose="02010609060101010101" pitchFamily="49" charset="-122"/>
                <a:ea typeface="楷体" panose="02010609060101010101" pitchFamily="49" charset="-122"/>
                <a:sym typeface="宋体" panose="02010600030101010101" pitchFamily="2" charset="-122"/>
              </a:rPr>
              <a:t>                               </a:t>
            </a:r>
            <a:r>
              <a:rPr lang="en-US" altLang="zh-CN" sz="2000" b="1">
                <a:solidFill>
                  <a:srgbClr val="404040"/>
                </a:solidFill>
                <a:latin typeface="楷体" panose="02010609060101010101" pitchFamily="49" charset="-122"/>
                <a:ea typeface="楷体" panose="02010609060101010101" pitchFamily="49" charset="-122"/>
                <a:sym typeface="宋体" panose="02010600030101010101" pitchFamily="2" charset="-122"/>
              </a:rPr>
              <a:t>——</a:t>
            </a:r>
            <a:r>
              <a:rPr lang="zh-CN" altLang="en-US" sz="2000" b="1">
                <a:solidFill>
                  <a:srgbClr val="404040"/>
                </a:solidFill>
                <a:latin typeface="楷体" panose="02010609060101010101" pitchFamily="49" charset="-122"/>
                <a:ea typeface="楷体" panose="02010609060101010101" pitchFamily="49" charset="-122"/>
                <a:sym typeface="宋体" panose="02010600030101010101" pitchFamily="2" charset="-122"/>
              </a:rPr>
              <a:t>《近代中国社会的新陈代谢》</a:t>
            </a:r>
            <a:endParaRPr lang="zh-CN" altLang="en-US" sz="2000" b="1">
              <a:solidFill>
                <a:srgbClr val="404040"/>
              </a:solidFill>
              <a:latin typeface="楷体" panose="02010609060101010101" pitchFamily="49" charset="-122"/>
              <a:ea typeface="楷体" panose="02010609060101010101" pitchFamily="49" charset="-122"/>
              <a:sym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16386" name="组合 18"/>
          <p:cNvGrpSpPr/>
          <p:nvPr/>
        </p:nvGrpSpPr>
        <p:grpSpPr>
          <a:xfrm>
            <a:off x="28575" y="-95250"/>
            <a:ext cx="6865938" cy="1533525"/>
            <a:chOff x="45" y="-149"/>
            <a:chExt cx="10812" cy="2415"/>
          </a:xfrm>
        </p:grpSpPr>
        <p:sp>
          <p:nvSpPr>
            <p:cNvPr id="16387" name="文本框 15"/>
            <p:cNvSpPr txBox="1"/>
            <p:nvPr/>
          </p:nvSpPr>
          <p:spPr>
            <a:xfrm>
              <a:off x="1993" y="358"/>
              <a:ext cx="8864"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二、</a:t>
              </a:r>
              <a:r>
                <a:rPr lang="zh-CN" altLang="en-US" sz="32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历史视角</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下的</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华夷之辨</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6388"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16389" name="文本框 3"/>
          <p:cNvSpPr/>
          <p:nvPr/>
        </p:nvSpPr>
        <p:spPr>
          <a:xfrm>
            <a:off x="971550" y="876300"/>
            <a:ext cx="7299325"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a:t>
            </a:r>
            <a:r>
              <a:rPr lang="zh-CN" altLang="zh-CN" sz="3200" b="1">
                <a:latin typeface="微软雅黑" panose="020B0503020204020204" pitchFamily="34" charset="-122"/>
                <a:ea typeface="微软雅黑" panose="020B0503020204020204" pitchFamily="34" charset="-122"/>
              </a:rPr>
              <a:t>思想层面的</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碰撞</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新思潮</a:t>
            </a:r>
            <a:endParaRPr lang="zh-CN" altLang="en-US" sz="3200" b="1">
              <a:latin typeface="微软雅黑" panose="020B0503020204020204" pitchFamily="34" charset="-122"/>
              <a:ea typeface="微软雅黑" panose="020B0503020204020204" pitchFamily="34" charset="-122"/>
            </a:endParaRPr>
          </a:p>
        </p:txBody>
      </p:sp>
      <p:sp>
        <p:nvSpPr>
          <p:cNvPr id="16390" name="矩形 4"/>
          <p:cNvSpPr/>
          <p:nvPr/>
        </p:nvSpPr>
        <p:spPr>
          <a:xfrm>
            <a:off x="501650" y="1549400"/>
            <a:ext cx="11188700" cy="1260475"/>
          </a:xfrm>
          <a:prstGeom prst="rect">
            <a:avLst/>
          </a:prstGeom>
          <a:noFill/>
          <a:ln w="28575">
            <a:solidFill>
              <a:srgbClr val="41719C"/>
            </a:solidFill>
            <a:prstDash val="sysDot"/>
            <a:beve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sym typeface="宋体" panose="02010600030101010101" pitchFamily="2" charset="-122"/>
              </a:rPr>
              <a:t>“</a:t>
            </a:r>
            <a:r>
              <a:rPr lang="zh-CN" altLang="en-US" sz="2800" b="1">
                <a:solidFill>
                  <a:srgbClr val="FF0000"/>
                </a:solidFill>
                <a:latin typeface="楷体" panose="02010609060101010101" pitchFamily="49" charset="-122"/>
                <a:ea typeface="楷体" panose="02010609060101010101" pitchFamily="49" charset="-122"/>
                <a:sym typeface="宋体" panose="02010600030101010101" pitchFamily="2" charset="-122"/>
              </a:rPr>
              <a:t>夷之长技</a:t>
            </a:r>
            <a:r>
              <a:rPr lang="zh-CN" altLang="en-US" sz="2800" b="1">
                <a:latin typeface="楷体" panose="02010609060101010101" pitchFamily="49" charset="-122"/>
                <a:ea typeface="楷体" panose="02010609060101010101" pitchFamily="49" charset="-122"/>
                <a:sym typeface="宋体" panose="02010600030101010101" pitchFamily="2" charset="-122"/>
              </a:rPr>
              <a:t>有三：一战舰，二火器，三养兵练兵之法。”“是书何以作？曰以夷攻夷而作，为以夷款夷而作，为</a:t>
            </a:r>
            <a:r>
              <a:rPr lang="zh-CN" altLang="en-US" sz="2800" b="1">
                <a:solidFill>
                  <a:srgbClr val="FF0000"/>
                </a:solidFill>
                <a:latin typeface="楷体" panose="02010609060101010101" pitchFamily="49" charset="-122"/>
                <a:ea typeface="楷体" panose="02010609060101010101" pitchFamily="49" charset="-122"/>
                <a:sym typeface="宋体" panose="02010600030101010101" pitchFamily="2" charset="-122"/>
              </a:rPr>
              <a:t>师夷</a:t>
            </a:r>
            <a:r>
              <a:rPr lang="zh-CN" altLang="en-US" sz="2800" b="1">
                <a:latin typeface="楷体" panose="02010609060101010101" pitchFamily="49" charset="-122"/>
                <a:ea typeface="楷体" panose="02010609060101010101" pitchFamily="49" charset="-122"/>
                <a:sym typeface="宋体" panose="02010600030101010101" pitchFamily="2" charset="-122"/>
              </a:rPr>
              <a:t>长技以制夷而作。”</a:t>
            </a:r>
            <a:endParaRPr lang="zh-CN" altLang="en-US" sz="2800" b="1">
              <a:latin typeface="楷体" panose="02010609060101010101" pitchFamily="49" charset="-122"/>
              <a:ea typeface="楷体" panose="02010609060101010101" pitchFamily="49" charset="-122"/>
            </a:endParaRPr>
          </a:p>
          <a:p>
            <a:pPr lvl="0" algn="r"/>
            <a:r>
              <a:rPr lang="en-US" altLang="zh-CN" sz="2000" b="1">
                <a:latin typeface="楷体" panose="02010609060101010101" pitchFamily="49" charset="-122"/>
                <a:ea typeface="楷体" panose="02010609060101010101" pitchFamily="49" charset="-122"/>
                <a:sym typeface="宋体" panose="02010600030101010101" pitchFamily="2" charset="-122"/>
              </a:rPr>
              <a:t>——</a:t>
            </a:r>
            <a:r>
              <a:rPr lang="zh-CN" altLang="en-US" sz="2000" b="1">
                <a:latin typeface="楷体" panose="02010609060101010101" pitchFamily="49" charset="-122"/>
                <a:ea typeface="楷体" panose="02010609060101010101" pitchFamily="49" charset="-122"/>
                <a:sym typeface="宋体" panose="02010600030101010101" pitchFamily="2" charset="-122"/>
              </a:rPr>
              <a:t>魏源</a:t>
            </a:r>
            <a:r>
              <a:rPr lang="en-US" altLang="zh-CN" sz="2000" b="1">
                <a:latin typeface="楷体" panose="02010609060101010101" pitchFamily="49" charset="-122"/>
                <a:ea typeface="楷体" panose="02010609060101010101" pitchFamily="49" charset="-122"/>
                <a:sym typeface="宋体" panose="02010600030101010101" pitchFamily="2" charset="-122"/>
              </a:rPr>
              <a:t>《</a:t>
            </a:r>
            <a:r>
              <a:rPr lang="zh-CN" altLang="en-US" sz="2000" b="1">
                <a:latin typeface="楷体" panose="02010609060101010101" pitchFamily="49" charset="-122"/>
                <a:ea typeface="楷体" panose="02010609060101010101" pitchFamily="49" charset="-122"/>
                <a:sym typeface="宋体" panose="02010600030101010101" pitchFamily="2" charset="-122"/>
              </a:rPr>
              <a:t>海国图志</a:t>
            </a:r>
            <a:r>
              <a:rPr lang="en-US" altLang="zh-CN" sz="2000" b="1">
                <a:latin typeface="楷体" panose="02010609060101010101" pitchFamily="49" charset="-122"/>
                <a:ea typeface="楷体" panose="02010609060101010101" pitchFamily="49" charset="-122"/>
                <a:sym typeface="宋体" panose="02010600030101010101" pitchFamily="2" charset="-122"/>
              </a:rPr>
              <a:t>》</a:t>
            </a:r>
            <a:endParaRPr lang="en-US" altLang="zh-CN" sz="2000" b="1">
              <a:latin typeface="楷体" panose="02010609060101010101" pitchFamily="49" charset="-122"/>
              <a:ea typeface="楷体" panose="02010609060101010101" pitchFamily="49" charset="-122"/>
              <a:sym typeface="宋体" panose="02010600030101010101" pitchFamily="2" charset="-122"/>
            </a:endParaRPr>
          </a:p>
        </p:txBody>
      </p:sp>
      <p:sp>
        <p:nvSpPr>
          <p:cNvPr id="16391" name="矩形 5"/>
          <p:cNvSpPr/>
          <p:nvPr/>
        </p:nvSpPr>
        <p:spPr>
          <a:xfrm>
            <a:off x="501650" y="2917825"/>
            <a:ext cx="11188700" cy="1382713"/>
          </a:xfrm>
          <a:prstGeom prst="rect">
            <a:avLst/>
          </a:prstGeom>
          <a:ln w="28575" cmpd="sng">
            <a:solidFill>
              <a:schemeClr val="accent1">
                <a:shade val="50000"/>
              </a:schemeClr>
            </a:solidFill>
            <a:prstDash val="sysDot"/>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buFont typeface="Arial" panose="020B0604020202020204" pitchFamily="34" charset="0"/>
            </a:pPr>
            <a:r>
              <a:rPr lang="zh-CN" altLang="en-US" sz="2800"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sym typeface="宋体" panose="02010600030101010101" pitchFamily="2" charset="-122"/>
              </a:rPr>
              <a:t>“</a:t>
            </a:r>
            <a:r>
              <a:rPr lang="zh-CN" altLang="en-US" sz="2800" b="1">
                <a:latin typeface="楷体" panose="02010609060101010101" pitchFamily="49" charset="-122"/>
                <a:ea typeface="楷体" panose="02010609060101010101" pitchFamily="49" charset="-122"/>
                <a:sym typeface="宋体" panose="02010600030101010101" pitchFamily="2" charset="-122"/>
              </a:rPr>
              <a:t>米利坚合众国以为国，幅员万里，不设王侯之号，不循世及之规，</a:t>
            </a:r>
            <a:r>
              <a:rPr lang="zh-CN" altLang="en-US" sz="2800" b="1">
                <a:solidFill>
                  <a:srgbClr val="FF0000"/>
                </a:solidFill>
                <a:latin typeface="楷体" panose="02010609060101010101" pitchFamily="49" charset="-122"/>
                <a:ea typeface="楷体" panose="02010609060101010101" pitchFamily="49" charset="-122"/>
                <a:sym typeface="宋体" panose="02010600030101010101" pitchFamily="2" charset="-122"/>
              </a:rPr>
              <a:t>公器付之公论，创古今未有之局</a:t>
            </a:r>
            <a:r>
              <a:rPr lang="zh-CN" altLang="en-US" sz="2800" b="1">
                <a:latin typeface="楷体" panose="02010609060101010101" pitchFamily="49" charset="-122"/>
                <a:ea typeface="楷体" panose="02010609060101010101" pitchFamily="49" charset="-122"/>
                <a:sym typeface="宋体" panose="02010600030101010101" pitchFamily="2" charset="-122"/>
              </a:rPr>
              <a:t>，一倚奇也。泰西古今人物，能不以华盛顿为称首哉！</a:t>
            </a:r>
            <a:r>
              <a:rPr lang="en-US" altLang="zh-CN" sz="2800" b="1">
                <a:latin typeface="楷体" panose="02010609060101010101" pitchFamily="49" charset="-122"/>
                <a:ea typeface="楷体" panose="02010609060101010101" pitchFamily="49" charset="-122"/>
                <a:sym typeface="宋体" panose="02010600030101010101" pitchFamily="2" charset="-122"/>
              </a:rPr>
              <a:t>”                         </a:t>
            </a:r>
            <a:r>
              <a:rPr lang="en-US" altLang="zh-CN" sz="2000" b="1">
                <a:latin typeface="楷体" panose="02010609060101010101" pitchFamily="49" charset="-122"/>
                <a:ea typeface="楷体" panose="02010609060101010101" pitchFamily="49" charset="-122"/>
                <a:sym typeface="宋体" panose="02010600030101010101" pitchFamily="2" charset="-122"/>
              </a:rPr>
              <a:t>——</a:t>
            </a:r>
            <a:r>
              <a:rPr lang="zh-CN" altLang="en-US" sz="2000" b="1">
                <a:latin typeface="楷体" panose="02010609060101010101" pitchFamily="49" charset="-122"/>
                <a:ea typeface="楷体" panose="02010609060101010101" pitchFamily="49" charset="-122"/>
                <a:sym typeface="宋体" panose="02010600030101010101" pitchFamily="2" charset="-122"/>
              </a:rPr>
              <a:t>徐继畬《瀛寰志略》</a:t>
            </a:r>
            <a:endParaRPr lang="zh-CN" altLang="en-US" sz="2000" b="1">
              <a:solidFill>
                <a:srgbClr val="404040"/>
              </a:solidFill>
              <a:latin typeface="楷体" panose="02010609060101010101" pitchFamily="49" charset="-122"/>
              <a:ea typeface="楷体" panose="02010609060101010101" pitchFamily="49" charset="-122"/>
              <a:sym typeface="宋体" panose="02010600030101010101" pitchFamily="2" charset="-122"/>
            </a:endParaRPr>
          </a:p>
        </p:txBody>
      </p:sp>
      <p:sp>
        <p:nvSpPr>
          <p:cNvPr id="16392" name="矩形 2"/>
          <p:cNvSpPr/>
          <p:nvPr/>
        </p:nvSpPr>
        <p:spPr>
          <a:xfrm>
            <a:off x="501650" y="4411663"/>
            <a:ext cx="11188700" cy="1938338"/>
          </a:xfrm>
          <a:prstGeom prst="rect">
            <a:avLst/>
          </a:prstGeom>
          <a:ln w="28575" cmpd="sng">
            <a:solidFill>
              <a:schemeClr val="accent1">
                <a:shade val="50000"/>
              </a:schemeClr>
            </a:solidFill>
            <a:prstDash val="sysDot"/>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buFont typeface="Arial" panose="020B0604020202020204" pitchFamily="34" charset="0"/>
            </a:pPr>
            <a:r>
              <a:rPr lang="zh-CN" altLang="en-US" sz="2400" b="1">
                <a:latin typeface="楷体" panose="02010609060101010101" pitchFamily="49" charset="-122"/>
                <a:ea typeface="楷体" panose="02010609060101010101" pitchFamily="49" charset="-122"/>
              </a:rPr>
              <a:t>    </a:t>
            </a:r>
            <a:r>
              <a:rPr lang="zh-CN" altLang="zh-CN" sz="2400" b="1">
                <a:latin typeface="楷体" panose="02010609060101010101" pitchFamily="49" charset="-122"/>
                <a:ea typeface="楷体" panose="02010609060101010101" pitchFamily="49" charset="-122"/>
                <a:sym typeface="宋体" panose="02010600030101010101" pitchFamily="2" charset="-122"/>
              </a:rPr>
              <a:t>这些著作已经把</a:t>
            </a:r>
            <a:r>
              <a:rPr lang="zh-CN" altLang="zh-CN" sz="2400" b="1">
                <a:solidFill>
                  <a:srgbClr val="FF0000"/>
                </a:solidFill>
                <a:latin typeface="楷体" panose="02010609060101010101" pitchFamily="49" charset="-122"/>
                <a:ea typeface="楷体" panose="02010609060101010101" pitchFamily="49" charset="-122"/>
                <a:sym typeface="宋体" panose="02010600030101010101" pitchFamily="2" charset="-122"/>
              </a:rPr>
              <a:t>“天下”的概念</a:t>
            </a:r>
            <a:r>
              <a:rPr lang="zh-CN" altLang="zh-CN" sz="2400" b="1">
                <a:latin typeface="楷体" panose="02010609060101010101" pitchFamily="49" charset="-122"/>
                <a:ea typeface="楷体" panose="02010609060101010101" pitchFamily="49" charset="-122"/>
                <a:sym typeface="宋体" panose="02010600030101010101" pitchFamily="2" charset="-122"/>
              </a:rPr>
              <a:t>在一定程度上建立在</a:t>
            </a:r>
            <a:r>
              <a:rPr lang="zh-CN" altLang="zh-CN" sz="2400" b="1">
                <a:solidFill>
                  <a:srgbClr val="FF0000"/>
                </a:solidFill>
                <a:latin typeface="楷体" panose="02010609060101010101" pitchFamily="49" charset="-122"/>
                <a:ea typeface="楷体" panose="02010609060101010101" pitchFamily="49" charset="-122"/>
                <a:sym typeface="宋体" panose="02010600030101010101" pitchFamily="2" charset="-122"/>
              </a:rPr>
              <a:t>近代地理科学知识</a:t>
            </a:r>
            <a:r>
              <a:rPr lang="zh-CN" altLang="zh-CN" sz="2400" b="1">
                <a:latin typeface="楷体" panose="02010609060101010101" pitchFamily="49" charset="-122"/>
                <a:ea typeface="楷体" panose="02010609060101010101" pitchFamily="49" charset="-122"/>
                <a:sym typeface="宋体" panose="02010600030101010101" pitchFamily="2" charset="-122"/>
              </a:rPr>
              <a:t>的基础之上，举凡地球全貌、经纬度、南北极、五大洲、四大洋等，都有了比较详细的介绍。书中广泛使用了世界地图，如《海国图志》共收地图七十七幅，分地球全图、各洲图、沿革图等，《瀛寰志略》有图四十二帧，质量更高一些。</a:t>
            </a:r>
            <a:endParaRPr lang="zh-CN" altLang="zh-CN" sz="2400" b="1">
              <a:latin typeface="楷体" panose="02010609060101010101" pitchFamily="49" charset="-122"/>
              <a:ea typeface="楷体" panose="02010609060101010101" pitchFamily="49" charset="-122"/>
            </a:endParaRPr>
          </a:p>
          <a:p>
            <a:pPr lvl="0" fontAlgn="base">
              <a:buFont typeface="Arial" panose="020B0604020202020204" pitchFamily="34" charset="0"/>
            </a:pPr>
            <a:r>
              <a:rPr lang="zh-CN" altLang="zh-CN" sz="2400" b="1">
                <a:latin typeface="楷体" panose="02010609060101010101" pitchFamily="49" charset="-122"/>
                <a:ea typeface="楷体" panose="02010609060101010101" pitchFamily="49" charset="-122"/>
                <a:sym typeface="宋体" panose="02010600030101010101" pitchFamily="2" charset="-122"/>
              </a:rPr>
              <a:t>                                   ——《鸦片战争后的“开眼看世界”思想》</a:t>
            </a:r>
            <a:endParaRPr lang="zh-CN" altLang="zh-CN" sz="2400" b="1">
              <a:solidFill>
                <a:srgbClr val="404040"/>
              </a:solidFill>
              <a:latin typeface="楷体" panose="02010609060101010101" pitchFamily="49" charset="-122"/>
              <a:ea typeface="楷体" panose="02010609060101010101" pitchFamily="49" charset="-122"/>
              <a:sym typeface="宋体" panose="02010600030101010101" pitchFamily="2" charset="-122"/>
            </a:endParaRPr>
          </a:p>
        </p:txBody>
      </p:sp>
      <p:sp>
        <p:nvSpPr>
          <p:cNvPr id="16393" name="文本框 19"/>
          <p:cNvSpPr txBox="1"/>
          <p:nvPr/>
        </p:nvSpPr>
        <p:spPr>
          <a:xfrm>
            <a:off x="2398713" y="2809875"/>
            <a:ext cx="5872163" cy="1568450"/>
          </a:xfrm>
          <a:prstGeom prst="rect">
            <a:avLst/>
          </a:prstGeom>
          <a:solidFill>
            <a:srgbClr val="FFC000"/>
          </a:solidFill>
        </p:spPr>
        <p:style>
          <a:lnRef idx="2">
            <a:schemeClr val="accent1"/>
          </a:lnRef>
          <a:fillRef idx="1">
            <a:schemeClr val="lt1"/>
          </a:fillRef>
          <a:effectRef idx="0">
            <a:schemeClr val="accent1"/>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solidFill>
                  <a:srgbClr val="000000"/>
                </a:solidFill>
                <a:latin typeface="隶书" panose="02010509060101010101" pitchFamily="49" charset="-122"/>
                <a:ea typeface="隶书" panose="02010509060101010101" pitchFamily="49" charset="-122"/>
              </a:rPr>
              <a:t>意义：</a:t>
            </a:r>
            <a:endParaRPr lang="zh-CN" altLang="en-US" sz="3200">
              <a:solidFill>
                <a:srgbClr val="000000"/>
              </a:solidFill>
              <a:latin typeface="隶书" panose="02010509060101010101" pitchFamily="49" charset="-122"/>
              <a:ea typeface="隶书" panose="02010509060101010101" pitchFamily="49" charset="-122"/>
            </a:endParaRPr>
          </a:p>
          <a:p>
            <a:pPr lvl="0" fontAlgn="base"/>
            <a:r>
              <a:rPr lang="zh-CN" altLang="en-US" sz="3200">
                <a:solidFill>
                  <a:srgbClr val="000000"/>
                </a:solidFill>
                <a:latin typeface="隶书" panose="02010509060101010101" pitchFamily="49" charset="-122"/>
                <a:ea typeface="隶书" panose="02010509060101010101" pitchFamily="49" charset="-122"/>
              </a:rPr>
              <a:t>启发人们冲破传统观念的束缚；</a:t>
            </a:r>
            <a:endParaRPr lang="zh-CN" altLang="en-US" sz="3200">
              <a:solidFill>
                <a:srgbClr val="000000"/>
              </a:solidFill>
              <a:latin typeface="隶书" panose="02010509060101010101" pitchFamily="49" charset="-122"/>
              <a:ea typeface="隶书" panose="02010509060101010101" pitchFamily="49" charset="-122"/>
            </a:endParaRPr>
          </a:p>
          <a:p>
            <a:pPr lvl="0" fontAlgn="base"/>
            <a:r>
              <a:rPr lang="zh-CN" altLang="en-US" sz="3200">
                <a:solidFill>
                  <a:srgbClr val="000000"/>
                </a:solidFill>
                <a:latin typeface="隶书" panose="02010509060101010101" pitchFamily="49" charset="-122"/>
                <a:ea typeface="隶书" panose="02010509060101010101" pitchFamily="49" charset="-122"/>
              </a:rPr>
              <a:t>启迪了洋务运动的发展；</a:t>
            </a:r>
            <a:endParaRPr lang="zh-CN" altLang="en-US" sz="3200">
              <a:solidFill>
                <a:srgbClr val="000000"/>
              </a:solidFill>
              <a:latin typeface="隶书" panose="02010509060101010101" pitchFamily="49" charset="-122"/>
              <a:ea typeface="隶书" panose="020105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16393"/>
                                        </p:tgtEl>
                                        <p:attrNameLst>
                                          <p:attrName>style.visibility</p:attrName>
                                        </p:attrNameLst>
                                      </p:cBhvr>
                                      <p:to>
                                        <p:strVal val="visible"/>
                                      </p:to>
                                    </p:set>
                                    <p:animEffect transition="in" filter="wipe(down)">
                                      <p:cBhvr additive="base">
                                        <p:cTn id="7" dur="500" fill="hold"/>
                                        <p:tgtEl>
                                          <p:spTgt spid="16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3" grpId="0" animBg="1"/>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17410" name="组合 18"/>
          <p:cNvGrpSpPr/>
          <p:nvPr/>
        </p:nvGrpSpPr>
        <p:grpSpPr>
          <a:xfrm>
            <a:off x="28575" y="-95250"/>
            <a:ext cx="6865938" cy="1533525"/>
            <a:chOff x="45" y="-149"/>
            <a:chExt cx="10812" cy="2415"/>
          </a:xfrm>
        </p:grpSpPr>
        <p:sp>
          <p:nvSpPr>
            <p:cNvPr id="17411" name="文本框 15"/>
            <p:cNvSpPr txBox="1"/>
            <p:nvPr/>
          </p:nvSpPr>
          <p:spPr>
            <a:xfrm>
              <a:off x="1993" y="358"/>
              <a:ext cx="8864"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二、</a:t>
              </a:r>
              <a:r>
                <a:rPr lang="zh-CN" altLang="en-US" sz="32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历史视角</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下的</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华夷之辨</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7412"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17413" name="文本框 3"/>
          <p:cNvSpPr/>
          <p:nvPr/>
        </p:nvSpPr>
        <p:spPr>
          <a:xfrm>
            <a:off x="971550" y="876300"/>
            <a:ext cx="77676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（三）实践</a:t>
            </a:r>
            <a:r>
              <a:rPr lang="zh-CN" altLang="zh-CN" sz="3200" b="1">
                <a:latin typeface="微软雅黑" panose="020B0503020204020204" pitchFamily="34" charset="-122"/>
                <a:ea typeface="微软雅黑" panose="020B0503020204020204" pitchFamily="34" charset="-122"/>
              </a:rPr>
              <a:t>层面的</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抉择</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洋务运动</a:t>
            </a:r>
            <a:endParaRPr lang="zh-CN" altLang="en-US" sz="3200" b="1">
              <a:latin typeface="微软雅黑" panose="020B0503020204020204" pitchFamily="34" charset="-122"/>
              <a:ea typeface="微软雅黑" panose="020B0503020204020204" pitchFamily="34" charset="-122"/>
            </a:endParaRPr>
          </a:p>
        </p:txBody>
      </p:sp>
      <p:sp>
        <p:nvSpPr>
          <p:cNvPr id="17414" name="文本框 5"/>
          <p:cNvSpPr/>
          <p:nvPr/>
        </p:nvSpPr>
        <p:spPr>
          <a:xfrm>
            <a:off x="547688" y="1539875"/>
            <a:ext cx="11096625" cy="440055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800" b="1">
                <a:latin typeface="楷体" panose="02010609060101010101" pitchFamily="49" charset="-122"/>
                <a:ea typeface="楷体" panose="02010609060101010101" pitchFamily="49" charset="-122"/>
              </a:rPr>
              <a:t>    </a:t>
            </a:r>
            <a:r>
              <a:rPr lang="zh-CN" altLang="zh-CN" sz="2800" b="1">
                <a:latin typeface="楷体" panose="02010609060101010101" pitchFamily="49" charset="-122"/>
                <a:ea typeface="楷体" panose="02010609060101010101" pitchFamily="49" charset="-122"/>
              </a:rPr>
              <a:t>西方民族强暴的侵略和扩张同时又不自觉地裹挟着一种</a:t>
            </a:r>
            <a:r>
              <a:rPr lang="zh-CN" altLang="zh-CN" sz="2800" b="1">
                <a:solidFill>
                  <a:srgbClr val="FF0000"/>
                </a:solidFill>
                <a:latin typeface="楷体" panose="02010609060101010101" pitchFamily="49" charset="-122"/>
                <a:ea typeface="楷体" panose="02010609060101010101" pitchFamily="49" charset="-122"/>
              </a:rPr>
              <a:t>不能用意志和感情化解</a:t>
            </a:r>
            <a:r>
              <a:rPr lang="zh-CN" altLang="zh-CN" sz="2800" b="1">
                <a:latin typeface="楷体" panose="02010609060101010101" pitchFamily="49" charset="-122"/>
                <a:ea typeface="楷体" panose="02010609060101010101" pitchFamily="49" charset="-122"/>
              </a:rPr>
              <a:t>的历史内容,那就是逼迫中国</a:t>
            </a:r>
            <a:r>
              <a:rPr lang="zh-CN" altLang="zh-CN" sz="2800" b="1">
                <a:solidFill>
                  <a:srgbClr val="FF0000"/>
                </a:solidFill>
                <a:latin typeface="楷体" panose="02010609060101010101" pitchFamily="49" charset="-122"/>
                <a:ea typeface="楷体" panose="02010609060101010101" pitchFamily="49" charset="-122"/>
              </a:rPr>
              <a:t>改变几千年来的传统封建制度。</a:t>
            </a:r>
            <a:r>
              <a:rPr lang="zh-CN" altLang="zh-CN" sz="2800" b="1">
                <a:latin typeface="楷体" panose="02010609060101010101" pitchFamily="49" charset="-122"/>
                <a:ea typeface="楷体" panose="02010609060101010101" pitchFamily="49" charset="-122"/>
              </a:rPr>
              <a:t>因此,只有在</a:t>
            </a:r>
            <a:r>
              <a:rPr lang="zh-CN" altLang="zh-CN" sz="2800" b="1">
                <a:solidFill>
                  <a:srgbClr val="FF0000"/>
                </a:solidFill>
                <a:latin typeface="楷体" panose="02010609060101010101" pitchFamily="49" charset="-122"/>
                <a:ea typeface="楷体" panose="02010609060101010101" pitchFamily="49" charset="-122"/>
              </a:rPr>
              <a:t>实现自身近代化</a:t>
            </a:r>
            <a:r>
              <a:rPr lang="zh-CN" altLang="zh-CN" sz="2800" b="1">
                <a:latin typeface="楷体" panose="02010609060101010101" pitchFamily="49" charset="-122"/>
                <a:ea typeface="楷体" panose="02010609060101010101" pitchFamily="49" charset="-122"/>
              </a:rPr>
              <a:t>的过程中,中国才能真正抵抗一个近代化了的侵略者。这是历史着意赋予近代中国</a:t>
            </a:r>
            <a:r>
              <a:rPr lang="zh-CN" altLang="zh-CN" sz="2800" b="1">
                <a:solidFill>
                  <a:srgbClr val="FF0000"/>
                </a:solidFill>
                <a:latin typeface="楷体" panose="02010609060101010101" pitchFamily="49" charset="-122"/>
                <a:ea typeface="楷体" panose="02010609060101010101" pitchFamily="49" charset="-122"/>
              </a:rPr>
              <a:t>反侵略和反封建的同一性</a:t>
            </a:r>
            <a:r>
              <a:rPr lang="zh-CN" altLang="zh-CN" sz="2800" b="1">
                <a:latin typeface="楷体" panose="02010609060101010101" pitchFamily="49" charset="-122"/>
                <a:ea typeface="楷体" panose="02010609060101010101" pitchFamily="49" charset="-122"/>
              </a:rPr>
              <a:t>。</a:t>
            </a:r>
            <a:r>
              <a:rPr lang="zh-CN" altLang="zh-CN" sz="2800" b="1">
                <a:solidFill>
                  <a:srgbClr val="FF0000"/>
                </a:solidFill>
                <a:latin typeface="楷体" panose="02010609060101010101" pitchFamily="49" charset="-122"/>
                <a:ea typeface="楷体" panose="02010609060101010101" pitchFamily="49" charset="-122"/>
              </a:rPr>
              <a:t>先进的人们</a:t>
            </a:r>
            <a:r>
              <a:rPr lang="zh-CN" altLang="zh-CN" sz="2800" b="1">
                <a:latin typeface="楷体" panose="02010609060101010101" pitchFamily="49" charset="-122"/>
                <a:ea typeface="楷体" panose="02010609060101010101" pitchFamily="49" charset="-122"/>
              </a:rPr>
              <a:t>之所以为先进,就因为他们</a:t>
            </a:r>
            <a:r>
              <a:rPr lang="zh-CN" altLang="zh-CN" sz="2800" b="1">
                <a:solidFill>
                  <a:srgbClr val="FF0000"/>
                </a:solidFill>
                <a:latin typeface="楷体" panose="02010609060101010101" pitchFamily="49" charset="-122"/>
                <a:ea typeface="楷体" panose="02010609060101010101" pitchFamily="49" charset="-122"/>
              </a:rPr>
              <a:t>深浅不同地</a:t>
            </a:r>
            <a:r>
              <a:rPr lang="zh-CN" altLang="zh-CN" sz="2800" b="1">
                <a:latin typeface="楷体" panose="02010609060101010101" pitchFamily="49" charset="-122"/>
                <a:ea typeface="楷体" panose="02010609060101010101" pitchFamily="49" charset="-122"/>
              </a:rPr>
              <a:t>体会和理解了这一历史趋势,所以,力求用自觉的改革来实现中国的自强,并以此阻止来自外国的进逼；</a:t>
            </a:r>
            <a:r>
              <a:rPr lang="zh-CN" altLang="zh-CN" sz="2800" b="1">
                <a:solidFill>
                  <a:srgbClr val="FF0000"/>
                </a:solidFill>
                <a:latin typeface="楷体" panose="02010609060101010101" pitchFamily="49" charset="-122"/>
                <a:ea typeface="楷体" panose="02010609060101010101" pitchFamily="49" charset="-122"/>
              </a:rPr>
              <a:t>顽固的人们</a:t>
            </a:r>
            <a:r>
              <a:rPr lang="zh-CN" altLang="zh-CN" sz="2800" b="1">
                <a:latin typeface="楷体" panose="02010609060101010101" pitchFamily="49" charset="-122"/>
                <a:ea typeface="楷体" panose="02010609060101010101" pitchFamily="49" charset="-122"/>
              </a:rPr>
              <a:t>之所以为顽固,就因为他们</a:t>
            </a:r>
            <a:r>
              <a:rPr lang="zh-CN" altLang="zh-CN" sz="2800" b="1">
                <a:solidFill>
                  <a:srgbClr val="FF0000"/>
                </a:solidFill>
                <a:latin typeface="楷体" panose="02010609060101010101" pitchFamily="49" charset="-122"/>
                <a:ea typeface="楷体" panose="02010609060101010101" pitchFamily="49" charset="-122"/>
              </a:rPr>
              <a:t>抱残守缺</a:t>
            </a:r>
            <a:r>
              <a:rPr lang="zh-CN" altLang="zh-CN" sz="2800" b="1">
                <a:latin typeface="楷体" panose="02010609060101010101" pitchFamily="49" charset="-122"/>
                <a:ea typeface="楷体" panose="02010609060101010101" pitchFamily="49" charset="-122"/>
              </a:rPr>
              <a:t>,一厢情愿地指望用封建主义来打败资本主义。这种改革和反改革曾经形成争论冲突,并</a:t>
            </a:r>
            <a:r>
              <a:rPr lang="zh-CN" altLang="zh-CN" sz="2800" b="1">
                <a:solidFill>
                  <a:srgbClr val="FF0000"/>
                </a:solidFill>
                <a:latin typeface="楷体" panose="02010609060101010101" pitchFamily="49" charset="-122"/>
                <a:ea typeface="楷体" panose="02010609060101010101" pitchFamily="49" charset="-122"/>
              </a:rPr>
              <a:t>贯穿于近代史的每一环节而构成百年历史的主线。</a:t>
            </a:r>
            <a:r>
              <a:rPr lang="en-US" altLang="zh-CN" sz="2800" b="1">
                <a:latin typeface="楷体" panose="02010609060101010101" pitchFamily="49" charset="-122"/>
                <a:ea typeface="楷体" panose="02010609060101010101" pitchFamily="49" charset="-122"/>
              </a:rPr>
              <a:t>                                 </a:t>
            </a:r>
            <a:endParaRPr lang="en-US" altLang="zh-CN" sz="2800" b="1">
              <a:latin typeface="楷体" panose="02010609060101010101" pitchFamily="49" charset="-122"/>
              <a:ea typeface="楷体" panose="02010609060101010101" pitchFamily="49" charset="-122"/>
            </a:endParaRPr>
          </a:p>
          <a:p>
            <a:pPr lvl="0"/>
            <a:r>
              <a:rPr lang="en-US" altLang="zh-CN" sz="2800" b="1">
                <a:latin typeface="楷体" panose="02010609060101010101" pitchFamily="49" charset="-122"/>
                <a:ea typeface="楷体" panose="02010609060101010101" pitchFamily="49" charset="-122"/>
              </a:rPr>
              <a:t>                                       </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《中国近代社会的新陈代谢》</a:t>
            </a:r>
            <a:endParaRPr lang="zh-CN" altLang="en-US" sz="20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additive="base">
                                        <p:cTn id="6" dur="1" fill="hold">
                                          <p:stCondLst>
                                            <p:cond delay="0"/>
                                          </p:stCondLst>
                                        </p:cTn>
                                        <p:tgtEl>
                                          <p:spTgt spid="17414"/>
                                        </p:tgtEl>
                                        <p:attrNameLst>
                                          <p:attrName>style.visibility</p:attrName>
                                        </p:attrNameLst>
                                      </p:cBhvr>
                                      <p:to>
                                        <p:strVal val="visible"/>
                                      </p:to>
                                    </p:set>
                                    <p:animEffect transition="in" filter="fade">
                                      <p:cBhvr additive="base">
                                        <p:cTn id="7" dur="500" fill="hold"/>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18434" name="组合 18"/>
          <p:cNvGrpSpPr/>
          <p:nvPr/>
        </p:nvGrpSpPr>
        <p:grpSpPr>
          <a:xfrm>
            <a:off x="28575" y="-95250"/>
            <a:ext cx="6865938" cy="1533525"/>
            <a:chOff x="45" y="-149"/>
            <a:chExt cx="10812" cy="2415"/>
          </a:xfrm>
        </p:grpSpPr>
        <p:sp>
          <p:nvSpPr>
            <p:cNvPr id="18435" name="文本框 15"/>
            <p:cNvSpPr txBox="1"/>
            <p:nvPr/>
          </p:nvSpPr>
          <p:spPr>
            <a:xfrm>
              <a:off x="1993" y="358"/>
              <a:ext cx="8864"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二、</a:t>
              </a:r>
              <a:r>
                <a:rPr lang="zh-CN" altLang="en-US" sz="3200" b="1">
                  <a:solidFill>
                    <a:srgbClr val="FF0000"/>
                  </a:solidFill>
                  <a:latin typeface="微软雅黑" panose="020B0503020204020204" pitchFamily="34" charset="-122"/>
                  <a:ea typeface="微软雅黑" panose="020B0503020204020204" pitchFamily="34" charset="-122"/>
                  <a:sym typeface="宋体" panose="02010600030101010101" pitchFamily="2" charset="-122"/>
                </a:rPr>
                <a:t>历史视角</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下的</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华夷之辨</a:t>
              </a:r>
              <a:r>
                <a:rPr lang="en-US" altLang="zh-CN" sz="32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8436"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18437" name="文本框 3"/>
          <p:cNvSpPr/>
          <p:nvPr/>
        </p:nvSpPr>
        <p:spPr>
          <a:xfrm>
            <a:off x="971550" y="876300"/>
            <a:ext cx="77676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（三）实践</a:t>
            </a:r>
            <a:r>
              <a:rPr lang="zh-CN" altLang="zh-CN" sz="3200" b="1">
                <a:latin typeface="微软雅黑" panose="020B0503020204020204" pitchFamily="34" charset="-122"/>
                <a:ea typeface="微软雅黑" panose="020B0503020204020204" pitchFamily="34" charset="-122"/>
              </a:rPr>
              <a:t>层面的</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抉择</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洋务运动</a:t>
            </a:r>
            <a:endParaRPr lang="zh-CN" altLang="en-US" sz="3200" b="1">
              <a:latin typeface="微软雅黑" panose="020B0503020204020204" pitchFamily="34" charset="-122"/>
              <a:ea typeface="微软雅黑" panose="020B0503020204020204" pitchFamily="34" charset="-122"/>
            </a:endParaRPr>
          </a:p>
        </p:txBody>
      </p:sp>
      <p:sp>
        <p:nvSpPr>
          <p:cNvPr id="18438" name="文本框 23"/>
          <p:cNvSpPr/>
          <p:nvPr/>
        </p:nvSpPr>
        <p:spPr>
          <a:xfrm>
            <a:off x="4846638" y="1403350"/>
            <a:ext cx="3498850" cy="52070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a:latin typeface="等线" panose="02010600030101010101" charset="-122"/>
                <a:ea typeface="微软雅黑" panose="020B0503020204020204" pitchFamily="34" charset="-122"/>
              </a:rPr>
              <a:t>中学为体，西学为用</a:t>
            </a:r>
            <a:endParaRPr lang="zh-CN" altLang="en-US" sz="2800">
              <a:latin typeface="等线" panose="02010600030101010101" charset="-122"/>
              <a:ea typeface="微软雅黑" panose="020B0503020204020204" pitchFamily="34" charset="-122"/>
            </a:endParaRPr>
          </a:p>
        </p:txBody>
      </p:sp>
      <p:sp>
        <p:nvSpPr>
          <p:cNvPr id="18439" name="文本框 7"/>
          <p:cNvSpPr/>
          <p:nvPr/>
        </p:nvSpPr>
        <p:spPr>
          <a:xfrm>
            <a:off x="971550" y="1403350"/>
            <a:ext cx="3549650" cy="52070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zh-CN" sz="2800" b="1">
                <a:solidFill>
                  <a:srgbClr val="C00000"/>
                </a:solidFill>
                <a:latin typeface="华文楷体" panose="02010600040101010101" pitchFamily="2" charset="-122"/>
                <a:ea typeface="华文楷体" panose="02010600040101010101" pitchFamily="2" charset="-122"/>
              </a:rPr>
              <a:t>洋务运动的指导思想</a:t>
            </a:r>
            <a:endParaRPr lang="zh-CN" altLang="zh-CN" sz="2800" b="1">
              <a:solidFill>
                <a:srgbClr val="C00000"/>
              </a:solidFill>
              <a:latin typeface="华文楷体" panose="02010600040101010101" pitchFamily="2" charset="-122"/>
              <a:ea typeface="华文楷体" panose="02010600040101010101" pitchFamily="2" charset="-122"/>
            </a:endParaRPr>
          </a:p>
        </p:txBody>
      </p:sp>
      <p:sp>
        <p:nvSpPr>
          <p:cNvPr id="18440" name="燕尾形箭头 2"/>
          <p:cNvSpPr/>
          <p:nvPr/>
        </p:nvSpPr>
        <p:spPr>
          <a:xfrm>
            <a:off x="4457700" y="1509712"/>
            <a:ext cx="388938" cy="309562"/>
          </a:xfrm>
          <a:prstGeom prst="notchedRightArrow">
            <a:avLst>
              <a:gd name="adj1" fmla="val 50000"/>
              <a:gd name="adj2" fmla="val 49995"/>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endParaRPr lang="zh-CN" altLang="en-US">
              <a:solidFill>
                <a:srgbClr val="FFFFFF"/>
              </a:solidFill>
              <a:latin typeface="Calibri" panose="020F0502020204030204"/>
              <a:ea typeface="宋体" panose="02010600030101010101" pitchFamily="2" charset="-122"/>
            </a:endParaRPr>
          </a:p>
        </p:txBody>
      </p:sp>
      <p:sp>
        <p:nvSpPr>
          <p:cNvPr id="18441" name="Text Box 10"/>
          <p:cNvSpPr/>
          <p:nvPr/>
        </p:nvSpPr>
        <p:spPr>
          <a:xfrm>
            <a:off x="635000" y="1965325"/>
            <a:ext cx="10923588" cy="138430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buFont typeface="Wingdings" panose="05000000000000000000" pitchFamily="2" charset="2"/>
            </a:pPr>
            <a:r>
              <a:rPr lang="en-US" altLang="zh-CN" sz="2800" b="1">
                <a:solidFill>
                  <a:srgbClr val="0000FF"/>
                </a:solidFill>
                <a:latin typeface="黑体" panose="02010609060101010101" pitchFamily="49" charset="-122"/>
                <a:ea typeface="黑体" panose="02010609060101010101" pitchFamily="49" charset="-122"/>
              </a:rPr>
              <a:t>“</a:t>
            </a:r>
            <a:r>
              <a:rPr lang="zh-CN" altLang="en-US" sz="2800" b="1">
                <a:solidFill>
                  <a:srgbClr val="0000FF"/>
                </a:solidFill>
                <a:latin typeface="黑体" panose="02010609060101010101" pitchFamily="49" charset="-122"/>
                <a:ea typeface="黑体" panose="02010609060101010101" pitchFamily="49" charset="-122"/>
              </a:rPr>
              <a:t>中学为体” ：</a:t>
            </a:r>
            <a:r>
              <a:rPr lang="zh-CN" altLang="en-US" sz="2800" b="1">
                <a:latin typeface="黑体" panose="02010609060101010101" pitchFamily="49" charset="-122"/>
                <a:ea typeface="黑体" panose="02010609060101010101" pitchFamily="49" charset="-122"/>
              </a:rPr>
              <a:t>肯定</a:t>
            </a:r>
            <a:r>
              <a:rPr lang="zh-CN" altLang="en-US" sz="2800" b="1">
                <a:solidFill>
                  <a:srgbClr val="FF0000"/>
                </a:solidFill>
                <a:latin typeface="黑体" panose="02010609060101010101" pitchFamily="49" charset="-122"/>
                <a:ea typeface="黑体" panose="02010609060101010101" pitchFamily="49" charset="-122"/>
              </a:rPr>
              <a:t>封建制度</a:t>
            </a:r>
            <a:r>
              <a:rPr lang="zh-CN" altLang="en-US" sz="2800" b="1">
                <a:latin typeface="黑体" panose="02010609060101010101" pitchFamily="49" charset="-122"/>
                <a:ea typeface="黑体" panose="02010609060101010101" pitchFamily="49" charset="-122"/>
              </a:rPr>
              <a:t>，强调以</a:t>
            </a:r>
            <a:r>
              <a:rPr lang="zh-CN" altLang="en-US" sz="2800" b="1">
                <a:solidFill>
                  <a:srgbClr val="FF0000"/>
                </a:solidFill>
                <a:latin typeface="黑体" panose="02010609060101010101" pitchFamily="49" charset="-122"/>
                <a:ea typeface="黑体" panose="02010609060101010101" pitchFamily="49" charset="-122"/>
              </a:rPr>
              <a:t>封建纲常伦理</a:t>
            </a:r>
            <a:r>
              <a:rPr lang="zh-CN" altLang="en-US" sz="2800" b="1">
                <a:latin typeface="黑体" panose="02010609060101010101" pitchFamily="49" charset="-122"/>
                <a:ea typeface="黑体" panose="02010609060101010101" pitchFamily="49" charset="-122"/>
              </a:rPr>
              <a:t>作为国家安身  </a:t>
            </a:r>
            <a:endParaRPr lang="zh-CN" altLang="en-US" sz="2800" b="1">
              <a:latin typeface="黑体" panose="02010609060101010101" pitchFamily="49" charset="-122"/>
              <a:ea typeface="黑体" panose="02010609060101010101" pitchFamily="49" charset="-122"/>
            </a:endParaRPr>
          </a:p>
          <a:p>
            <a:pPr lvl="0">
              <a:buFont typeface="Wingdings" panose="05000000000000000000" pitchFamily="2" charset="2"/>
            </a:pPr>
            <a:r>
              <a:rPr lang="zh-CN" altLang="en-US" sz="2800" b="1">
                <a:latin typeface="黑体" panose="02010609060101010101" pitchFamily="49" charset="-122"/>
                <a:ea typeface="黑体" panose="02010609060101010101" pitchFamily="49" charset="-122"/>
              </a:rPr>
              <a:t>               立命的</a:t>
            </a:r>
            <a:r>
              <a:rPr lang="zh-CN" altLang="en-US" sz="2800" b="1">
                <a:solidFill>
                  <a:srgbClr val="FF0000"/>
                </a:solidFill>
                <a:latin typeface="黑体" panose="02010609060101010101" pitchFamily="49" charset="-122"/>
                <a:ea typeface="黑体" panose="02010609060101010101" pitchFamily="49" charset="-122"/>
              </a:rPr>
              <a:t>根本</a:t>
            </a:r>
            <a:r>
              <a:rPr lang="zh-CN" altLang="en-US" sz="2800" b="1">
                <a:latin typeface="黑体" panose="02010609060101010101" pitchFamily="49" charset="-122"/>
                <a:ea typeface="黑体" panose="02010609060101010101" pitchFamily="49" charset="-122"/>
              </a:rPr>
              <a:t>。</a:t>
            </a:r>
            <a:endParaRPr lang="zh-CN" altLang="en-US" sz="2800" b="1">
              <a:latin typeface="黑体" panose="02010609060101010101" pitchFamily="49" charset="-122"/>
              <a:ea typeface="黑体" panose="02010609060101010101" pitchFamily="49" charset="-122"/>
            </a:endParaRPr>
          </a:p>
          <a:p>
            <a:pPr lvl="0">
              <a:buFont typeface="Wingdings" panose="05000000000000000000" pitchFamily="2" charset="2"/>
            </a:pPr>
            <a:r>
              <a:rPr lang="zh-CN" altLang="en-US" sz="2800" b="1">
                <a:solidFill>
                  <a:srgbClr val="0000FF"/>
                </a:solidFill>
                <a:latin typeface="黑体" panose="02010609060101010101" pitchFamily="49" charset="-122"/>
                <a:ea typeface="黑体" panose="02010609060101010101" pitchFamily="49" charset="-122"/>
              </a:rPr>
              <a:t>“西学为用” ：</a:t>
            </a:r>
            <a:r>
              <a:rPr lang="zh-CN" altLang="en-US" sz="2800" b="1">
                <a:latin typeface="黑体" panose="02010609060101010101" pitchFamily="49" charset="-122"/>
                <a:ea typeface="黑体" panose="02010609060101010101" pitchFamily="49" charset="-122"/>
              </a:rPr>
              <a:t>学习</a:t>
            </a:r>
            <a:r>
              <a:rPr lang="zh-CN" altLang="en-US" sz="2800" b="1">
                <a:solidFill>
                  <a:srgbClr val="FF0000"/>
                </a:solidFill>
                <a:latin typeface="黑体" panose="02010609060101010101" pitchFamily="49" charset="-122"/>
                <a:ea typeface="黑体" panose="02010609060101010101" pitchFamily="49" charset="-122"/>
              </a:rPr>
              <a:t>西方先进的技术</a:t>
            </a:r>
            <a:r>
              <a:rPr lang="zh-CN" altLang="en-US" sz="2800" b="1">
                <a:latin typeface="黑体" panose="02010609060101010101" pitchFamily="49" charset="-122"/>
                <a:ea typeface="黑体" panose="02010609060101010101" pitchFamily="49" charset="-122"/>
              </a:rPr>
              <a:t>，为封建制度</a:t>
            </a:r>
            <a:r>
              <a:rPr lang="zh-CN" altLang="en-US" sz="2800" b="1">
                <a:solidFill>
                  <a:srgbClr val="FF0000"/>
                </a:solidFill>
                <a:latin typeface="黑体" panose="02010609060101010101" pitchFamily="49" charset="-122"/>
                <a:ea typeface="黑体" panose="02010609060101010101" pitchFamily="49" charset="-122"/>
              </a:rPr>
              <a:t>服务</a:t>
            </a:r>
            <a:r>
              <a:rPr lang="zh-CN" altLang="en-US" sz="2800" b="1">
                <a:latin typeface="黑体" panose="02010609060101010101" pitchFamily="49" charset="-122"/>
                <a:ea typeface="黑体" panose="02010609060101010101" pitchFamily="49" charset="-122"/>
              </a:rPr>
              <a:t>。</a:t>
            </a:r>
            <a:endParaRPr lang="zh-CN" altLang="en-US" sz="2800" b="1">
              <a:latin typeface="黑体" panose="02010609060101010101" pitchFamily="49" charset="-122"/>
              <a:ea typeface="黑体" panose="02010609060101010101" pitchFamily="49" charset="-122"/>
            </a:endParaRPr>
          </a:p>
        </p:txBody>
      </p:sp>
      <p:cxnSp>
        <p:nvCxnSpPr>
          <p:cNvPr id="18442" name="直接连接符 4"/>
          <p:cNvCxnSpPr/>
          <p:nvPr/>
        </p:nvCxnSpPr>
        <p:spPr>
          <a:xfrm flipV="1">
            <a:off x="466725" y="3340100"/>
            <a:ext cx="11188700" cy="11112"/>
          </a:xfrm>
          <a:prstGeom prst="line">
            <a:avLst/>
          </a:prstGeom>
          <a:noFill/>
          <a:ln w="38100">
            <a:solidFill>
              <a:schemeClr val="accent1"/>
            </a:solidFill>
            <a:prstDash val="dashDot"/>
            <a:round/>
          </a:ln>
        </p:spPr>
      </p:cxnSp>
      <p:sp>
        <p:nvSpPr>
          <p:cNvPr id="18443" name="文本框 5"/>
          <p:cNvSpPr/>
          <p:nvPr/>
        </p:nvSpPr>
        <p:spPr>
          <a:xfrm>
            <a:off x="541338" y="3881438"/>
            <a:ext cx="11096625" cy="193833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每个原理都有其出现的世纪。</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虽说</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中体西用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后来久被指包庇封建，其实，那个时候的中国，天下滔滔，多是泥古而顽梗的士人，在封建主义充斥的天地里，欲破启锢闭，引入若干资本主义文化，除了</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中体西用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还不可能提出另一种更好的宗旨。如果没有</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中体</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作为前提，</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西用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无所依托，它在中国是进不了门，落不了户的。</a:t>
            </a:r>
            <a:r>
              <a:rPr lang="en-US" altLang="zh-CN" sz="2400" b="1">
                <a:latin typeface="楷体" panose="02010609060101010101" pitchFamily="49" charset="-122"/>
                <a:ea typeface="楷体" panose="02010609060101010101" pitchFamily="49" charset="-122"/>
              </a:rPr>
              <a:t>                            </a:t>
            </a:r>
            <a:r>
              <a:rPr lang="en-US" altLang="zh-CN" b="1">
                <a:latin typeface="楷体" panose="02010609060101010101" pitchFamily="49" charset="-122"/>
                <a:ea typeface="楷体" panose="02010609060101010101" pitchFamily="49" charset="-122"/>
              </a:rPr>
              <a:t>——</a:t>
            </a:r>
            <a:r>
              <a:rPr lang="zh-CN" altLang="en-US" b="1">
                <a:latin typeface="楷体" panose="02010609060101010101" pitchFamily="49" charset="-122"/>
                <a:ea typeface="楷体" panose="02010609060101010101" pitchFamily="49" charset="-122"/>
              </a:rPr>
              <a:t>《中国近代社会的新陈代谢》</a:t>
            </a:r>
            <a:endParaRPr lang="zh-CN" altLang="en-US" b="1">
              <a:latin typeface="楷体" panose="02010609060101010101" pitchFamily="49" charset="-122"/>
              <a:ea typeface="楷体" panose="02010609060101010101" pitchFamily="49" charset="-122"/>
            </a:endParaRPr>
          </a:p>
        </p:txBody>
      </p:sp>
      <p:sp>
        <p:nvSpPr>
          <p:cNvPr id="18444" name="文本框 5"/>
          <p:cNvSpPr/>
          <p:nvPr/>
        </p:nvSpPr>
        <p:spPr>
          <a:xfrm>
            <a:off x="463550" y="3397250"/>
            <a:ext cx="6111875" cy="52228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a:latin typeface="等线" panose="02010600030101010101" charset="-122"/>
                <a:ea typeface="微软雅黑" panose="020B0503020204020204" pitchFamily="34" charset="-122"/>
              </a:rPr>
              <a:t>如何辩证看待</a:t>
            </a:r>
            <a:r>
              <a:rPr lang="en-US" altLang="zh-CN" sz="2800">
                <a:latin typeface="等线" panose="02010600030101010101" charset="-122"/>
                <a:ea typeface="微软雅黑" panose="020B0503020204020204" pitchFamily="34" charset="-122"/>
              </a:rPr>
              <a:t>“</a:t>
            </a:r>
            <a:r>
              <a:rPr lang="zh-CN" altLang="en-US" sz="2800">
                <a:latin typeface="等线" panose="02010600030101010101" charset="-122"/>
                <a:ea typeface="微软雅黑" panose="020B0503020204020204" pitchFamily="34" charset="-122"/>
              </a:rPr>
              <a:t>中学为体，西学为用</a:t>
            </a:r>
            <a:r>
              <a:rPr lang="en-US" altLang="zh-CN" sz="2800">
                <a:latin typeface="等线" panose="02010600030101010101" charset="-122"/>
                <a:ea typeface="微软雅黑" panose="020B0503020204020204" pitchFamily="34" charset="-122"/>
              </a:rPr>
              <a:t>”</a:t>
            </a:r>
            <a:r>
              <a:rPr lang="zh-CN" altLang="en-US" sz="2800">
                <a:latin typeface="等线" panose="02010600030101010101" charset="-122"/>
                <a:ea typeface="微软雅黑" panose="020B0503020204020204" pitchFamily="34" charset="-122"/>
              </a:rPr>
              <a:t>？</a:t>
            </a:r>
            <a:endParaRPr lang="zh-CN" altLang="en-US" sz="2800">
              <a:latin typeface="等线" panose="02010600030101010101" charset="-122"/>
              <a:ea typeface="微软雅黑" panose="020B0503020204020204" pitchFamily="34" charset="-122"/>
            </a:endParaRPr>
          </a:p>
        </p:txBody>
      </p:sp>
      <p:sp>
        <p:nvSpPr>
          <p:cNvPr id="18445" name="文本框 6"/>
          <p:cNvSpPr txBox="1"/>
          <p:nvPr/>
        </p:nvSpPr>
        <p:spPr>
          <a:xfrm>
            <a:off x="541338" y="5880100"/>
            <a:ext cx="9439275" cy="52228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en-US" altLang="zh-CN" sz="2800">
                <a:solidFill>
                  <a:srgbClr val="FFFFFF"/>
                </a:solidFill>
                <a:latin typeface="等线" panose="02010600030101010101" charset="-122"/>
                <a:ea typeface="微软雅黑" panose="020B0503020204020204" pitchFamily="34" charset="-122"/>
              </a:rPr>
              <a:t>“</a:t>
            </a:r>
            <a:r>
              <a:rPr lang="zh-CN" altLang="en-US" sz="2800">
                <a:solidFill>
                  <a:srgbClr val="FFFFFF"/>
                </a:solidFill>
                <a:latin typeface="等线" panose="02010600030101010101" charset="-122"/>
                <a:ea typeface="微软雅黑" panose="020B0503020204020204" pitchFamily="34" charset="-122"/>
              </a:rPr>
              <a:t>中体西用</a:t>
            </a:r>
            <a:r>
              <a:rPr lang="en-US" altLang="zh-CN" sz="2800">
                <a:solidFill>
                  <a:srgbClr val="FFFFFF"/>
                </a:solidFill>
                <a:latin typeface="等线" panose="02010600030101010101" charset="-122"/>
                <a:ea typeface="微软雅黑" panose="020B0503020204020204" pitchFamily="34" charset="-122"/>
              </a:rPr>
              <a:t>”</a:t>
            </a:r>
            <a:r>
              <a:rPr lang="zh-CN" altLang="en-US" sz="2800">
                <a:solidFill>
                  <a:srgbClr val="FFFFFF"/>
                </a:solidFill>
                <a:latin typeface="等线" panose="02010600030101010101" charset="-122"/>
                <a:ea typeface="微软雅黑" panose="020B0503020204020204" pitchFamily="34" charset="-122"/>
              </a:rPr>
              <a:t>具有</a:t>
            </a:r>
            <a:r>
              <a:rPr lang="zh-CN" altLang="en-US" sz="2800">
                <a:solidFill>
                  <a:srgbClr val="FF0000"/>
                </a:solidFill>
                <a:latin typeface="等线" panose="02010600030101010101" charset="-122"/>
                <a:ea typeface="微软雅黑" panose="020B0503020204020204" pitchFamily="34" charset="-122"/>
              </a:rPr>
              <a:t>历史的局限性</a:t>
            </a:r>
            <a:r>
              <a:rPr lang="zh-CN" altLang="en-US" sz="2800">
                <a:solidFill>
                  <a:srgbClr val="FFFFFF"/>
                </a:solidFill>
                <a:latin typeface="等线" panose="02010600030101010101" charset="-122"/>
                <a:ea typeface="微软雅黑" panose="020B0503020204020204" pitchFamily="34" charset="-122"/>
              </a:rPr>
              <a:t>，同时又有</a:t>
            </a:r>
            <a:r>
              <a:rPr lang="zh-CN" altLang="en-US" sz="2800">
                <a:solidFill>
                  <a:srgbClr val="FF0000"/>
                </a:solidFill>
                <a:latin typeface="等线" panose="02010600030101010101" charset="-122"/>
                <a:ea typeface="微软雅黑" panose="020B0503020204020204" pitchFamily="34" charset="-122"/>
              </a:rPr>
              <a:t>一定的历史必然性</a:t>
            </a:r>
            <a:r>
              <a:rPr lang="zh-CN" altLang="en-US" sz="2800">
                <a:solidFill>
                  <a:srgbClr val="FFFFFF"/>
                </a:solidFill>
                <a:latin typeface="等线" panose="02010600030101010101" charset="-122"/>
                <a:ea typeface="微软雅黑" panose="020B0503020204020204" pitchFamily="34" charset="-122"/>
              </a:rPr>
              <a:t>。</a:t>
            </a:r>
            <a:endParaRPr lang="zh-CN" altLang="en-US" sz="2800">
              <a:solidFill>
                <a:srgbClr val="FFFFFF"/>
              </a:solidFill>
              <a:latin typeface="等线" panose="02010600030101010101"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additive="base">
                                        <p:cTn id="6" dur="1" fill="hold">
                                          <p:stCondLst>
                                            <p:cond delay="0"/>
                                          </p:stCondLst>
                                        </p:cTn>
                                        <p:tgtEl>
                                          <p:spTgt spid="18438"/>
                                        </p:tgtEl>
                                        <p:attrNameLst>
                                          <p:attrName>style.visibility</p:attrName>
                                        </p:attrNameLst>
                                      </p:cBhvr>
                                      <p:to>
                                        <p:strVal val="visible"/>
                                      </p:to>
                                    </p:set>
                                    <p:animEffect transition="in" filter="fade">
                                      <p:cBhvr additive="base">
                                        <p:cTn id="7" dur="500" fill="hold"/>
                                        <p:tgtEl>
                                          <p:spTgt spid="184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additive="base">
                                        <p:cTn id="11" dur="1" fill="hold">
                                          <p:stCondLst>
                                            <p:cond delay="0"/>
                                          </p:stCondLst>
                                        </p:cTn>
                                        <p:tgtEl>
                                          <p:spTgt spid="18440"/>
                                        </p:tgtEl>
                                        <p:attrNameLst>
                                          <p:attrName>style.visibility</p:attrName>
                                        </p:attrNameLst>
                                      </p:cBhvr>
                                      <p:to>
                                        <p:strVal val="visible"/>
                                      </p:to>
                                    </p:set>
                                    <p:animEffect transition="in" filter="wipe(left)">
                                      <p:cBhvr additive="base">
                                        <p:cTn id="12" dur="500" fill="hold"/>
                                        <p:tgtEl>
                                          <p:spTgt spid="18440"/>
                                        </p:tgtEl>
                                      </p:cBhvr>
                                    </p:animEffect>
                                  </p:childTnLst>
                                </p:cTn>
                              </p:par>
                              <p:par>
                                <p:cTn id="13" presetID="22" presetClass="entr" presetSubtype="8" fill="hold" grpId="0" nodeType="withEffect">
                                  <p:stCondLst>
                                    <p:cond delay="0"/>
                                  </p:stCondLst>
                                  <p:childTnLst>
                                    <p:set>
                                      <p:cBhvr additive="base">
                                        <p:cTn id="14" dur="1" fill="hold">
                                          <p:stCondLst>
                                            <p:cond delay="0"/>
                                          </p:stCondLst>
                                        </p:cTn>
                                        <p:tgtEl>
                                          <p:spTgt spid="18439"/>
                                        </p:tgtEl>
                                        <p:attrNameLst>
                                          <p:attrName>style.visibility</p:attrName>
                                        </p:attrNameLst>
                                      </p:cBhvr>
                                      <p:to>
                                        <p:strVal val="visible"/>
                                      </p:to>
                                    </p:set>
                                    <p:animEffect transition="in" filter="wipe(left)">
                                      <p:cBhvr additive="base">
                                        <p:cTn id="15" dur="500" fill="hold"/>
                                        <p:tgtEl>
                                          <p:spTgt spid="1843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additive="base">
                                        <p:cTn id="19" dur="1" fill="hold">
                                          <p:stCondLst>
                                            <p:cond delay="0"/>
                                          </p:stCondLst>
                                        </p:cTn>
                                        <p:tgtEl>
                                          <p:spTgt spid="18441"/>
                                        </p:tgtEl>
                                        <p:attrNameLst>
                                          <p:attrName>style.visibility</p:attrName>
                                        </p:attrNameLst>
                                      </p:cBhvr>
                                      <p:to>
                                        <p:strVal val="visible"/>
                                      </p:to>
                                    </p:set>
                                    <p:anim calcmode="lin" valueType="num">
                                      <p:cBhvr additive="base">
                                        <p:cTn id="20" dur="500" fill="hold"/>
                                        <p:tgtEl>
                                          <p:spTgt spid="18441"/>
                                        </p:tgtEl>
                                        <p:attrNameLst>
                                          <p:attrName>ppt_x</p:attrName>
                                        </p:attrNameLst>
                                      </p:cBhvr>
                                      <p:tavLst>
                                        <p:tav tm="0">
                                          <p:val>
                                            <p:strVal val="#ppt_x"/>
                                          </p:val>
                                        </p:tav>
                                        <p:tav tm="100000">
                                          <p:val>
                                            <p:strVal val="#ppt_x"/>
                                          </p:val>
                                        </p:tav>
                                      </p:tavLst>
                                    </p:anim>
                                    <p:anim calcmode="lin" valueType="num">
                                      <p:cBhvr additive="base">
                                        <p:cTn id="21" dur="500" fill="hold"/>
                                        <p:tgtEl>
                                          <p:spTgt spid="18441"/>
                                        </p:tgtEl>
                                        <p:attrNameLst>
                                          <p:attrName>ppt_y</p:attrName>
                                        </p:attrNameLst>
                                      </p:cBhvr>
                                      <p:tavLst>
                                        <p:tav tm="0">
                                          <p:val>
                                            <p:strVal val="1+#ppt_h/2"/>
                                          </p:val>
                                        </p:tav>
                                        <p:tav tm="100000">
                                          <p:val>
                                            <p:strVal val="#ppt_y"/>
                                          </p:val>
                                        </p:tav>
                                      </p:tavLst>
                                    </p:anim>
                                  </p:childTnLst>
                                </p:cTn>
                              </p:par>
                              <p:par>
                                <p:cTn id="22" presetID="22" presetClass="entr" presetSubtype="8" fill="hold" nodeType="withEffect">
                                  <p:stCondLst>
                                    <p:cond delay="0"/>
                                  </p:stCondLst>
                                  <p:childTnLst>
                                    <p:set>
                                      <p:cBhvr additive="base">
                                        <p:cTn id="23" dur="1" fill="hold">
                                          <p:stCondLst>
                                            <p:cond delay="0"/>
                                          </p:stCondLst>
                                        </p:cTn>
                                        <p:tgtEl>
                                          <p:spTgt spid="18442"/>
                                        </p:tgtEl>
                                        <p:attrNameLst>
                                          <p:attrName>style.visibility</p:attrName>
                                        </p:attrNameLst>
                                      </p:cBhvr>
                                      <p:to>
                                        <p:strVal val="visible"/>
                                      </p:to>
                                    </p:set>
                                    <p:animEffect transition="in" filter="wipe(left)">
                                      <p:cBhvr additive="base">
                                        <p:cTn id="24" dur="500" fill="hold"/>
                                        <p:tgtEl>
                                          <p:spTgt spid="1844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additive="base">
                                        <p:cTn id="28" dur="1" fill="hold">
                                          <p:stCondLst>
                                            <p:cond delay="0"/>
                                          </p:stCondLst>
                                        </p:cTn>
                                        <p:tgtEl>
                                          <p:spTgt spid="18444"/>
                                        </p:tgtEl>
                                        <p:attrNameLst>
                                          <p:attrName>style.visibility</p:attrName>
                                        </p:attrNameLst>
                                      </p:cBhvr>
                                      <p:to>
                                        <p:strVal val="visible"/>
                                      </p:to>
                                    </p:set>
                                    <p:animEffect transition="in" filter="fade">
                                      <p:cBhvr additive="base">
                                        <p:cTn id="29" dur="500" fill="hold"/>
                                        <p:tgtEl>
                                          <p:spTgt spid="1844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additive="base">
                                        <p:cTn id="33" dur="1" fill="hold">
                                          <p:stCondLst>
                                            <p:cond delay="0"/>
                                          </p:stCondLst>
                                        </p:cTn>
                                        <p:tgtEl>
                                          <p:spTgt spid="18443"/>
                                        </p:tgtEl>
                                        <p:attrNameLst>
                                          <p:attrName>style.visibility</p:attrName>
                                        </p:attrNameLst>
                                      </p:cBhvr>
                                      <p:to>
                                        <p:strVal val="visible"/>
                                      </p:to>
                                    </p:set>
                                    <p:animEffect transition="in" filter="fade">
                                      <p:cBhvr additive="base">
                                        <p:cTn id="34" dur="500" fill="hold"/>
                                        <p:tgtEl>
                                          <p:spTgt spid="1844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additive="base">
                                        <p:cTn id="38" dur="1" fill="hold">
                                          <p:stCondLst>
                                            <p:cond delay="0"/>
                                          </p:stCondLst>
                                        </p:cTn>
                                        <p:tgtEl>
                                          <p:spTgt spid="18445"/>
                                        </p:tgtEl>
                                        <p:attrNameLst>
                                          <p:attrName>style.visibility</p:attrName>
                                        </p:attrNameLst>
                                      </p:cBhvr>
                                      <p:to>
                                        <p:strVal val="visible"/>
                                      </p:to>
                                    </p:set>
                                    <p:animEffect transition="in" filter="fade">
                                      <p:cBhvr additive="base">
                                        <p:cTn id="39" dur="500" fill="hold"/>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p:bldP spid="18439" grpId="0"/>
      <p:bldP spid="18440" grpId="0" animBg="1"/>
      <p:bldP spid="18441" grpId="0"/>
      <p:bldP spid="18443" grpId="0"/>
      <p:bldP spid="18444" grpId="0"/>
      <p:bldP spid="18445"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组合 2"/>
          <p:cNvGrpSpPr/>
          <p:nvPr/>
        </p:nvGrpSpPr>
        <p:grpSpPr>
          <a:xfrm>
            <a:off x="6654800" y="115888"/>
            <a:ext cx="5534025" cy="917575"/>
            <a:chOff x="10480" y="183"/>
            <a:chExt cx="8715" cy="1445"/>
          </a:xfrm>
        </p:grpSpPr>
        <p:sp>
          <p:nvSpPr>
            <p:cNvPr id="20482" name="五边形 3"/>
            <p:cNvSpPr/>
            <p:nvPr/>
          </p:nvSpPr>
          <p:spPr>
            <a:xfrm rot="10800000">
              <a:off x="10480" y="183"/>
              <a:ext cx="8715" cy="1445"/>
            </a:xfrm>
            <a:prstGeom prst="homePlate">
              <a:avLst>
                <a:gd name="adj" fmla="val 49980"/>
              </a:avLst>
            </a:prstGeom>
            <a:solidFill>
              <a:srgbClr val="FF0000"/>
            </a:solidFill>
            <a:ln w="12700">
              <a:no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cxnSp>
          <p:nvCxnSpPr>
            <p:cNvPr id="20483" name="直接连接符 5"/>
            <p:cNvCxnSpPr/>
            <p:nvPr/>
          </p:nvCxnSpPr>
          <p:spPr>
            <a:xfrm>
              <a:off x="11835" y="413"/>
              <a:ext cx="7275" cy="20"/>
            </a:xfrm>
            <a:prstGeom prst="line">
              <a:avLst/>
            </a:prstGeom>
            <a:ln w="57150">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484" name="直接连接符 8"/>
            <p:cNvCxnSpPr/>
            <p:nvPr/>
          </p:nvCxnSpPr>
          <p:spPr>
            <a:xfrm>
              <a:off x="11770" y="1418"/>
              <a:ext cx="7293" cy="20"/>
            </a:xfrm>
            <a:prstGeom prst="line">
              <a:avLst/>
            </a:prstGeom>
            <a:ln w="57150">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0485" name="组合 13"/>
            <p:cNvGrpSpPr/>
            <p:nvPr/>
          </p:nvGrpSpPr>
          <p:grpSpPr>
            <a:xfrm>
              <a:off x="10975" y="478"/>
              <a:ext cx="875" cy="877"/>
              <a:chOff x="5396767" y="2298515"/>
              <a:chExt cx="1392528" cy="1392528"/>
            </a:xfrm>
          </p:grpSpPr>
          <p:sp>
            <p:nvSpPr>
              <p:cNvPr id="20486" name="椭圆 13"/>
              <p:cNvSpPr/>
              <p:nvPr/>
            </p:nvSpPr>
            <p:spPr>
              <a:xfrm>
                <a:off x="5396767" y="2298515"/>
                <a:ext cx="1392528" cy="139252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graphicFrame>
            <p:nvGraphicFramePr>
              <p:cNvPr id="20487" name="对象 15"/>
              <p:cNvGraphicFramePr>
                <a:graphicFrameLocks noChangeAspect="1"/>
              </p:cNvGraphicFramePr>
              <p:nvPr/>
            </p:nvGraphicFramePr>
            <p:xfrm>
              <a:off x="5508297" y="2411272"/>
              <a:ext cx="1169470" cy="1167016"/>
            </p:xfrm>
            <a:graphic>
              <a:graphicData uri="http://schemas.openxmlformats.org/presentationml/2006/ole">
                <mc:AlternateContent xmlns:mc="http://schemas.openxmlformats.org/markup-compatibility/2006">
                  <mc:Choice xmlns:v="urn:schemas-microsoft-com:vml" Requires="v">
                    <p:oleObj spid="_x0000_s2093" name="" r:id="rId1" imgW="6136640" imgH="6123940" progId="CorelDraw.Graphic.17">
                      <p:embed/>
                    </p:oleObj>
                  </mc:Choice>
                  <mc:Fallback>
                    <p:oleObj name="" r:id="rId1" imgW="6136640" imgH="6123940" progId="CorelDraw.Graphic.17">
                      <p:embed/>
                      <p:pic>
                        <p:nvPicPr>
                          <p:cNvPr id="0" name="图片 2092"/>
                          <p:cNvPicPr/>
                          <p:nvPr/>
                        </p:nvPicPr>
                        <p:blipFill>
                          <a:blip r:embed="rId2"/>
                          <a:stretch>
                            <a:fillRect/>
                          </a:stretch>
                        </p:blipFill>
                        <p:spPr>
                          <a:xfrm>
                            <a:off x="5508297" y="2411272"/>
                            <a:ext cx="1169470" cy="1167016"/>
                          </a:xfrm>
                          <a:prstGeom prst="rect">
                            <a:avLst/>
                          </a:prstGeom>
                          <a:noFill/>
                        </p:spPr>
                      </p:pic>
                    </p:oleObj>
                  </mc:Fallback>
                </mc:AlternateContent>
              </a:graphicData>
            </a:graphic>
          </p:graphicFrame>
        </p:grpSp>
        <p:sp>
          <p:nvSpPr>
            <p:cNvPr id="20488" name="文本框 15"/>
            <p:cNvSpPr txBox="1"/>
            <p:nvPr/>
          </p:nvSpPr>
          <p:spPr>
            <a:xfrm>
              <a:off x="11835" y="418"/>
              <a:ext cx="7360" cy="1210"/>
            </a:xfrm>
            <a:prstGeom prst="rect">
              <a:avLst/>
            </a:prstGeom>
            <a:noFill/>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dist" fontAlgn="base"/>
              <a:r>
                <a:rPr lang="zh-CN" altLang="zh-CN" sz="4400">
                  <a:solidFill>
                    <a:schemeClr val="bg1"/>
                  </a:solidFill>
                  <a:effectLst>
                    <a:outerShdw blurRad="38100" dist="38100" dir="2700000" algn="tl">
                      <a:schemeClr val="bg2"/>
                    </a:outerShdw>
                  </a:effectLst>
                  <a:latin typeface="华文行楷" panose="02010800040101010101" charset="-122"/>
                  <a:ea typeface="华文行楷" panose="02010800040101010101" charset="-122"/>
                  <a:sym typeface="宋体" panose="02010600030101010101" pitchFamily="2" charset="-122"/>
                </a:rPr>
                <a:t>开创近代教育</a:t>
              </a:r>
              <a:endParaRPr lang="zh-CN" altLang="zh-CN" sz="4400">
                <a:solidFill>
                  <a:schemeClr val="bg1"/>
                </a:solidFill>
                <a:effectLst>
                  <a:outerShdw blurRad="38100" dist="38100" dir="2700000" algn="tl">
                    <a:schemeClr val="bg2"/>
                  </a:outerShdw>
                </a:effectLst>
                <a:latin typeface="华文行楷" panose="02010800040101010101" charset="-122"/>
                <a:ea typeface="华文行楷" panose="02010800040101010101" charset="-122"/>
                <a:sym typeface="宋体" panose="02010600030101010101" pitchFamily="2" charset="-122"/>
              </a:endParaRPr>
            </a:p>
          </p:txBody>
        </p:sp>
      </p:grpSp>
      <p:grpSp>
        <p:nvGrpSpPr>
          <p:cNvPr id="20489" name="组合 17"/>
          <p:cNvGrpSpPr/>
          <p:nvPr/>
        </p:nvGrpSpPr>
        <p:grpSpPr>
          <a:xfrm>
            <a:off x="2259012" y="6350"/>
            <a:ext cx="4171950" cy="868362"/>
            <a:chOff x="3633" y="744"/>
            <a:chExt cx="6570" cy="1368"/>
          </a:xfrm>
        </p:grpSpPr>
        <p:pic>
          <p:nvPicPr>
            <p:cNvPr id="20490" name="图片 21" descr="C:/Users/51279/AppData/Local/Temp/kaimatting_20191003222148/output_20191003222152..pngoutput_20191003222152."/>
            <p:cNvPicPr/>
            <p:nvPr/>
          </p:nvPicPr>
          <p:blipFill>
            <a:blip r:embed="rId3"/>
            <a:stretch>
              <a:fillRect/>
            </a:stretch>
          </p:blipFill>
          <p:spPr>
            <a:xfrm>
              <a:off x="3633" y="743"/>
              <a:ext cx="6570" cy="1367"/>
            </a:xfrm>
            <a:prstGeom prst="rect">
              <a:avLst/>
            </a:prstGeom>
            <a:noFill/>
            <a:ln>
              <a:noFill/>
              <a:miter lim="800000"/>
              <a:headEnd/>
              <a:tailEnd/>
            </a:ln>
          </p:spPr>
        </p:pic>
        <p:sp>
          <p:nvSpPr>
            <p:cNvPr id="20491" name="文本框 20"/>
            <p:cNvSpPr/>
            <p:nvPr/>
          </p:nvSpPr>
          <p:spPr>
            <a:xfrm>
              <a:off x="5245" y="941"/>
              <a:ext cx="3362" cy="919"/>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dist"/>
              <a:r>
                <a:rPr lang="zh-CN" altLang="en-US" sz="3200" b="1">
                  <a:solidFill>
                    <a:schemeClr val="bg1"/>
                  </a:solidFill>
                  <a:latin typeface="等线" panose="02010600030101010101" charset="-122"/>
                  <a:ea typeface="微软雅黑" panose="020B0503020204020204" pitchFamily="34" charset="-122"/>
                </a:rPr>
                <a:t>知识储备</a:t>
              </a:r>
              <a:endParaRPr lang="zh-CN" altLang="en-US" sz="3200" b="1">
                <a:solidFill>
                  <a:schemeClr val="bg1"/>
                </a:solidFill>
                <a:latin typeface="等线" panose="02010600030101010101" charset="-122"/>
                <a:ea typeface="微软雅黑" panose="020B0503020204020204" pitchFamily="34" charset="-122"/>
              </a:endParaRPr>
            </a:p>
          </p:txBody>
        </p:sp>
      </p:grpSp>
      <p:sp>
        <p:nvSpPr>
          <p:cNvPr id="20492" name="文本框 23"/>
          <p:cNvSpPr txBox="1"/>
          <p:nvPr/>
        </p:nvSpPr>
        <p:spPr>
          <a:xfrm>
            <a:off x="6242050" y="1150938"/>
            <a:ext cx="5892800" cy="5815013"/>
          </a:xfrm>
          <a:prstGeom prst="rect">
            <a:avLst/>
          </a:prstGeom>
          <a:noFill/>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600" b="1">
                <a:solidFill>
                  <a:srgbClr val="0000FF"/>
                </a:solidFill>
                <a:effectLst>
                  <a:outerShdw blurRad="38100" dist="38100" dir="2700000" algn="tl">
                    <a:schemeClr val="bg2"/>
                  </a:outerShdw>
                </a:effectLst>
                <a:latin typeface="楷体" panose="02010609060101010101" pitchFamily="49" charset="-122"/>
                <a:ea typeface="楷体" panose="02010609060101010101" pitchFamily="49" charset="-122"/>
                <a:sym typeface="宋体" panose="02010600030101010101" pitchFamily="2" charset="-122"/>
              </a:rPr>
              <a:t>京师同文馆</a:t>
            </a:r>
            <a:r>
              <a:rPr lang="en-US" altLang="zh-CN" sz="2800" b="1">
                <a:latin typeface="楷体" panose="02010609060101010101" pitchFamily="49" charset="-122"/>
                <a:ea typeface="楷体" panose="02010609060101010101" pitchFamily="49" charset="-122"/>
                <a:sym typeface="宋体" panose="02010600030101010101" pitchFamily="2" charset="-122"/>
              </a:rPr>
              <a:t>1863</a:t>
            </a:r>
            <a:r>
              <a:rPr lang="zh-CN" altLang="en-US" sz="2800" b="1">
                <a:latin typeface="楷体" panose="02010609060101010101" pitchFamily="49" charset="-122"/>
                <a:ea typeface="楷体" panose="02010609060101010101" pitchFamily="49" charset="-122"/>
                <a:sym typeface="宋体" panose="02010600030101010101" pitchFamily="2" charset="-122"/>
              </a:rPr>
              <a:t>年成立，这是一所培养外国翻译人才为主的学校，初设英文管，由英国传教士包尔腾任教习。以后次第增设俄文馆、法文馆、德文馆、日文馆，美国传教士丁韪良任总教务近</a:t>
            </a:r>
            <a:r>
              <a:rPr lang="en-US" altLang="zh-CN" sz="2800" b="1">
                <a:latin typeface="楷体" panose="02010609060101010101" pitchFamily="49" charset="-122"/>
                <a:ea typeface="楷体" panose="02010609060101010101" pitchFamily="49" charset="-122"/>
                <a:sym typeface="宋体" panose="02010600030101010101" pitchFamily="2" charset="-122"/>
              </a:rPr>
              <a:t>30</a:t>
            </a:r>
            <a:r>
              <a:rPr lang="zh-CN" altLang="en-US" sz="2800" b="1">
                <a:latin typeface="楷体" panose="02010609060101010101" pitchFamily="49" charset="-122"/>
                <a:ea typeface="楷体" panose="02010609060101010101" pitchFamily="49" charset="-122"/>
                <a:sym typeface="宋体" panose="02010600030101010101" pitchFamily="2" charset="-122"/>
              </a:rPr>
              <a:t>年。京师同文馆</a:t>
            </a:r>
            <a:r>
              <a:rPr lang="en-US" altLang="zh-CN" sz="2800" b="1">
                <a:latin typeface="楷体" panose="02010609060101010101" pitchFamily="49" charset="-122"/>
                <a:ea typeface="楷体" panose="02010609060101010101" pitchFamily="49" charset="-122"/>
                <a:sym typeface="宋体" panose="02010600030101010101" pitchFamily="2" charset="-122"/>
              </a:rPr>
              <a:t>30</a:t>
            </a:r>
            <a:r>
              <a:rPr lang="zh-CN" altLang="en-US" sz="2800" b="1">
                <a:latin typeface="楷体" panose="02010609060101010101" pitchFamily="49" charset="-122"/>
                <a:ea typeface="楷体" panose="02010609060101010101" pitchFamily="49" charset="-122"/>
                <a:sym typeface="宋体" panose="02010600030101010101" pitchFamily="2" charset="-122"/>
              </a:rPr>
              <a:t>年中翻译西书近</a:t>
            </a:r>
            <a:r>
              <a:rPr lang="en-US" altLang="zh-CN" sz="2800" b="1">
                <a:latin typeface="楷体" panose="02010609060101010101" pitchFamily="49" charset="-122"/>
                <a:ea typeface="楷体" panose="02010609060101010101" pitchFamily="49" charset="-122"/>
                <a:sym typeface="宋体" panose="02010600030101010101" pitchFamily="2" charset="-122"/>
              </a:rPr>
              <a:t>200</a:t>
            </a:r>
            <a:r>
              <a:rPr lang="zh-CN" altLang="en-US" sz="2800" b="1">
                <a:latin typeface="楷体" panose="02010609060101010101" pitchFamily="49" charset="-122"/>
                <a:ea typeface="楷体" panose="02010609060101010101" pitchFamily="49" charset="-122"/>
                <a:sym typeface="宋体" panose="02010600030101010101" pitchFamily="2" charset="-122"/>
              </a:rPr>
              <a:t>部，尤以外交和史地政法一类为多，其中有中国人看到的第一本国际公法。</a:t>
            </a:r>
            <a:r>
              <a:rPr lang="en-US" altLang="zh-CN" sz="2800" b="1">
                <a:latin typeface="楷体" panose="02010609060101010101" pitchFamily="49" charset="-122"/>
                <a:ea typeface="楷体" panose="02010609060101010101" pitchFamily="49" charset="-122"/>
                <a:sym typeface="宋体" panose="02010600030101010101" pitchFamily="2" charset="-122"/>
              </a:rPr>
              <a:t>1868</a:t>
            </a:r>
            <a:r>
              <a:rPr lang="zh-CN" altLang="en-US" sz="2800" b="1">
                <a:latin typeface="楷体" panose="02010609060101010101" pitchFamily="49" charset="-122"/>
                <a:ea typeface="楷体" panose="02010609060101010101" pitchFamily="49" charset="-122"/>
                <a:sym typeface="宋体" panose="02010600030101010101" pitchFamily="2" charset="-122"/>
              </a:rPr>
              <a:t>年江南制造局附设的翻译馆，</a:t>
            </a:r>
            <a:r>
              <a:rPr lang="en-US" altLang="zh-CN" sz="2800" b="1">
                <a:latin typeface="楷体" panose="02010609060101010101" pitchFamily="49" charset="-122"/>
                <a:ea typeface="楷体" panose="02010609060101010101" pitchFamily="49" charset="-122"/>
                <a:sym typeface="宋体" panose="02010600030101010101" pitchFamily="2" charset="-122"/>
              </a:rPr>
              <a:t>40</a:t>
            </a:r>
            <a:r>
              <a:rPr lang="zh-CN" altLang="en-US" sz="2800" b="1">
                <a:latin typeface="楷体" panose="02010609060101010101" pitchFamily="49" charset="-122"/>
                <a:ea typeface="楷体" panose="02010609060101010101" pitchFamily="49" charset="-122"/>
                <a:sym typeface="宋体" panose="02010600030101010101" pitchFamily="2" charset="-122"/>
              </a:rPr>
              <a:t>年里翻译书籍达</a:t>
            </a:r>
            <a:r>
              <a:rPr lang="en-US" altLang="zh-CN" sz="2800" b="1">
                <a:latin typeface="楷体" panose="02010609060101010101" pitchFamily="49" charset="-122"/>
                <a:ea typeface="楷体" panose="02010609060101010101" pitchFamily="49" charset="-122"/>
                <a:sym typeface="宋体" panose="02010600030101010101" pitchFamily="2" charset="-122"/>
              </a:rPr>
              <a:t>199</a:t>
            </a:r>
            <a:r>
              <a:rPr lang="zh-CN" altLang="en-US" sz="2800" b="1">
                <a:latin typeface="楷体" panose="02010609060101010101" pitchFamily="49" charset="-122"/>
                <a:ea typeface="楷体" panose="02010609060101010101" pitchFamily="49" charset="-122"/>
                <a:sym typeface="宋体" panose="02010600030101010101" pitchFamily="2" charset="-122"/>
              </a:rPr>
              <a:t>部，而以自然科学、实用科学为多。</a:t>
            </a:r>
            <a:endParaRPr lang="zh-CN" altLang="en-US" sz="2800" b="1">
              <a:latin typeface="楷体" panose="02010609060101010101" pitchFamily="49" charset="-122"/>
              <a:ea typeface="楷体" panose="02010609060101010101" pitchFamily="49" charset="-122"/>
              <a:sym typeface="宋体" panose="02010600030101010101" pitchFamily="2" charset="-122"/>
            </a:endParaRPr>
          </a:p>
          <a:p>
            <a:pPr lvl="0" fontAlgn="base"/>
            <a:endParaRPr lang="zh-CN" altLang="en-US" sz="2800" b="1">
              <a:latin typeface="楷体" panose="02010609060101010101" pitchFamily="49" charset="-122"/>
              <a:ea typeface="楷体" panose="02010609060101010101" pitchFamily="49" charset="-122"/>
              <a:sym typeface="宋体" panose="02010600030101010101" pitchFamily="2" charset="-122"/>
            </a:endParaRPr>
          </a:p>
        </p:txBody>
      </p:sp>
      <p:grpSp>
        <p:nvGrpSpPr>
          <p:cNvPr id="20493" name="组合 18"/>
          <p:cNvGrpSpPr/>
          <p:nvPr/>
        </p:nvGrpSpPr>
        <p:grpSpPr>
          <a:xfrm>
            <a:off x="357188" y="1036638"/>
            <a:ext cx="2695575" cy="2613025"/>
            <a:chOff x="563" y="1628"/>
            <a:chExt cx="4244" cy="4114"/>
          </a:xfrm>
        </p:grpSpPr>
        <p:pic>
          <p:nvPicPr>
            <p:cNvPr id="20494" name="图片 7"/>
            <p:cNvPicPr/>
            <p:nvPr/>
          </p:nvPicPr>
          <p:blipFill>
            <a:blip r:embed="rId4"/>
            <a:stretch>
              <a:fillRect/>
            </a:stretch>
          </p:blipFill>
          <p:spPr>
            <a:xfrm>
              <a:off x="563" y="1628"/>
              <a:ext cx="4244" cy="4114"/>
            </a:xfrm>
            <a:prstGeom prst="rect">
              <a:avLst/>
            </a:prstGeom>
            <a:noFill/>
            <a:ln>
              <a:noFill/>
              <a:miter lim="800000"/>
              <a:headEnd/>
              <a:tailEnd/>
            </a:ln>
          </p:spPr>
        </p:pic>
        <p:sp>
          <p:nvSpPr>
            <p:cNvPr id="20495" name="文本框 9"/>
            <p:cNvSpPr txBox="1"/>
            <p:nvPr/>
          </p:nvSpPr>
          <p:spPr>
            <a:xfrm>
              <a:off x="674" y="4907"/>
              <a:ext cx="2688" cy="725"/>
            </a:xfrm>
            <a:prstGeom prst="rect">
              <a:avLst/>
            </a:prstGeom>
          </p:spPr>
          <p:style>
            <a:lnRef idx="2">
              <a:schemeClr val="accent6"/>
            </a:lnRef>
            <a:fillRef idx="1">
              <a:schemeClr val="lt1"/>
            </a:fillRef>
            <a:effectRef idx="0">
              <a:schemeClr val="accent6"/>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400">
                  <a:solidFill>
                    <a:srgbClr val="000000"/>
                  </a:solidFill>
                  <a:latin typeface="华文中宋" panose="02010600040101010101" pitchFamily="2" charset="-122"/>
                  <a:ea typeface="华文中宋" panose="02010600040101010101" pitchFamily="2" charset="-122"/>
                </a:rPr>
                <a:t>京师同文馆</a:t>
              </a:r>
              <a:endParaRPr lang="zh-CN" altLang="en-US" sz="2400">
                <a:solidFill>
                  <a:srgbClr val="000000"/>
                </a:solidFill>
                <a:latin typeface="华文中宋" panose="02010600040101010101" pitchFamily="2" charset="-122"/>
                <a:ea typeface="华文中宋" panose="02010600040101010101" pitchFamily="2" charset="-122"/>
              </a:endParaRPr>
            </a:p>
          </p:txBody>
        </p:sp>
      </p:grpSp>
      <p:pic>
        <p:nvPicPr>
          <p:cNvPr id="20496" name="图片 10"/>
          <p:cNvPicPr/>
          <p:nvPr/>
        </p:nvPicPr>
        <p:blipFill>
          <a:blip r:embed="rId5"/>
          <a:stretch>
            <a:fillRect/>
          </a:stretch>
        </p:blipFill>
        <p:spPr>
          <a:xfrm>
            <a:off x="3367088" y="1033462"/>
            <a:ext cx="2836862" cy="2546350"/>
          </a:xfrm>
          <a:prstGeom prst="rect">
            <a:avLst/>
          </a:prstGeom>
          <a:noFill/>
          <a:ln>
            <a:noFill/>
            <a:miter lim="800000"/>
            <a:headEnd/>
            <a:tailEnd/>
          </a:ln>
        </p:spPr>
      </p:pic>
      <p:pic>
        <p:nvPicPr>
          <p:cNvPr id="20497" name="图片 12"/>
          <p:cNvPicPr/>
          <p:nvPr/>
        </p:nvPicPr>
        <p:blipFill>
          <a:blip r:embed="rId6"/>
          <a:stretch>
            <a:fillRect/>
          </a:stretch>
        </p:blipFill>
        <p:spPr>
          <a:xfrm>
            <a:off x="3186112" y="3978275"/>
            <a:ext cx="2994025" cy="2590800"/>
          </a:xfrm>
          <a:prstGeom prst="rect">
            <a:avLst/>
          </a:prstGeom>
          <a:noFill/>
          <a:ln>
            <a:noFill/>
            <a:miter lim="800000"/>
            <a:headEnd/>
            <a:tailEnd/>
          </a:ln>
        </p:spPr>
      </p:pic>
      <p:cxnSp>
        <p:nvCxnSpPr>
          <p:cNvPr id="20498" name="直接连接符 19"/>
          <p:cNvCxnSpPr/>
          <p:nvPr/>
        </p:nvCxnSpPr>
        <p:spPr>
          <a:xfrm flipH="1">
            <a:off x="3211513" y="938213"/>
            <a:ext cx="0" cy="288290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0499" name="直接连接符 20"/>
          <p:cNvCxnSpPr/>
          <p:nvPr/>
        </p:nvCxnSpPr>
        <p:spPr>
          <a:xfrm>
            <a:off x="-15875" y="3821113"/>
            <a:ext cx="6175375" cy="0"/>
          </a:xfrm>
          <a:prstGeom prst="line">
            <a:avLst/>
          </a:prstGeom>
          <a:ln w="28575">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20500" name="文本框 22"/>
          <p:cNvSpPr txBox="1"/>
          <p:nvPr/>
        </p:nvSpPr>
        <p:spPr>
          <a:xfrm>
            <a:off x="3281363" y="5997575"/>
            <a:ext cx="1401763" cy="460375"/>
          </a:xfrm>
          <a:prstGeom prst="rect">
            <a:avLst/>
          </a:prstGeom>
        </p:spPr>
        <p:style>
          <a:lnRef idx="2">
            <a:schemeClr val="accent6"/>
          </a:lnRef>
          <a:fillRef idx="1">
            <a:schemeClr val="lt1"/>
          </a:fillRef>
          <a:effectRef idx="0">
            <a:schemeClr val="accent6"/>
          </a:effectRef>
          <a:fontRef idx="minor">
            <a:schemeClr val="dk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400">
                <a:solidFill>
                  <a:srgbClr val="000000"/>
                </a:solidFill>
                <a:latin typeface="华文中宋" panose="02010600040101010101" pitchFamily="2" charset="-122"/>
                <a:ea typeface="华文中宋" panose="02010600040101010101" pitchFamily="2" charset="-122"/>
              </a:rPr>
              <a:t>留美幼童</a:t>
            </a:r>
            <a:endParaRPr lang="zh-CN" altLang="en-US" sz="2400">
              <a:solidFill>
                <a:srgbClr val="000000"/>
              </a:solidFill>
              <a:latin typeface="华文中宋" panose="02010600040101010101" pitchFamily="2" charset="-122"/>
              <a:ea typeface="华文中宋" panose="02010600040101010101" pitchFamily="2" charset="-122"/>
            </a:endParaRPr>
          </a:p>
        </p:txBody>
      </p:sp>
      <p:sp>
        <p:nvSpPr>
          <p:cNvPr id="20501" name="文本框 24"/>
          <p:cNvSpPr txBox="1"/>
          <p:nvPr/>
        </p:nvSpPr>
        <p:spPr>
          <a:xfrm>
            <a:off x="190500" y="3910013"/>
            <a:ext cx="2890838" cy="2860675"/>
          </a:xfrm>
          <a:prstGeom prst="rect">
            <a:avLst/>
          </a:prstGeom>
          <a:noFill/>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b="1">
                <a:solidFill>
                  <a:srgbClr val="0000FF"/>
                </a:solidFill>
                <a:effectLst>
                  <a:outerShdw blurRad="38100" dist="38100" dir="2700000" algn="tl">
                    <a:schemeClr val="bg2"/>
                  </a:outerShdw>
                </a:effectLst>
                <a:latin typeface="楷体" panose="02010609060101010101" pitchFamily="49" charset="-122"/>
                <a:ea typeface="楷体" panose="02010609060101010101" pitchFamily="49" charset="-122"/>
                <a:sym typeface="宋体" panose="02010600030101010101" pitchFamily="2" charset="-122"/>
              </a:rPr>
              <a:t>派遣留学生</a:t>
            </a:r>
            <a:r>
              <a:rPr lang="zh-CN" altLang="en-US" b="1">
                <a:latin typeface="楷体" panose="02010609060101010101" pitchFamily="49" charset="-122"/>
                <a:ea typeface="楷体" panose="02010609060101010101" pitchFamily="49" charset="-122"/>
                <a:sym typeface="宋体" panose="02010600030101010101" pitchFamily="2" charset="-122"/>
              </a:rPr>
              <a:t>在容闳主持下，从</a:t>
            </a:r>
            <a:r>
              <a:rPr lang="en-US" altLang="zh-CN" b="1">
                <a:latin typeface="楷体" panose="02010609060101010101" pitchFamily="49" charset="-122"/>
                <a:ea typeface="楷体" panose="02010609060101010101" pitchFamily="49" charset="-122"/>
                <a:sym typeface="宋体" panose="02010600030101010101" pitchFamily="2" charset="-122"/>
              </a:rPr>
              <a:t>1872</a:t>
            </a:r>
            <a:r>
              <a:rPr lang="zh-CN" altLang="en-US" b="1">
                <a:latin typeface="楷体" panose="02010609060101010101" pitchFamily="49" charset="-122"/>
                <a:ea typeface="楷体" panose="02010609060101010101" pitchFamily="49" charset="-122"/>
                <a:sym typeface="宋体" panose="02010600030101010101" pitchFamily="2" charset="-122"/>
              </a:rPr>
              <a:t>年到</a:t>
            </a:r>
            <a:r>
              <a:rPr lang="en-US" altLang="zh-CN" b="1">
                <a:latin typeface="楷体" panose="02010609060101010101" pitchFamily="49" charset="-122"/>
                <a:ea typeface="楷体" panose="02010609060101010101" pitchFamily="49" charset="-122"/>
                <a:sym typeface="宋体" panose="02010600030101010101" pitchFamily="2" charset="-122"/>
              </a:rPr>
              <a:t>1875</a:t>
            </a:r>
            <a:r>
              <a:rPr lang="zh-CN" altLang="en-US" b="1">
                <a:latin typeface="楷体" panose="02010609060101010101" pitchFamily="49" charset="-122"/>
                <a:ea typeface="楷体" panose="02010609060101010101" pitchFamily="49" charset="-122"/>
                <a:sym typeface="宋体" panose="02010600030101010101" pitchFamily="2" charset="-122"/>
              </a:rPr>
              <a:t>年，先后有</a:t>
            </a:r>
            <a:r>
              <a:rPr lang="en-US" altLang="zh-CN" b="1">
                <a:latin typeface="楷体" panose="02010609060101010101" pitchFamily="49" charset="-122"/>
                <a:ea typeface="楷体" panose="02010609060101010101" pitchFamily="49" charset="-122"/>
                <a:sym typeface="宋体" panose="02010600030101010101" pitchFamily="2" charset="-122"/>
              </a:rPr>
              <a:t>120</a:t>
            </a:r>
            <a:r>
              <a:rPr lang="zh-CN" altLang="en-US" b="1">
                <a:latin typeface="楷体" panose="02010609060101010101" pitchFamily="49" charset="-122"/>
                <a:ea typeface="楷体" panose="02010609060101010101" pitchFamily="49" charset="-122"/>
                <a:sym typeface="宋体" panose="02010600030101010101" pitchFamily="2" charset="-122"/>
              </a:rPr>
              <a:t>名幼童被派赴美留学。（原定以</a:t>
            </a:r>
            <a:r>
              <a:rPr lang="en-US" altLang="zh-CN" b="1">
                <a:latin typeface="楷体" panose="02010609060101010101" pitchFamily="49" charset="-122"/>
                <a:ea typeface="楷体" panose="02010609060101010101" pitchFamily="49" charset="-122"/>
                <a:sym typeface="宋体" panose="02010600030101010101" pitchFamily="2" charset="-122"/>
              </a:rPr>
              <a:t>15</a:t>
            </a:r>
            <a:r>
              <a:rPr lang="zh-CN" altLang="en-US" b="1">
                <a:latin typeface="楷体" panose="02010609060101010101" pitchFamily="49" charset="-122"/>
                <a:ea typeface="楷体" panose="02010609060101010101" pitchFamily="49" charset="-122"/>
                <a:sym typeface="宋体" panose="02010600030101010101" pitchFamily="2" charset="-122"/>
              </a:rPr>
              <a:t>年为期，学成回国。但顽固派担心幼童将成为</a:t>
            </a:r>
            <a:r>
              <a:rPr lang="en-US" altLang="zh-CN" b="1">
                <a:latin typeface="楷体" panose="02010609060101010101" pitchFamily="49" charset="-122"/>
                <a:ea typeface="楷体" panose="02010609060101010101" pitchFamily="49" charset="-122"/>
                <a:sym typeface="宋体" panose="02010600030101010101" pitchFamily="2" charset="-122"/>
              </a:rPr>
              <a:t>“</a:t>
            </a:r>
            <a:r>
              <a:rPr lang="zh-CN" altLang="en-US" b="1">
                <a:latin typeface="楷体" panose="02010609060101010101" pitchFamily="49" charset="-122"/>
                <a:ea typeface="楷体" panose="02010609060101010101" pitchFamily="49" charset="-122"/>
                <a:sym typeface="宋体" panose="02010600030101010101" pitchFamily="2" charset="-122"/>
              </a:rPr>
              <a:t>美化</a:t>
            </a:r>
            <a:r>
              <a:rPr lang="en-US" altLang="zh-CN" b="1">
                <a:latin typeface="楷体" panose="02010609060101010101" pitchFamily="49" charset="-122"/>
                <a:ea typeface="楷体" panose="02010609060101010101" pitchFamily="49" charset="-122"/>
                <a:sym typeface="宋体" panose="02010600030101010101" pitchFamily="2" charset="-122"/>
              </a:rPr>
              <a:t>”</a:t>
            </a:r>
            <a:r>
              <a:rPr lang="zh-CN" altLang="en-US" b="1">
                <a:latin typeface="楷体" panose="02010609060101010101" pitchFamily="49" charset="-122"/>
                <a:ea typeface="楷体" panose="02010609060101010101" pitchFamily="49" charset="-122"/>
                <a:sym typeface="宋体" panose="02010600030101010101" pitchFamily="2" charset="-122"/>
              </a:rPr>
              <a:t>之人，……</a:t>
            </a:r>
            <a:r>
              <a:rPr lang="en-US" altLang="zh-CN" b="1">
                <a:latin typeface="楷体" panose="02010609060101010101" pitchFamily="49" charset="-122"/>
                <a:ea typeface="楷体" panose="02010609060101010101" pitchFamily="49" charset="-122"/>
                <a:sym typeface="宋体" panose="02010600030101010101" pitchFamily="2" charset="-122"/>
              </a:rPr>
              <a:t>1881</a:t>
            </a:r>
            <a:r>
              <a:rPr lang="zh-CN" altLang="en-US" b="1">
                <a:latin typeface="楷体" panose="02010609060101010101" pitchFamily="49" charset="-122"/>
                <a:ea typeface="楷体" panose="02010609060101010101" pitchFamily="49" charset="-122"/>
                <a:sym typeface="宋体" panose="02010600030101010101" pitchFamily="2" charset="-122"/>
              </a:rPr>
              <a:t>年全部撤回。）同一时期，福州船政学堂也曾派遣</a:t>
            </a:r>
            <a:r>
              <a:rPr lang="en-US" altLang="zh-CN" b="1">
                <a:latin typeface="楷体" panose="02010609060101010101" pitchFamily="49" charset="-122"/>
                <a:ea typeface="楷体" panose="02010609060101010101" pitchFamily="49" charset="-122"/>
                <a:sym typeface="宋体" panose="02010600030101010101" pitchFamily="2" charset="-122"/>
              </a:rPr>
              <a:t>30</a:t>
            </a:r>
            <a:r>
              <a:rPr lang="zh-CN" altLang="en-US" b="1">
                <a:latin typeface="楷体" panose="02010609060101010101" pitchFamily="49" charset="-122"/>
                <a:ea typeface="楷体" panose="02010609060101010101" pitchFamily="49" charset="-122"/>
                <a:sym typeface="宋体" panose="02010600030101010101" pitchFamily="2" charset="-122"/>
              </a:rPr>
              <a:t>余名留学生分赴英法学习海军。</a:t>
            </a:r>
            <a:endParaRPr lang="zh-CN" altLang="en-US">
              <a:latin typeface="Calibri" panose="020F0502020204030204"/>
              <a:ea typeface="宋体" panose="02010600030101010101" pitchFamily="2" charset="-122"/>
            </a:endParaRPr>
          </a:p>
        </p:txBody>
      </p:sp>
      <p:cxnSp>
        <p:nvCxnSpPr>
          <p:cNvPr id="20502" name="直接连接符 25"/>
          <p:cNvCxnSpPr/>
          <p:nvPr/>
        </p:nvCxnSpPr>
        <p:spPr>
          <a:xfrm flipH="1">
            <a:off x="6248400" y="3821113"/>
            <a:ext cx="0" cy="302260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图片 1"/>
          <p:cNvPicPr/>
          <p:nvPr/>
        </p:nvPicPr>
        <p:blipFill>
          <a:blip r:embed="rId1"/>
          <a:stretch>
            <a:fillRect/>
          </a:stretch>
        </p:blipFill>
        <p:spPr>
          <a:xfrm>
            <a:off x="0" y="-95250"/>
            <a:ext cx="12192000" cy="6864350"/>
          </a:xfrm>
          <a:prstGeom prst="rect">
            <a:avLst/>
          </a:prstGeom>
          <a:noFill/>
          <a:ln>
            <a:noFill/>
            <a:miter lim="800000"/>
            <a:headEnd/>
            <a:tailEnd/>
          </a:ln>
        </p:spPr>
      </p:pic>
      <p:pic>
        <p:nvPicPr>
          <p:cNvPr id="22530" name="图片 17"/>
          <p:cNvPicPr/>
          <p:nvPr/>
        </p:nvPicPr>
        <p:blipFill>
          <a:blip r:embed="rId2"/>
          <a:stretch>
            <a:fillRect/>
          </a:stretch>
        </p:blipFill>
        <p:spPr>
          <a:xfrm>
            <a:off x="28575" y="-95250"/>
            <a:ext cx="1265238" cy="1533525"/>
          </a:xfrm>
          <a:prstGeom prst="rect">
            <a:avLst/>
          </a:prstGeom>
          <a:noFill/>
          <a:ln>
            <a:miter lim="800000"/>
            <a:headEnd/>
            <a:tailEnd/>
          </a:ln>
        </p:spPr>
      </p:pic>
      <p:sp>
        <p:nvSpPr>
          <p:cNvPr id="22531" name="文本框 23"/>
          <p:cNvSpPr txBox="1"/>
          <p:nvPr/>
        </p:nvSpPr>
        <p:spPr>
          <a:xfrm>
            <a:off x="1293813" y="304800"/>
            <a:ext cx="18081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latin typeface="隶书" panose="02010509060101010101" pitchFamily="49" charset="-122"/>
                <a:ea typeface="隶书" panose="02010509060101010101" pitchFamily="49" charset="-122"/>
              </a:rPr>
              <a:t>趁热打铁</a:t>
            </a:r>
            <a:endParaRPr lang="zh-CN" altLang="en-US" sz="3200">
              <a:latin typeface="隶书" panose="02010509060101010101" pitchFamily="49" charset="-122"/>
              <a:ea typeface="隶书" panose="02010509060101010101" pitchFamily="49" charset="-122"/>
            </a:endParaRPr>
          </a:p>
        </p:txBody>
      </p:sp>
      <p:sp>
        <p:nvSpPr>
          <p:cNvPr id="22532" name="文本框 3"/>
          <p:cNvSpPr txBox="1"/>
          <p:nvPr/>
        </p:nvSpPr>
        <p:spPr>
          <a:xfrm>
            <a:off x="673100" y="4194175"/>
            <a:ext cx="10844213" cy="10763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latin typeface="隶书" panose="02010509060101010101" pitchFamily="49" charset="-122"/>
                <a:ea typeface="隶书" panose="02010509060101010101" pitchFamily="49" charset="-122"/>
              </a:rPr>
              <a:t>解析：郭嵩焘作为先进中国人的代表，其思想已经走在</a:t>
            </a:r>
            <a:r>
              <a:rPr lang="en-US" altLang="zh-CN" sz="3200">
                <a:latin typeface="隶书" panose="02010509060101010101" pitchFamily="49" charset="-122"/>
                <a:ea typeface="隶书" panose="02010509060101010101" pitchFamily="49" charset="-122"/>
              </a:rPr>
              <a:t>“</a:t>
            </a:r>
            <a:r>
              <a:rPr lang="zh-CN" altLang="en-US" sz="3200">
                <a:latin typeface="隶书" panose="02010509060101010101" pitchFamily="49" charset="-122"/>
                <a:ea typeface="隶书" panose="02010509060101010101" pitchFamily="49" charset="-122"/>
              </a:rPr>
              <a:t>中体西用</a:t>
            </a:r>
            <a:r>
              <a:rPr lang="en-US" altLang="zh-CN" sz="3200">
                <a:latin typeface="隶书" panose="02010509060101010101" pitchFamily="49" charset="-122"/>
                <a:ea typeface="隶书" panose="02010509060101010101" pitchFamily="49" charset="-122"/>
              </a:rPr>
              <a:t>”</a:t>
            </a:r>
            <a:r>
              <a:rPr lang="zh-CN" altLang="en-US" sz="3200">
                <a:latin typeface="隶书" panose="02010509060101010101" pitchFamily="49" charset="-122"/>
                <a:ea typeface="隶书" panose="02010509060101010101" pitchFamily="49" charset="-122"/>
              </a:rPr>
              <a:t>的前边，超越顽固派所能容忍的极限。</a:t>
            </a:r>
            <a:endParaRPr lang="zh-CN" altLang="en-US" sz="3200">
              <a:latin typeface="隶书" panose="02010509060101010101" pitchFamily="49" charset="-122"/>
              <a:ea typeface="隶书" panose="02010509060101010101" pitchFamily="49" charset="-122"/>
            </a:endParaRPr>
          </a:p>
        </p:txBody>
      </p:sp>
      <p:sp>
        <p:nvSpPr>
          <p:cNvPr id="22533" name="文本框 99"/>
          <p:cNvSpPr/>
          <p:nvPr/>
        </p:nvSpPr>
        <p:spPr>
          <a:xfrm>
            <a:off x="1030288" y="1087438"/>
            <a:ext cx="9786938" cy="310673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200025" lvl="0" indent="-200025"/>
            <a:r>
              <a:rPr lang="zh-CN" altLang="zh-CN" sz="2400">
                <a:solidFill>
                  <a:srgbClr val="FF0000"/>
                </a:solidFill>
                <a:latin typeface="宋体" panose="02010600030101010101" pitchFamily="2" charset="-122"/>
              </a:rPr>
              <a:t>（</a:t>
            </a:r>
            <a:r>
              <a:rPr lang="en-US" altLang="zh-CN" sz="2400">
                <a:solidFill>
                  <a:srgbClr val="FF0000"/>
                </a:solidFill>
                <a:latin typeface="宋体" panose="02010600030101010101" pitchFamily="2" charset="-122"/>
              </a:rPr>
              <a:t>2015·</a:t>
            </a:r>
            <a:r>
              <a:rPr lang="zh-CN" altLang="zh-CN" sz="2400">
                <a:solidFill>
                  <a:srgbClr val="FF0000"/>
                </a:solidFill>
                <a:latin typeface="宋体" panose="02010600030101010101" pitchFamily="2" charset="-122"/>
              </a:rPr>
              <a:t>江苏高考</a:t>
            </a:r>
            <a:r>
              <a:rPr lang="en-US" altLang="zh-CN" sz="2400">
                <a:solidFill>
                  <a:srgbClr val="FF0000"/>
                </a:solidFill>
                <a:latin typeface="宋体" panose="02010600030101010101" pitchFamily="2" charset="-122"/>
              </a:rPr>
              <a:t>·7</a:t>
            </a:r>
            <a:r>
              <a:rPr lang="zh-CN" altLang="zh-CN" sz="2400">
                <a:solidFill>
                  <a:srgbClr val="FF0000"/>
                </a:solidFill>
                <a:latin typeface="宋体" panose="02010600030101010101" pitchFamily="2" charset="-122"/>
              </a:rPr>
              <a:t>）</a:t>
            </a:r>
            <a:r>
              <a:rPr lang="en-US" altLang="zh-CN" sz="2400">
                <a:latin typeface="宋体" panose="02010600030101010101" pitchFamily="2" charset="-122"/>
              </a:rPr>
              <a:t>1876</a:t>
            </a:r>
            <a:r>
              <a:rPr lang="zh-CN" altLang="zh-CN" sz="2400">
                <a:latin typeface="宋体" panose="02010600030101010101" pitchFamily="2" charset="-122"/>
              </a:rPr>
              <a:t>年，郭嵩焘出使海外期间常写信给李鸿</a:t>
            </a:r>
            <a:endParaRPr lang="zh-CN" altLang="zh-CN" sz="2400">
              <a:latin typeface="宋体" panose="02010600030101010101" pitchFamily="2" charset="-122"/>
            </a:endParaRPr>
          </a:p>
          <a:p>
            <a:pPr marL="200025" lvl="0" indent="-200025"/>
            <a:r>
              <a:rPr lang="zh-CN" altLang="zh-CN" sz="2400">
                <a:latin typeface="宋体" panose="02010600030101010101" pitchFamily="2" charset="-122"/>
              </a:rPr>
              <a:t>章，报告日本派到西洋的留学生不限于机械一门，学</a:t>
            </a:r>
            <a:r>
              <a:rPr lang="zh-CN" altLang="zh-CN" sz="2400">
                <a:solidFill>
                  <a:srgbClr val="FF0000"/>
                </a:solidFill>
                <a:latin typeface="宋体" panose="02010600030101010101" pitchFamily="2" charset="-122"/>
              </a:rPr>
              <a:t>政治、经济</a:t>
            </a:r>
            <a:r>
              <a:rPr lang="zh-CN" altLang="zh-CN" sz="2400">
                <a:latin typeface="宋体" panose="02010600030101010101" pitchFamily="2" charset="-122"/>
              </a:rPr>
              <a:t>的都有，</a:t>
            </a:r>
            <a:endParaRPr lang="zh-CN" altLang="zh-CN" sz="2400">
              <a:latin typeface="宋体" panose="02010600030101010101" pitchFamily="2" charset="-122"/>
            </a:endParaRPr>
          </a:p>
          <a:p>
            <a:pPr marL="200025" lvl="0" indent="-200025"/>
            <a:r>
              <a:rPr lang="zh-CN" altLang="zh-CN" sz="2400">
                <a:latin typeface="宋体" panose="02010600030101010101" pitchFamily="2" charset="-122"/>
              </a:rPr>
              <a:t>劝其扩大留学范围。他的这些言论引起了士大夫们的谩骂，有人说他是</a:t>
            </a:r>
            <a:endParaRPr lang="zh-CN" altLang="zh-CN" sz="2400">
              <a:latin typeface="宋体" panose="02010600030101010101" pitchFamily="2" charset="-122"/>
            </a:endParaRPr>
          </a:p>
          <a:p>
            <a:pPr marL="200025" lvl="0" indent="-200025"/>
            <a:r>
              <a:rPr lang="zh-CN" altLang="zh-CN" sz="2400">
                <a:latin typeface="宋体" panose="02010600030101010101" pitchFamily="2" charset="-122"/>
              </a:rPr>
              <a:t>“汉奸”。结果，出使不到两年他就回国了。这说明</a:t>
            </a:r>
            <a:r>
              <a:rPr lang="en-US" altLang="zh-CN" sz="2800">
                <a:latin typeface="宋体" panose="02010600030101010101" pitchFamily="2" charset="-122"/>
              </a:rPr>
              <a:t>(</a:t>
            </a:r>
            <a:r>
              <a:rPr lang="zh-CN" altLang="zh-CN" sz="2800">
                <a:latin typeface="宋体" panose="02010600030101010101" pitchFamily="2" charset="-122"/>
              </a:rPr>
              <a:t>　　</a:t>
            </a:r>
            <a:r>
              <a:rPr lang="en-US" altLang="zh-CN" sz="2800">
                <a:latin typeface="宋体" panose="02010600030101010101" pitchFamily="2" charset="-122"/>
              </a:rPr>
              <a:t>)</a:t>
            </a:r>
            <a:endParaRPr lang="en-US" altLang="zh-CN" sz="2800">
              <a:latin typeface="宋体" panose="02010600030101010101" pitchFamily="2" charset="-122"/>
            </a:endParaRPr>
          </a:p>
          <a:p>
            <a:pPr marL="200025" lvl="0" indent="-200025"/>
            <a:r>
              <a:rPr lang="en-US" altLang="zh-CN" sz="2400">
                <a:latin typeface="宋体" panose="02010600030101010101" pitchFamily="2" charset="-122"/>
              </a:rPr>
              <a:t>A.</a:t>
            </a:r>
            <a:r>
              <a:rPr lang="zh-CN" altLang="zh-CN" sz="2400">
                <a:latin typeface="宋体" panose="02010600030101010101" pitchFamily="2" charset="-122"/>
              </a:rPr>
              <a:t>李鸿章的洋务思想日趋保守      </a:t>
            </a:r>
            <a:r>
              <a:rPr lang="en-US" altLang="zh-CN" sz="2400">
                <a:latin typeface="宋体" panose="02010600030101010101" pitchFamily="2" charset="-122"/>
              </a:rPr>
              <a:t>	</a:t>
            </a:r>
            <a:endParaRPr lang="en-US" altLang="zh-CN" sz="2400">
              <a:latin typeface="宋体" panose="02010600030101010101" pitchFamily="2" charset="-122"/>
            </a:endParaRPr>
          </a:p>
          <a:p>
            <a:pPr marL="200025" lvl="0" indent="-200025"/>
            <a:r>
              <a:rPr lang="en-US" altLang="zh-CN" sz="2400">
                <a:latin typeface="宋体" panose="02010600030101010101" pitchFamily="2" charset="-122"/>
              </a:rPr>
              <a:t>B.</a:t>
            </a:r>
            <a:r>
              <a:rPr lang="zh-CN" altLang="zh-CN" sz="2400">
                <a:latin typeface="宋体" panose="02010600030101010101" pitchFamily="2" charset="-122"/>
              </a:rPr>
              <a:t>郭嵩焘对西方体制过于推崇</a:t>
            </a:r>
            <a:endParaRPr lang="zh-CN" altLang="zh-CN" sz="2400">
              <a:latin typeface="宋体" panose="02010600030101010101" pitchFamily="2" charset="-122"/>
            </a:endParaRPr>
          </a:p>
          <a:p>
            <a:pPr marL="200025" lvl="0" indent="-200025"/>
            <a:r>
              <a:rPr lang="en-US" altLang="zh-CN" sz="2400">
                <a:latin typeface="宋体" panose="02010600030101010101" pitchFamily="2" charset="-122"/>
              </a:rPr>
              <a:t>C.</a:t>
            </a:r>
            <a:r>
              <a:rPr lang="zh-CN" altLang="zh-CN" sz="2400">
                <a:latin typeface="宋体" panose="02010600030101010101" pitchFamily="2" charset="-122"/>
              </a:rPr>
              <a:t>郭嵩焘的主张超越主流思想         </a:t>
            </a:r>
            <a:endParaRPr lang="zh-CN" altLang="zh-CN" sz="2400">
              <a:latin typeface="宋体" panose="02010600030101010101" pitchFamily="2" charset="-122"/>
            </a:endParaRPr>
          </a:p>
          <a:p>
            <a:pPr marL="200025" lvl="0" indent="-200025"/>
            <a:r>
              <a:rPr lang="en-US" altLang="zh-CN" sz="2400">
                <a:latin typeface="宋体" panose="02010600030101010101" pitchFamily="2" charset="-122"/>
              </a:rPr>
              <a:t>D.</a:t>
            </a:r>
            <a:r>
              <a:rPr lang="zh-CN" altLang="zh-CN" sz="2400">
                <a:latin typeface="宋体" panose="02010600030101010101" pitchFamily="2" charset="-122"/>
              </a:rPr>
              <a:t>清廷的对外政策发生了变化</a:t>
            </a:r>
            <a:endParaRPr lang="zh-CN" altLang="en-US" sz="240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additive="base">
                                        <p:cTn id="6" dur="2000" fill="hold"/>
                                        <p:tgtEl>
                                          <p:spTgt spid="22533">
                                            <p:txEl>
                                              <p:pRg st="6" end="6"/>
                                            </p:txEl>
                                          </p:spTgt>
                                        </p:tgtEl>
                                        <p:attrNameLst>
                                          <p:attrName>style.color</p:attrName>
                                        </p:attrNameLst>
                                      </p:cBhvr>
                                      <p:to>
                                        <a:schemeClr val="bg1"/>
                                      </p:to>
                                    </p:animClr>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additive="base">
                                        <p:cTn id="10" dur="1" fill="hold">
                                          <p:stCondLst>
                                            <p:cond delay="0"/>
                                          </p:stCondLst>
                                        </p:cTn>
                                        <p:tgtEl>
                                          <p:spTgt spid="22532"/>
                                        </p:tgtEl>
                                        <p:attrNameLst>
                                          <p:attrName>style.visibility</p:attrName>
                                        </p:attrNameLst>
                                      </p:cBhvr>
                                      <p:to>
                                        <p:strVal val="visible"/>
                                      </p:to>
                                    </p:set>
                                    <p:animEffect transition="in" filter="wipe(down)">
                                      <p:cBhvr additive="base">
                                        <p:cTn id="11" dur="500" fill="hold"/>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图片 1"/>
          <p:cNvPicPr/>
          <p:nvPr/>
        </p:nvPicPr>
        <p:blipFill>
          <a:blip r:embed="rId1"/>
          <a:stretch>
            <a:fillRect/>
          </a:stretch>
        </p:blipFill>
        <p:spPr>
          <a:xfrm>
            <a:off x="0" y="-95250"/>
            <a:ext cx="12192000" cy="6864350"/>
          </a:xfrm>
          <a:prstGeom prst="rect">
            <a:avLst/>
          </a:prstGeom>
          <a:noFill/>
          <a:ln>
            <a:noFill/>
            <a:miter lim="800000"/>
            <a:headEnd/>
            <a:tailEnd/>
          </a:ln>
        </p:spPr>
      </p:pic>
      <p:pic>
        <p:nvPicPr>
          <p:cNvPr id="24578" name="图片 17"/>
          <p:cNvPicPr/>
          <p:nvPr/>
        </p:nvPicPr>
        <p:blipFill>
          <a:blip r:embed="rId2"/>
          <a:stretch>
            <a:fillRect/>
          </a:stretch>
        </p:blipFill>
        <p:spPr>
          <a:xfrm>
            <a:off x="28575" y="-95250"/>
            <a:ext cx="1265238" cy="1533525"/>
          </a:xfrm>
          <a:prstGeom prst="rect">
            <a:avLst/>
          </a:prstGeom>
          <a:noFill/>
          <a:ln>
            <a:miter lim="800000"/>
            <a:headEnd/>
            <a:tailEnd/>
          </a:ln>
        </p:spPr>
      </p:pic>
      <p:sp>
        <p:nvSpPr>
          <p:cNvPr id="24579" name="文本框 23"/>
          <p:cNvSpPr txBox="1"/>
          <p:nvPr/>
        </p:nvSpPr>
        <p:spPr>
          <a:xfrm>
            <a:off x="1293813" y="304800"/>
            <a:ext cx="18081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latin typeface="隶书" panose="02010509060101010101" pitchFamily="49" charset="-122"/>
                <a:ea typeface="隶书" panose="02010509060101010101" pitchFamily="49" charset="-122"/>
              </a:rPr>
              <a:t>趁热打铁</a:t>
            </a:r>
            <a:endParaRPr lang="zh-CN" altLang="en-US" sz="3200">
              <a:latin typeface="隶书" panose="02010509060101010101" pitchFamily="49" charset="-122"/>
              <a:ea typeface="隶书" panose="02010509060101010101" pitchFamily="49" charset="-122"/>
            </a:endParaRPr>
          </a:p>
        </p:txBody>
      </p:sp>
      <p:sp>
        <p:nvSpPr>
          <p:cNvPr id="24580" name="文本框 3"/>
          <p:cNvSpPr txBox="1"/>
          <p:nvPr/>
        </p:nvSpPr>
        <p:spPr>
          <a:xfrm>
            <a:off x="774700" y="3676650"/>
            <a:ext cx="10134600" cy="13827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800">
                <a:latin typeface="隶书" panose="02010509060101010101" pitchFamily="49" charset="-122"/>
                <a:ea typeface="隶书" panose="02010509060101010101" pitchFamily="49" charset="-122"/>
              </a:rPr>
              <a:t>解析：</a:t>
            </a:r>
            <a:r>
              <a:rPr lang="en-US" altLang="zh-CN" sz="2800">
                <a:solidFill>
                  <a:srgbClr val="FF0000"/>
                </a:solidFill>
                <a:latin typeface="隶书" panose="02010509060101010101" pitchFamily="49" charset="-122"/>
                <a:ea typeface="隶书" panose="02010509060101010101" pitchFamily="49" charset="-122"/>
              </a:rPr>
              <a:t>D</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启示：</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千万不要犯</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先入为主</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的错误，要从材料出发，从概念出发。</a:t>
            </a:r>
            <a:endParaRPr lang="zh-CN" altLang="en-US" sz="2800">
              <a:latin typeface="隶书" panose="02010509060101010101" pitchFamily="49" charset="-122"/>
              <a:ea typeface="隶书" panose="02010509060101010101" pitchFamily="49" charset="-122"/>
            </a:endParaRPr>
          </a:p>
        </p:txBody>
      </p:sp>
      <p:sp>
        <p:nvSpPr>
          <p:cNvPr id="24581" name="文本框 99"/>
          <p:cNvSpPr/>
          <p:nvPr/>
        </p:nvSpPr>
        <p:spPr>
          <a:xfrm>
            <a:off x="642938" y="1162050"/>
            <a:ext cx="10382250" cy="230663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200025" lvl="0" indent="-200025"/>
            <a:r>
              <a:rPr lang="zh-CN" altLang="zh-CN" sz="2400">
                <a:latin typeface="宋体" panose="02010600030101010101" pitchFamily="2" charset="-122"/>
              </a:rPr>
              <a:t>（2014·天津高考·6）19世纪八九十年代，李鸿章在为格致书院所出考题中，曾问到西方测温、测热、测电的方法，问到西方平弧三角与《周髀算经》的关系，问到西方关于64种化学物质在中国语言为何物……。这说明当时的中国人(　　)</a:t>
            </a:r>
            <a:endParaRPr lang="zh-CN" altLang="zh-CN" sz="2400">
              <a:latin typeface="宋体" panose="02010600030101010101" pitchFamily="2" charset="-122"/>
            </a:endParaRPr>
          </a:p>
          <a:p>
            <a:pPr marL="200025" lvl="0" indent="-200025"/>
            <a:r>
              <a:rPr lang="zh-CN" altLang="zh-CN" sz="2400">
                <a:latin typeface="宋体" panose="02010600030101010101" pitchFamily="2" charset="-122"/>
              </a:rPr>
              <a:t>A．开始开眼看世界             B．坚持“中体西用”</a:t>
            </a:r>
            <a:endParaRPr lang="zh-CN" altLang="zh-CN" sz="2400">
              <a:latin typeface="宋体" panose="02010600030101010101" pitchFamily="2" charset="-122"/>
            </a:endParaRPr>
          </a:p>
          <a:p>
            <a:pPr marL="200025" lvl="0" indent="-200025"/>
            <a:r>
              <a:rPr lang="zh-CN" altLang="zh-CN" sz="2400">
                <a:latin typeface="宋体" panose="02010600030101010101" pitchFamily="2" charset="-122"/>
              </a:rPr>
              <a:t>C．普遍接受西式教育           D．关注西方科技</a:t>
            </a:r>
            <a:endParaRPr lang="zh-CN" altLang="zh-CN" sz="240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24580"/>
                                        </p:tgtEl>
                                        <p:attrNameLst>
                                          <p:attrName>style.visibility</p:attrName>
                                        </p:attrNameLst>
                                      </p:cBhvr>
                                      <p:to>
                                        <p:strVal val="visible"/>
                                      </p:to>
                                    </p:set>
                                    <p:animEffect transition="in" filter="wipe(down)">
                                      <p:cBhvr additive="base">
                                        <p:cTn id="7" dur="500" fill="hold"/>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2255839" y="2582864"/>
            <a:ext cx="76850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00025">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en-US" altLang="zh-CN" sz="240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a:latin typeface="Times New Roman" panose="02020603050405020304" pitchFamily="18" charset="0"/>
                <a:ea typeface="宋体" panose="02010600030101010101" pitchFamily="2" charset="-122"/>
                <a:cs typeface="Times New Roman" panose="02020603050405020304" pitchFamily="18" charset="0"/>
              </a:rPr>
              <a:t>如</a:t>
            </a:r>
            <a:r>
              <a:rPr lang="en-US" altLang="zh-CN" sz="2400">
                <a:latin typeface="Times New Roman" panose="02020603050405020304" pitchFamily="18" charset="0"/>
                <a:ea typeface="宋体" panose="02010600030101010101" pitchFamily="2" charset="-122"/>
                <a:cs typeface="Times New Roman" panose="02020603050405020304" pitchFamily="18" charset="0"/>
              </a:rPr>
              <a:t>27</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题“善书”，强调文化自信；</a:t>
            </a:r>
            <a:r>
              <a:rPr lang="en-US" altLang="zh-CN" sz="2400">
                <a:latin typeface="Times New Roman" panose="02020603050405020304" pitchFamily="18" charset="0"/>
                <a:ea typeface="宋体" panose="02010600030101010101" pitchFamily="2" charset="-122"/>
                <a:cs typeface="Times New Roman" panose="02020603050405020304" pitchFamily="18" charset="0"/>
              </a:rPr>
              <a:t>29</a:t>
            </a:r>
            <a:r>
              <a:rPr lang="zh-CN" altLang="en-US" sz="240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latin typeface="Times New Roman" panose="02020603050405020304" pitchFamily="18" charset="0"/>
                <a:ea typeface="宋体" panose="02010600030101010101" pitchFamily="2" charset="-122"/>
                <a:cs typeface="Times New Roman" panose="02020603050405020304" pitchFamily="18" charset="0"/>
              </a:rPr>
              <a:t>30</a:t>
            </a:r>
            <a:r>
              <a:rPr lang="zh-CN" altLang="en-US" sz="240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latin typeface="Times New Roman" panose="02020603050405020304" pitchFamily="18" charset="0"/>
                <a:ea typeface="宋体" panose="02010600030101010101" pitchFamily="2" charset="-122"/>
                <a:cs typeface="Times New Roman" panose="02020603050405020304" pitchFamily="18" charset="0"/>
              </a:rPr>
              <a:t>42</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题关于党史教育题，聚焦党史，培养学生爱党爱国情怀；</a:t>
            </a:r>
            <a:r>
              <a:rPr lang="en-US" altLang="zh-CN" sz="2400">
                <a:latin typeface="Times New Roman" panose="02020603050405020304" pitchFamily="18" charset="0"/>
                <a:ea typeface="宋体" panose="02010600030101010101" pitchFamily="2" charset="-122"/>
                <a:cs typeface="Times New Roman" panose="02020603050405020304" pitchFamily="18" charset="0"/>
              </a:rPr>
              <a:t>41</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题伟大史家的共同之处，培养学生求真务实精神；</a:t>
            </a:r>
            <a:r>
              <a:rPr lang="en-US" altLang="zh-CN" sz="2400">
                <a:latin typeface="Times New Roman" panose="02020603050405020304" pitchFamily="18" charset="0"/>
                <a:ea typeface="宋体" panose="02010600030101010101" pitchFamily="2" charset="-122"/>
                <a:cs typeface="Times New Roman" panose="02020603050405020304" pitchFamily="18" charset="0"/>
              </a:rPr>
              <a:t>47</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题“长乐老”的精神，宣传孝义不欺、好学纯厚等。试卷多题体现了家国情怀，通过高考来落实历史教学立德树人目标。</a:t>
            </a:r>
            <a:endParaRPr lang="zh-CN" altLang="en-US" sz="2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标题 2"/>
          <p:cNvSpPr>
            <a:spLocks noGrp="1"/>
          </p:cNvSpPr>
          <p:nvPr>
            <p:ph type="title"/>
            <p:custDataLst>
              <p:tags r:id="rId1"/>
            </p:custDataLst>
          </p:nvPr>
        </p:nvSpPr>
        <p:spPr>
          <a:xfrm>
            <a:off x="1426336" y="1600201"/>
            <a:ext cx="6816143" cy="576263"/>
          </a:xfrm>
        </p:spPr>
        <p:txBody>
          <a:bodyPr>
            <a:normAutofit/>
          </a:bodyPr>
          <a:lstStyle/>
          <a:p>
            <a:pPr>
              <a:defRPr/>
            </a:pPr>
            <a:r>
              <a:rPr lang="zh-CN" altLang="en-US" sz="3000" dirty="0">
                <a:solidFill>
                  <a:srgbClr val="FF0000"/>
                </a:solidFill>
                <a:latin typeface="黑体" panose="02010609060101010101" pitchFamily="49" charset="-122"/>
                <a:ea typeface="黑体" panose="02010609060101010101" pitchFamily="49" charset="-122"/>
                <a:sym typeface="+mn-ea"/>
              </a:rPr>
              <a:t>（</a:t>
            </a:r>
            <a:r>
              <a:rPr lang="en-US" altLang="zh-CN" sz="3000" dirty="0">
                <a:solidFill>
                  <a:srgbClr val="FF0000"/>
                </a:solidFill>
                <a:latin typeface="黑体" panose="02010609060101010101" pitchFamily="49" charset="-122"/>
                <a:ea typeface="黑体" panose="02010609060101010101" pitchFamily="49" charset="-122"/>
                <a:sym typeface="+mn-ea"/>
              </a:rPr>
              <a:t>1</a:t>
            </a:r>
            <a:r>
              <a:rPr lang="zh-CN" altLang="en-US" sz="3000" dirty="0">
                <a:solidFill>
                  <a:srgbClr val="FF0000"/>
                </a:solidFill>
                <a:latin typeface="黑体" panose="02010609060101010101" pitchFamily="49" charset="-122"/>
                <a:ea typeface="黑体" panose="02010609060101010101" pitchFamily="49" charset="-122"/>
                <a:sym typeface="+mn-ea"/>
              </a:rPr>
              <a:t>）命题指导思想：突出立德树人</a:t>
            </a:r>
            <a:endParaRPr lang="zh-CN" altLang="en-US" sz="3000" dirty="0">
              <a:solidFill>
                <a:srgbClr val="FF0000"/>
              </a:solidFill>
              <a:latin typeface="黑体" panose="02010609060101010101" pitchFamily="49" charset="-122"/>
              <a:ea typeface="黑体" panose="02010609060101010101" pitchFamily="49" charset="-122"/>
              <a:sym typeface="+mn-ea"/>
            </a:endParaRPr>
          </a:p>
        </p:txBody>
      </p:sp>
      <p:sp>
        <p:nvSpPr>
          <p:cNvPr id="4" name="标题 3"/>
          <p:cNvSpPr txBox="1"/>
          <p:nvPr/>
        </p:nvSpPr>
        <p:spPr bwMode="auto">
          <a:xfrm>
            <a:off x="824847" y="609026"/>
            <a:ext cx="43524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algn="l" rtl="0" eaLnBrk="0" fontAlgn="base" hangingPunct="0">
              <a:spcBef>
                <a:spcPct val="0"/>
              </a:spcBef>
              <a:spcAft>
                <a:spcPct val="0"/>
              </a:spcAft>
              <a:defRPr sz="4000" b="1" cap="all">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5pPr>
            <a:lvl6pPr marL="4572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6pPr>
            <a:lvl7pPr marL="9144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7pPr>
            <a:lvl8pPr marL="13716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8pPr>
            <a:lvl9pPr marL="18288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9pPr>
          </a:lstStyle>
          <a:p>
            <a:pPr algn="ctr">
              <a:defRPr/>
            </a:pPr>
            <a:r>
              <a:rPr lang="en-US" altLang="zh-CN" sz="3200" kern="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r>
              <a:rPr lang="zh-CN" altLang="en-US" sz="3200" kern="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试卷特点</a:t>
            </a:r>
            <a:endParaRPr lang="zh-CN" altLang="en-US" sz="3200" kern="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1000"/>
                                        <p:tgtEl>
                                          <p:spTgt spid="100"/>
                                        </p:tgtEl>
                                      </p:cBhvr>
                                    </p:animEffect>
                                    <p:anim calcmode="lin" valueType="num">
                                      <p:cBhvr>
                                        <p:cTn id="23" dur="1000" fill="hold"/>
                                        <p:tgtEl>
                                          <p:spTgt spid="100"/>
                                        </p:tgtEl>
                                        <p:attrNameLst>
                                          <p:attrName>ppt_x</p:attrName>
                                        </p:attrNameLst>
                                      </p:cBhvr>
                                      <p:tavLst>
                                        <p:tav tm="0">
                                          <p:val>
                                            <p:strVal val="#ppt_x"/>
                                          </p:val>
                                        </p:tav>
                                        <p:tav tm="100000">
                                          <p:val>
                                            <p:strVal val="#ppt_x"/>
                                          </p:val>
                                        </p:tav>
                                      </p:tavLst>
                                    </p:anim>
                                    <p:anim calcmode="lin" valueType="num">
                                      <p:cBhvr>
                                        <p:cTn id="24"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图片 1"/>
          <p:cNvPicPr/>
          <p:nvPr/>
        </p:nvPicPr>
        <p:blipFill>
          <a:blip r:embed="rId1"/>
          <a:stretch>
            <a:fillRect/>
          </a:stretch>
        </p:blipFill>
        <p:spPr>
          <a:xfrm>
            <a:off x="0" y="-95250"/>
            <a:ext cx="12192000" cy="6864350"/>
          </a:xfrm>
          <a:prstGeom prst="rect">
            <a:avLst/>
          </a:prstGeom>
          <a:noFill/>
          <a:ln>
            <a:noFill/>
            <a:miter lim="800000"/>
            <a:headEnd/>
            <a:tailEnd/>
          </a:ln>
        </p:spPr>
      </p:pic>
      <p:pic>
        <p:nvPicPr>
          <p:cNvPr id="26626" name="图片 17"/>
          <p:cNvPicPr/>
          <p:nvPr/>
        </p:nvPicPr>
        <p:blipFill>
          <a:blip r:embed="rId2"/>
          <a:stretch>
            <a:fillRect/>
          </a:stretch>
        </p:blipFill>
        <p:spPr>
          <a:xfrm>
            <a:off x="28575" y="-95250"/>
            <a:ext cx="1265238" cy="1533525"/>
          </a:xfrm>
          <a:prstGeom prst="rect">
            <a:avLst/>
          </a:prstGeom>
          <a:noFill/>
          <a:ln>
            <a:miter lim="800000"/>
            <a:headEnd/>
            <a:tailEnd/>
          </a:ln>
        </p:spPr>
      </p:pic>
      <p:sp>
        <p:nvSpPr>
          <p:cNvPr id="26627" name="文本框 23"/>
          <p:cNvSpPr txBox="1"/>
          <p:nvPr/>
        </p:nvSpPr>
        <p:spPr>
          <a:xfrm>
            <a:off x="1293813" y="304800"/>
            <a:ext cx="18081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latin typeface="隶书" panose="02010509060101010101" pitchFamily="49" charset="-122"/>
                <a:ea typeface="隶书" panose="02010509060101010101" pitchFamily="49" charset="-122"/>
              </a:rPr>
              <a:t>趁热打铁</a:t>
            </a:r>
            <a:endParaRPr lang="zh-CN" altLang="en-US" sz="3200">
              <a:latin typeface="隶书" panose="02010509060101010101" pitchFamily="49" charset="-122"/>
              <a:ea typeface="隶书" panose="02010509060101010101" pitchFamily="49" charset="-122"/>
            </a:endParaRPr>
          </a:p>
        </p:txBody>
      </p:sp>
      <p:sp>
        <p:nvSpPr>
          <p:cNvPr id="26628" name="文本框 3"/>
          <p:cNvSpPr txBox="1"/>
          <p:nvPr/>
        </p:nvSpPr>
        <p:spPr>
          <a:xfrm>
            <a:off x="673100" y="3783013"/>
            <a:ext cx="10844213" cy="22447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800">
                <a:latin typeface="隶书" panose="02010509060101010101" pitchFamily="49" charset="-122"/>
                <a:ea typeface="隶书" panose="02010509060101010101" pitchFamily="49" charset="-122"/>
              </a:rPr>
              <a:t>解析：</a:t>
            </a:r>
            <a:r>
              <a:rPr lang="en-US" altLang="zh-CN" sz="2800">
                <a:solidFill>
                  <a:srgbClr val="FF0000"/>
                </a:solidFill>
                <a:latin typeface="隶书" panose="02010509060101010101" pitchFamily="49" charset="-122"/>
                <a:ea typeface="隶书" panose="02010509060101010101" pitchFamily="49" charset="-122"/>
              </a:rPr>
              <a:t>D</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启示：</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①</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思想</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理念</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很难用时间去硬性量化，历史发展的</a:t>
            </a:r>
            <a:r>
              <a:rPr lang="zh-CN" altLang="en-US" sz="2800">
                <a:solidFill>
                  <a:srgbClr val="FF0000"/>
                </a:solidFill>
                <a:latin typeface="隶书" panose="02010509060101010101" pitchFamily="49" charset="-122"/>
                <a:ea typeface="隶书" panose="02010509060101010101" pitchFamily="49" charset="-122"/>
              </a:rPr>
              <a:t>长期性</a:t>
            </a:r>
            <a:r>
              <a:rPr lang="zh-CN" altLang="en-US" sz="2800">
                <a:latin typeface="隶书" panose="02010509060101010101" pitchFamily="49" charset="-122"/>
                <a:ea typeface="隶书" panose="02010509060101010101" pitchFamily="49" charset="-122"/>
              </a:rPr>
              <a:t>；</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②抓住事物的本质，</a:t>
            </a:r>
            <a:r>
              <a:rPr lang="zh-CN" altLang="en-US" sz="2800">
                <a:solidFill>
                  <a:srgbClr val="FF0000"/>
                </a:solidFill>
                <a:latin typeface="隶书" panose="02010509060101010101" pitchFamily="49" charset="-122"/>
                <a:ea typeface="隶书" panose="02010509060101010101" pitchFamily="49" charset="-122"/>
              </a:rPr>
              <a:t>清政府维护封建统治的根本目的是始终不变的</a:t>
            </a:r>
            <a:r>
              <a:rPr lang="zh-CN" altLang="en-US" sz="2800">
                <a:latin typeface="隶书" panose="02010509060101010101" pitchFamily="49" charset="-122"/>
                <a:ea typeface="隶书" panose="02010509060101010101" pitchFamily="49" charset="-122"/>
              </a:rPr>
              <a:t>。</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③</a:t>
            </a:r>
            <a:r>
              <a:rPr lang="zh-CN" altLang="en-US" sz="2800">
                <a:solidFill>
                  <a:srgbClr val="FF0000"/>
                </a:solidFill>
                <a:latin typeface="隶书" panose="02010509060101010101" pitchFamily="49" charset="-122"/>
                <a:ea typeface="隶书" panose="02010509060101010101" pitchFamily="49" charset="-122"/>
              </a:rPr>
              <a:t>材料意识</a:t>
            </a:r>
            <a:r>
              <a:rPr lang="zh-CN" altLang="en-US" sz="2800">
                <a:latin typeface="隶书" panose="02010509060101010101" pitchFamily="49" charset="-122"/>
                <a:ea typeface="隶书" panose="02010509060101010101" pitchFamily="49" charset="-122"/>
              </a:rPr>
              <a:t>，从材料出发；</a:t>
            </a:r>
            <a:endParaRPr lang="zh-CN" altLang="en-US" sz="2800">
              <a:latin typeface="隶书" panose="02010509060101010101" pitchFamily="49" charset="-122"/>
              <a:ea typeface="隶书" panose="02010509060101010101" pitchFamily="49" charset="-122"/>
            </a:endParaRPr>
          </a:p>
        </p:txBody>
      </p:sp>
      <p:sp>
        <p:nvSpPr>
          <p:cNvPr id="26629" name="文本框 99"/>
          <p:cNvSpPr/>
          <p:nvPr/>
        </p:nvSpPr>
        <p:spPr>
          <a:xfrm>
            <a:off x="673100" y="1343025"/>
            <a:ext cx="10382250" cy="236855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200025" lvl="0" indent="-200025"/>
            <a:r>
              <a:rPr lang="zh-CN" altLang="zh-CN" sz="2800">
                <a:solidFill>
                  <a:srgbClr val="FF0000"/>
                </a:solidFill>
                <a:latin typeface="宋体" panose="02010600030101010101" pitchFamily="2" charset="-122"/>
              </a:rPr>
              <a:t>（</a:t>
            </a:r>
            <a:r>
              <a:rPr lang="en-US" altLang="zh-CN" sz="2800">
                <a:solidFill>
                  <a:srgbClr val="FF0000"/>
                </a:solidFill>
                <a:latin typeface="宋体" panose="02010600030101010101" pitchFamily="2" charset="-122"/>
              </a:rPr>
              <a:t>2019·</a:t>
            </a:r>
            <a:r>
              <a:rPr lang="zh-CN" altLang="zh-CN" sz="2800">
                <a:solidFill>
                  <a:srgbClr val="FF0000"/>
                </a:solidFill>
                <a:latin typeface="宋体" panose="02010600030101010101" pitchFamily="2" charset="-122"/>
              </a:rPr>
              <a:t>江苏高考</a:t>
            </a:r>
            <a:r>
              <a:rPr lang="en-US" altLang="zh-CN" sz="2800">
                <a:solidFill>
                  <a:srgbClr val="FF0000"/>
                </a:solidFill>
                <a:latin typeface="宋体" panose="02010600030101010101" pitchFamily="2" charset="-122"/>
              </a:rPr>
              <a:t>·6</a:t>
            </a:r>
            <a:r>
              <a:rPr lang="zh-CN" altLang="zh-CN" sz="2800">
                <a:solidFill>
                  <a:srgbClr val="FF0000"/>
                </a:solidFill>
                <a:latin typeface="宋体" panose="02010600030101010101" pitchFamily="2" charset="-122"/>
              </a:rPr>
              <a:t>）清末</a:t>
            </a:r>
            <a:r>
              <a:rPr lang="zh-CN" altLang="zh-CN" sz="2800">
                <a:latin typeface="宋体" panose="02010600030101010101" pitchFamily="2" charset="-122"/>
              </a:rPr>
              <a:t>，江苏某师范学校的校歌唱道：“</a:t>
            </a:r>
            <a:r>
              <a:rPr lang="zh-CN" altLang="zh-CN" sz="2800">
                <a:solidFill>
                  <a:srgbClr val="FF0000"/>
                </a:solidFill>
                <a:latin typeface="宋体" panose="02010600030101010101" pitchFamily="2" charset="-122"/>
              </a:rPr>
              <a:t>经义治事</a:t>
            </a:r>
            <a:r>
              <a:rPr lang="zh-CN" altLang="zh-CN" sz="2800">
                <a:latin typeface="宋体" panose="02010600030101010101" pitchFamily="2" charset="-122"/>
              </a:rPr>
              <a:t>，安定（北宋教育家胡安定）遗风，</a:t>
            </a:r>
            <a:r>
              <a:rPr lang="zh-CN" altLang="zh-CN" sz="2800">
                <a:solidFill>
                  <a:srgbClr val="FF0000"/>
                </a:solidFill>
                <a:latin typeface="宋体" panose="02010600030101010101" pitchFamily="2" charset="-122"/>
              </a:rPr>
              <a:t>体用贵兼通</a:t>
            </a:r>
            <a:r>
              <a:rPr lang="zh-CN" altLang="zh-CN" sz="2800">
                <a:latin typeface="宋体" panose="02010600030101010101" pitchFamily="2" charset="-122"/>
              </a:rPr>
              <a:t>。旧学沉沦，新知潮涌，两端执乎中。”歌词体现的理念是</a:t>
            </a:r>
            <a:r>
              <a:rPr lang="en-US" altLang="zh-CN" sz="3200">
                <a:latin typeface="宋体" panose="02010600030101010101" pitchFamily="2" charset="-122"/>
              </a:rPr>
              <a:t>(</a:t>
            </a:r>
            <a:r>
              <a:rPr lang="zh-CN" altLang="zh-CN" sz="3200">
                <a:latin typeface="宋体" panose="02010600030101010101" pitchFamily="2" charset="-122"/>
              </a:rPr>
              <a:t>　　</a:t>
            </a:r>
            <a:r>
              <a:rPr lang="en-US" altLang="zh-CN" sz="3200">
                <a:latin typeface="宋体" panose="02010600030101010101" pitchFamily="2" charset="-122"/>
              </a:rPr>
              <a:t>)</a:t>
            </a:r>
            <a:endParaRPr lang="en-US" altLang="zh-CN" sz="3200">
              <a:latin typeface="宋体" panose="02010600030101010101" pitchFamily="2" charset="-122"/>
            </a:endParaRPr>
          </a:p>
          <a:p>
            <a:pPr marL="200025" lvl="0" indent="-200025"/>
            <a:r>
              <a:rPr lang="en-US" altLang="zh-CN" sz="3200">
                <a:latin typeface="宋体" panose="02010600030101010101" pitchFamily="2" charset="-122"/>
              </a:rPr>
              <a:t> </a:t>
            </a:r>
            <a:r>
              <a:rPr lang="en-US" altLang="zh-CN" sz="2800">
                <a:latin typeface="宋体" panose="02010600030101010101" pitchFamily="2" charset="-122"/>
              </a:rPr>
              <a:t>A</a:t>
            </a:r>
            <a:r>
              <a:rPr lang="zh-CN" altLang="zh-CN" sz="2800">
                <a:latin typeface="宋体" panose="02010600030101010101" pitchFamily="2" charset="-122"/>
              </a:rPr>
              <a:t>．全面复兴旧学          </a:t>
            </a:r>
            <a:r>
              <a:rPr lang="en-US" altLang="zh-CN" sz="2800">
                <a:latin typeface="宋体" panose="02010600030101010101" pitchFamily="2" charset="-122"/>
              </a:rPr>
              <a:t>B</a:t>
            </a:r>
            <a:r>
              <a:rPr lang="zh-CN" altLang="zh-CN" sz="2800">
                <a:latin typeface="宋体" panose="02010600030101010101" pitchFamily="2" charset="-122"/>
              </a:rPr>
              <a:t>．排斥西方新学   </a:t>
            </a:r>
            <a:endParaRPr lang="zh-CN" altLang="zh-CN" sz="2800">
              <a:latin typeface="宋体" panose="02010600030101010101" pitchFamily="2" charset="-122"/>
            </a:endParaRPr>
          </a:p>
          <a:p>
            <a:pPr marL="200025" lvl="0" indent="-200025"/>
            <a:r>
              <a:rPr lang="en-US" altLang="zh-CN" sz="2800">
                <a:latin typeface="宋体" panose="02010600030101010101" pitchFamily="2" charset="-122"/>
              </a:rPr>
              <a:t> C</a:t>
            </a:r>
            <a:r>
              <a:rPr lang="zh-CN" altLang="zh-CN" sz="2800">
                <a:latin typeface="宋体" panose="02010600030101010101" pitchFamily="2" charset="-122"/>
              </a:rPr>
              <a:t>．新学消解旧学          </a:t>
            </a:r>
            <a:r>
              <a:rPr lang="en-US" altLang="zh-CN" sz="2800">
                <a:latin typeface="宋体" panose="02010600030101010101" pitchFamily="2" charset="-122"/>
              </a:rPr>
              <a:t>D</a:t>
            </a:r>
            <a:r>
              <a:rPr lang="zh-CN" altLang="zh-CN" sz="2800">
                <a:latin typeface="宋体" panose="02010600030101010101" pitchFamily="2" charset="-122"/>
              </a:rPr>
              <a:t>．崇尚中体西用</a:t>
            </a:r>
            <a:endParaRPr lang="zh-CN" altLang="en-US" sz="280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26628"/>
                                        </p:tgtEl>
                                        <p:attrNameLst>
                                          <p:attrName>style.visibility</p:attrName>
                                        </p:attrNameLst>
                                      </p:cBhvr>
                                      <p:to>
                                        <p:strVal val="visible"/>
                                      </p:to>
                                    </p:set>
                                    <p:animEffect transition="in" filter="wipe(down)">
                                      <p:cBhvr additive="base">
                                        <p:cTn id="7" dur="500" fill="hold"/>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图片 1"/>
          <p:cNvPicPr/>
          <p:nvPr/>
        </p:nvPicPr>
        <p:blipFill>
          <a:blip r:embed="rId1"/>
          <a:stretch>
            <a:fillRect/>
          </a:stretch>
        </p:blipFill>
        <p:spPr>
          <a:xfrm>
            <a:off x="0" y="-9525"/>
            <a:ext cx="12192000" cy="6867525"/>
          </a:xfrm>
          <a:prstGeom prst="rect">
            <a:avLst/>
          </a:prstGeom>
          <a:noFill/>
          <a:ln>
            <a:noFill/>
            <a:miter lim="800000"/>
            <a:headEnd/>
            <a:tailEnd/>
          </a:ln>
        </p:spPr>
      </p:pic>
      <p:sp>
        <p:nvSpPr>
          <p:cNvPr id="28674" name="文本框 2"/>
          <p:cNvSpPr txBox="1"/>
          <p:nvPr/>
        </p:nvSpPr>
        <p:spPr>
          <a:xfrm>
            <a:off x="833438" y="1693863"/>
            <a:ext cx="3111500" cy="1568450"/>
          </a:xfrm>
          <a:prstGeom prst="rect">
            <a:avLst/>
          </a:prstGeom>
          <a:noFill/>
          <a:ln>
            <a:noFill/>
          </a:ln>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rPr>
              <a:t>叁</a:t>
            </a:r>
            <a:endPar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endParaRPr>
          </a:p>
        </p:txBody>
      </p:sp>
      <p:sp>
        <p:nvSpPr>
          <p:cNvPr id="28675" name="文本框 3"/>
          <p:cNvSpPr/>
          <p:nvPr/>
        </p:nvSpPr>
        <p:spPr>
          <a:xfrm>
            <a:off x="3840162" y="1863725"/>
            <a:ext cx="6532562" cy="1230312"/>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4000" b="1">
                <a:latin typeface="微软雅黑" panose="020B0503020204020204" pitchFamily="34" charset="-122"/>
                <a:ea typeface="微软雅黑" panose="020B0503020204020204" pitchFamily="34" charset="-122"/>
              </a:rPr>
              <a:t>由</a:t>
            </a:r>
            <a:r>
              <a:rPr lang="en-US" altLang="zh-CN" sz="4000" b="1">
                <a:latin typeface="微软雅黑" panose="020B0503020204020204" pitchFamily="34" charset="-122"/>
                <a:ea typeface="微软雅黑" panose="020B0503020204020204" pitchFamily="34" charset="-122"/>
              </a:rPr>
              <a:t>“</a:t>
            </a:r>
            <a:r>
              <a:rPr lang="zh-CN" altLang="en-US" sz="4000" b="1">
                <a:latin typeface="微软雅黑" panose="020B0503020204020204" pitchFamily="34" charset="-122"/>
                <a:ea typeface="微软雅黑" panose="020B0503020204020204" pitchFamily="34" charset="-122"/>
              </a:rPr>
              <a:t>量变</a:t>
            </a:r>
            <a:r>
              <a:rPr lang="en-US" altLang="zh-CN" sz="4000" b="1">
                <a:latin typeface="微软雅黑" panose="020B0503020204020204" pitchFamily="34" charset="-122"/>
                <a:ea typeface="微软雅黑" panose="020B0503020204020204" pitchFamily="34" charset="-122"/>
              </a:rPr>
              <a:t>”</a:t>
            </a:r>
            <a:r>
              <a:rPr lang="zh-CN" altLang="en-US" sz="4000" b="1">
                <a:latin typeface="微软雅黑" panose="020B0503020204020204" pitchFamily="34" charset="-122"/>
                <a:ea typeface="微软雅黑" panose="020B0503020204020204" pitchFamily="34" charset="-122"/>
              </a:rPr>
              <a:t>到</a:t>
            </a:r>
            <a:r>
              <a:rPr lang="en-US" altLang="zh-CN" sz="4000" b="1">
                <a:latin typeface="微软雅黑" panose="020B0503020204020204" pitchFamily="34" charset="-122"/>
                <a:ea typeface="微软雅黑" panose="020B0503020204020204" pitchFamily="34" charset="-122"/>
              </a:rPr>
              <a:t>“</a:t>
            </a:r>
            <a:r>
              <a:rPr lang="zh-CN" altLang="en-US" sz="4000" b="1">
                <a:latin typeface="微软雅黑" panose="020B0503020204020204" pitchFamily="34" charset="-122"/>
                <a:ea typeface="微软雅黑" panose="020B0503020204020204" pitchFamily="34" charset="-122"/>
              </a:rPr>
              <a:t>质变</a:t>
            </a:r>
            <a:r>
              <a:rPr lang="en-US" altLang="zh-CN" sz="4000" b="1">
                <a:latin typeface="微软雅黑" panose="020B0503020204020204" pitchFamily="34" charset="-122"/>
                <a:ea typeface="微软雅黑" panose="020B0503020204020204" pitchFamily="34" charset="-122"/>
              </a:rPr>
              <a:t>”</a:t>
            </a:r>
            <a:endParaRPr lang="en-US" altLang="zh-CN" sz="4000" b="1">
              <a:latin typeface="微软雅黑" panose="020B0503020204020204" pitchFamily="34" charset="-122"/>
              <a:ea typeface="微软雅黑" panose="020B0503020204020204" pitchFamily="34" charset="-122"/>
            </a:endParaRPr>
          </a:p>
          <a:p>
            <a:pPr lvl="0" algn="ctr"/>
            <a:r>
              <a:rPr lang="en-US" altLang="zh-CN" sz="4000" b="1">
                <a:latin typeface="微软雅黑" panose="020B0503020204020204" pitchFamily="34" charset="-122"/>
                <a:ea typeface="微软雅黑" panose="020B0503020204020204" pitchFamily="34" charset="-122"/>
              </a:rPr>
              <a:t>          ——</a:t>
            </a:r>
            <a:r>
              <a:rPr lang="zh-CN" altLang="en-US" sz="4000" b="1">
                <a:latin typeface="微软雅黑" panose="020B0503020204020204" pitchFamily="34" charset="-122"/>
                <a:ea typeface="微软雅黑" panose="020B0503020204020204" pitchFamily="34" charset="-122"/>
              </a:rPr>
              <a:t>道路的</a:t>
            </a:r>
            <a:r>
              <a:rPr lang="en-US" altLang="zh-CN" sz="4000" b="1">
                <a:latin typeface="微软雅黑" panose="020B0503020204020204" pitchFamily="34" charset="-122"/>
                <a:ea typeface="微软雅黑" panose="020B0503020204020204" pitchFamily="34" charset="-122"/>
              </a:rPr>
              <a:t>”</a:t>
            </a:r>
            <a:r>
              <a:rPr lang="zh-CN" altLang="en-US" sz="4000" b="1">
                <a:latin typeface="微软雅黑" panose="020B0503020204020204" pitchFamily="34" charset="-122"/>
                <a:ea typeface="微软雅黑" panose="020B0503020204020204" pitchFamily="34" charset="-122"/>
              </a:rPr>
              <a:t>抉择</a:t>
            </a:r>
            <a:r>
              <a:rPr lang="en-US" altLang="zh-CN" sz="4000" b="1">
                <a:latin typeface="微软雅黑" panose="020B0503020204020204" pitchFamily="34" charset="-122"/>
                <a:ea typeface="微软雅黑" panose="020B0503020204020204" pitchFamily="34" charset="-122"/>
              </a:rPr>
              <a:t>“</a:t>
            </a:r>
            <a:endParaRPr lang="en-US" altLang="zh-CN" sz="4000" b="1">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图片 1"/>
          <p:cNvPicPr/>
          <p:nvPr/>
        </p:nvPicPr>
        <p:blipFill>
          <a:blip r:embed="rId1"/>
          <a:stretch>
            <a:fillRect/>
          </a:stretch>
        </p:blipFill>
        <p:spPr>
          <a:xfrm>
            <a:off x="0" y="-95250"/>
            <a:ext cx="12192000" cy="6864350"/>
          </a:xfrm>
          <a:prstGeom prst="rect">
            <a:avLst/>
          </a:prstGeom>
          <a:noFill/>
          <a:ln>
            <a:noFill/>
            <a:miter lim="800000"/>
            <a:headEnd/>
            <a:tailEnd/>
          </a:ln>
        </p:spPr>
      </p:pic>
      <p:pic>
        <p:nvPicPr>
          <p:cNvPr id="29698" name="图片 17"/>
          <p:cNvPicPr/>
          <p:nvPr/>
        </p:nvPicPr>
        <p:blipFill>
          <a:blip r:embed="rId2"/>
          <a:stretch>
            <a:fillRect/>
          </a:stretch>
        </p:blipFill>
        <p:spPr>
          <a:xfrm>
            <a:off x="28575" y="-95250"/>
            <a:ext cx="1265238" cy="1533525"/>
          </a:xfrm>
          <a:prstGeom prst="rect">
            <a:avLst/>
          </a:prstGeom>
          <a:noFill/>
          <a:ln>
            <a:miter lim="800000"/>
            <a:headEnd/>
            <a:tailEnd/>
          </a:ln>
        </p:spPr>
      </p:pic>
      <p:sp>
        <p:nvSpPr>
          <p:cNvPr id="29699" name="文本框 23"/>
          <p:cNvSpPr txBox="1"/>
          <p:nvPr/>
        </p:nvSpPr>
        <p:spPr>
          <a:xfrm>
            <a:off x="1293813" y="304800"/>
            <a:ext cx="18081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a:latin typeface="隶书" panose="02010509060101010101" pitchFamily="49" charset="-122"/>
                <a:ea typeface="隶书" panose="02010509060101010101" pitchFamily="49" charset="-122"/>
              </a:rPr>
              <a:t>趁热打铁</a:t>
            </a:r>
            <a:endParaRPr lang="zh-CN" altLang="en-US" sz="3200">
              <a:latin typeface="隶书" panose="02010509060101010101" pitchFamily="49" charset="-122"/>
              <a:ea typeface="隶书" panose="02010509060101010101" pitchFamily="49" charset="-122"/>
            </a:endParaRPr>
          </a:p>
        </p:txBody>
      </p:sp>
      <p:sp>
        <p:nvSpPr>
          <p:cNvPr id="29700" name="文本框 3"/>
          <p:cNvSpPr txBox="1"/>
          <p:nvPr/>
        </p:nvSpPr>
        <p:spPr>
          <a:xfrm>
            <a:off x="704850" y="4567238"/>
            <a:ext cx="10842625" cy="13843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800">
                <a:latin typeface="隶书" panose="02010509060101010101" pitchFamily="49" charset="-122"/>
                <a:ea typeface="隶书" panose="02010509060101010101" pitchFamily="49" charset="-122"/>
              </a:rPr>
              <a:t>解析：</a:t>
            </a:r>
            <a:r>
              <a:rPr lang="en-US" altLang="zh-CN" sz="2800">
                <a:latin typeface="隶书" panose="02010509060101010101" pitchFamily="49" charset="-122"/>
                <a:ea typeface="隶书" panose="02010509060101010101" pitchFamily="49" charset="-122"/>
              </a:rPr>
              <a:t>B </a:t>
            </a:r>
            <a:endParaRPr lang="zh-CN" altLang="en-US" sz="2800">
              <a:latin typeface="隶书" panose="02010509060101010101" pitchFamily="49" charset="-122"/>
              <a:ea typeface="隶书" panose="02010509060101010101" pitchFamily="49" charset="-122"/>
            </a:endParaRPr>
          </a:p>
          <a:p>
            <a:pPr lvl="0" fontAlgn="base"/>
            <a:r>
              <a:rPr lang="zh-CN" altLang="en-US" sz="2800">
                <a:latin typeface="隶书" panose="02010509060101010101" pitchFamily="49" charset="-122"/>
                <a:ea typeface="隶书" panose="02010509060101010101" pitchFamily="49" charset="-122"/>
              </a:rPr>
              <a:t>思想与实践不一致性，思想先于实践，但思想形成实践成为</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抉择</a:t>
            </a:r>
            <a:r>
              <a:rPr lang="en-US" altLang="zh-CN" sz="2800">
                <a:latin typeface="隶书" panose="02010509060101010101" pitchFamily="49" charset="-122"/>
                <a:ea typeface="隶书" panose="02010509060101010101" pitchFamily="49" charset="-122"/>
              </a:rPr>
              <a:t>”</a:t>
            </a:r>
            <a:r>
              <a:rPr lang="zh-CN" altLang="en-US" sz="2800">
                <a:latin typeface="隶书" panose="02010509060101010101" pitchFamily="49" charset="-122"/>
                <a:ea typeface="隶书" panose="02010509060101010101" pitchFamily="49" charset="-122"/>
              </a:rPr>
              <a:t>，需要</a:t>
            </a:r>
            <a:r>
              <a:rPr lang="zh-CN" altLang="en-US" sz="2800">
                <a:solidFill>
                  <a:srgbClr val="FF0000"/>
                </a:solidFill>
                <a:latin typeface="隶书" panose="02010509060101010101" pitchFamily="49" charset="-122"/>
                <a:ea typeface="隶书" panose="02010509060101010101" pitchFamily="49" charset="-122"/>
              </a:rPr>
              <a:t>时代的进步，形势的发展</a:t>
            </a:r>
            <a:r>
              <a:rPr lang="zh-CN" altLang="en-US" sz="2800">
                <a:latin typeface="隶书" panose="02010509060101010101" pitchFamily="49" charset="-122"/>
                <a:ea typeface="隶书" panose="02010509060101010101" pitchFamily="49" charset="-122"/>
              </a:rPr>
              <a:t>推动。</a:t>
            </a:r>
            <a:endParaRPr lang="zh-CN" altLang="en-US" sz="2800">
              <a:latin typeface="隶书" panose="02010509060101010101" pitchFamily="49" charset="-122"/>
              <a:ea typeface="隶书" panose="02010509060101010101" pitchFamily="49" charset="-122"/>
            </a:endParaRPr>
          </a:p>
        </p:txBody>
      </p:sp>
      <p:sp>
        <p:nvSpPr>
          <p:cNvPr id="29701" name="文本框 99"/>
          <p:cNvSpPr/>
          <p:nvPr/>
        </p:nvSpPr>
        <p:spPr>
          <a:xfrm>
            <a:off x="704850" y="942975"/>
            <a:ext cx="10842625" cy="353853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200025" lvl="0" indent="-200025"/>
            <a:r>
              <a:rPr lang="zh-CN" altLang="zh-CN" sz="2800">
                <a:latin typeface="宋体" panose="02010600030101010101" pitchFamily="2" charset="-122"/>
              </a:rPr>
              <a:t>（2013·海南高考·13）1875年，郭嵩焘奏称：“西洋立国有本有末，</a:t>
            </a:r>
            <a:r>
              <a:rPr lang="zh-CN" altLang="zh-CN" sz="2800">
                <a:solidFill>
                  <a:srgbClr val="FF0000"/>
                </a:solidFill>
                <a:latin typeface="宋体" panose="02010600030101010101" pitchFamily="2" charset="-122"/>
              </a:rPr>
              <a:t>其本在朝廷政教</a:t>
            </a:r>
            <a:r>
              <a:rPr lang="zh-CN" altLang="zh-CN" sz="2800">
                <a:latin typeface="宋体" panose="02010600030101010101" pitchFamily="2" charset="-122"/>
              </a:rPr>
              <a:t>，其末在商贾，造船、制器，相辅以益其强，又末中之一节也……将谓造船、制器，用其一旦之功，遂可转弱为强，其余皆可不问，恐无此理。”这一认识(　　)</a:t>
            </a:r>
            <a:endParaRPr lang="zh-CN" altLang="zh-CN" sz="2800">
              <a:latin typeface="宋体" panose="02010600030101010101" pitchFamily="2" charset="-122"/>
            </a:endParaRPr>
          </a:p>
          <a:p>
            <a:pPr marL="200025" lvl="0" indent="-200025"/>
            <a:r>
              <a:rPr lang="zh-CN" altLang="zh-CN" sz="2800">
                <a:latin typeface="宋体" panose="02010600030101010101" pitchFamily="2" charset="-122"/>
              </a:rPr>
              <a:t>A．是中体西用论的具体表述           </a:t>
            </a:r>
            <a:endParaRPr lang="zh-CN" altLang="zh-CN" sz="2800">
              <a:latin typeface="宋体" panose="02010600030101010101" pitchFamily="2" charset="-122"/>
            </a:endParaRPr>
          </a:p>
          <a:p>
            <a:pPr marL="200025" lvl="0" indent="-200025"/>
            <a:r>
              <a:rPr lang="zh-CN" altLang="zh-CN" sz="2800">
                <a:latin typeface="宋体" panose="02010600030101010101" pitchFamily="2" charset="-122"/>
              </a:rPr>
              <a:t>B．对洋务派思想有所突破</a:t>
            </a:r>
            <a:endParaRPr lang="zh-CN" altLang="zh-CN" sz="2800">
              <a:latin typeface="宋体" panose="02010600030101010101" pitchFamily="2" charset="-122"/>
            </a:endParaRPr>
          </a:p>
          <a:p>
            <a:pPr marL="200025" lvl="0" indent="-200025"/>
            <a:r>
              <a:rPr lang="zh-CN" altLang="zh-CN" sz="2800">
                <a:latin typeface="宋体" panose="02010600030101010101" pitchFamily="2" charset="-122"/>
              </a:rPr>
              <a:t>C．反映了顽固派的政治主张           </a:t>
            </a:r>
            <a:endParaRPr lang="zh-CN" altLang="zh-CN" sz="2800">
              <a:latin typeface="宋体" panose="02010600030101010101" pitchFamily="2" charset="-122"/>
            </a:endParaRPr>
          </a:p>
          <a:p>
            <a:pPr marL="200025" lvl="0" indent="-200025"/>
            <a:r>
              <a:rPr lang="zh-CN" altLang="zh-CN" sz="2800">
                <a:latin typeface="宋体" panose="02010600030101010101" pitchFamily="2" charset="-122"/>
              </a:rPr>
              <a:t>D．奠定维新变法的思想基础</a:t>
            </a:r>
            <a:endParaRPr lang="zh-CN" altLang="zh-CN" sz="280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additive="base">
                                        <p:cTn id="6" dur="2000" fill="hold"/>
                                        <p:tgtEl>
                                          <p:spTgt spid="29701">
                                            <p:txEl>
                                              <p:pRg st="2" end="2"/>
                                            </p:txEl>
                                          </p:spTgt>
                                        </p:tgtEl>
                                        <p:attrNameLst>
                                          <p:attrName>style.color</p:attrName>
                                        </p:attrNameLst>
                                      </p:cBhvr>
                                      <p:to>
                                        <a:schemeClr val="bg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31746" name="组合 18"/>
          <p:cNvGrpSpPr/>
          <p:nvPr/>
        </p:nvGrpSpPr>
        <p:grpSpPr>
          <a:xfrm>
            <a:off x="28575" y="-95250"/>
            <a:ext cx="9583738" cy="1533525"/>
            <a:chOff x="45" y="-149"/>
            <a:chExt cx="15093" cy="2415"/>
          </a:xfrm>
        </p:grpSpPr>
        <p:sp>
          <p:nvSpPr>
            <p:cNvPr id="31747"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31748"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31749" name="文本框 3"/>
          <p:cNvSpPr/>
          <p:nvPr/>
        </p:nvSpPr>
        <p:spPr>
          <a:xfrm>
            <a:off x="971550" y="876300"/>
            <a:ext cx="3467100"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（一）维新与革命</a:t>
            </a:r>
            <a:endParaRPr lang="zh-CN" altLang="en-US" sz="3200" b="1">
              <a:latin typeface="微软雅黑" panose="020B0503020204020204" pitchFamily="34" charset="-122"/>
              <a:ea typeface="微软雅黑" panose="020B0503020204020204" pitchFamily="34" charset="-122"/>
            </a:endParaRPr>
          </a:p>
        </p:txBody>
      </p:sp>
      <p:sp>
        <p:nvSpPr>
          <p:cNvPr id="31750" name="文本框 5"/>
          <p:cNvSpPr/>
          <p:nvPr/>
        </p:nvSpPr>
        <p:spPr>
          <a:xfrm>
            <a:off x="547688" y="1438275"/>
            <a:ext cx="11096625" cy="156845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在甲午战争的民族危难中成立的兴中会和强学会</a:t>
            </a:r>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，一个以</a:t>
            </a:r>
            <a:r>
              <a:rPr lang="zh-CN" altLang="en-US" sz="2400" b="1">
                <a:solidFill>
                  <a:srgbClr val="FF0000"/>
                </a:solidFill>
                <a:latin typeface="楷体" panose="02010609060101010101" pitchFamily="49" charset="-122"/>
                <a:ea typeface="楷体" panose="02010609060101010101" pitchFamily="49" charset="-122"/>
              </a:rPr>
              <a:t>革命</a:t>
            </a:r>
            <a:r>
              <a:rPr lang="zh-CN" altLang="en-US" sz="2400" b="1">
                <a:latin typeface="楷体" panose="02010609060101010101" pitchFamily="49" charset="-122"/>
                <a:ea typeface="楷体" panose="02010609060101010101" pitchFamily="49" charset="-122"/>
              </a:rPr>
              <a:t>为宗旨，一个以</a:t>
            </a:r>
            <a:r>
              <a:rPr lang="zh-CN" altLang="en-US" sz="2400" b="1">
                <a:solidFill>
                  <a:srgbClr val="FF0000"/>
                </a:solidFill>
                <a:latin typeface="楷体" panose="02010609060101010101" pitchFamily="49" charset="-122"/>
                <a:ea typeface="楷体" panose="02010609060101010101" pitchFamily="49" charset="-122"/>
              </a:rPr>
              <a:t>改良</a:t>
            </a:r>
            <a:r>
              <a:rPr lang="zh-CN" altLang="en-US" sz="2400" b="1">
                <a:latin typeface="楷体" panose="02010609060101010101" pitchFamily="49" charset="-122"/>
                <a:ea typeface="楷体" panose="02010609060101010101" pitchFamily="49" charset="-122"/>
              </a:rPr>
              <a:t>为依归；一个要把</a:t>
            </a:r>
            <a:r>
              <a:rPr lang="zh-CN" altLang="en-US" sz="2400" b="1">
                <a:solidFill>
                  <a:srgbClr val="FF0000"/>
                </a:solidFill>
                <a:latin typeface="楷体" panose="02010609060101010101" pitchFamily="49" charset="-122"/>
                <a:ea typeface="楷体" panose="02010609060101010101" pitchFamily="49" charset="-122"/>
              </a:rPr>
              <a:t>皇帝拉下马</a:t>
            </a:r>
            <a:r>
              <a:rPr lang="zh-CN" altLang="en-US" sz="2400" b="1">
                <a:latin typeface="楷体" panose="02010609060101010101" pitchFamily="49" charset="-122"/>
                <a:ea typeface="楷体" panose="02010609060101010101" pitchFamily="49" charset="-122"/>
              </a:rPr>
              <a:t>，一个要</a:t>
            </a:r>
            <a:r>
              <a:rPr lang="zh-CN" altLang="en-US" sz="2400" b="1">
                <a:solidFill>
                  <a:srgbClr val="FF0000"/>
                </a:solidFill>
                <a:latin typeface="楷体" panose="02010609060101010101" pitchFamily="49" charset="-122"/>
                <a:ea typeface="楷体" panose="02010609060101010101" pitchFamily="49" charset="-122"/>
              </a:rPr>
              <a:t>向皇帝上书请愿</a:t>
            </a:r>
            <a:r>
              <a:rPr lang="zh-CN" altLang="en-US" sz="2400" b="1">
                <a:latin typeface="楷体" panose="02010609060101010101" pitchFamily="49" charset="-122"/>
                <a:ea typeface="楷体" panose="02010609060101010101" pitchFamily="49" charset="-122"/>
              </a:rPr>
              <a:t>。他们揭示了革命和改革两面大旗，都想为衰落的中国</a:t>
            </a:r>
            <a:r>
              <a:rPr lang="zh-CN" altLang="en-US" sz="2400" b="1">
                <a:solidFill>
                  <a:srgbClr val="FF0000"/>
                </a:solidFill>
                <a:latin typeface="楷体" panose="02010609060101010101" pitchFamily="49" charset="-122"/>
                <a:ea typeface="楷体" panose="02010609060101010101" pitchFamily="49" charset="-122"/>
              </a:rPr>
              <a:t>寻找出路</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  </a:t>
            </a:r>
            <a:endParaRPr lang="en-US" altLang="zh-CN" sz="2400" b="1">
              <a:latin typeface="楷体" panose="02010609060101010101" pitchFamily="49" charset="-122"/>
              <a:ea typeface="楷体" panose="02010609060101010101" pitchFamily="49" charset="-122"/>
            </a:endParaRPr>
          </a:p>
          <a:p>
            <a:pPr lvl="0"/>
            <a:r>
              <a:rPr lang="en-US" altLang="zh-CN" sz="2400" b="1">
                <a:latin typeface="楷体" panose="02010609060101010101" pitchFamily="49" charset="-122"/>
                <a:ea typeface="楷体" panose="02010609060101010101" pitchFamily="49" charset="-122"/>
              </a:rPr>
              <a:t>                                               </a:t>
            </a:r>
            <a:r>
              <a:rPr lang="en-US" altLang="zh-CN" b="1">
                <a:latin typeface="楷体" panose="02010609060101010101" pitchFamily="49" charset="-122"/>
                <a:ea typeface="楷体" panose="02010609060101010101" pitchFamily="49" charset="-122"/>
              </a:rPr>
              <a:t>——</a:t>
            </a:r>
            <a:r>
              <a:rPr lang="zh-CN" altLang="en-US" b="1">
                <a:latin typeface="楷体" panose="02010609060101010101" pitchFamily="49" charset="-122"/>
                <a:ea typeface="楷体" panose="02010609060101010101" pitchFamily="49" charset="-122"/>
              </a:rPr>
              <a:t>《中国近代社会的新陈代谢》</a:t>
            </a:r>
            <a:endParaRPr lang="zh-CN" altLang="en-US" b="1">
              <a:latin typeface="楷体" panose="02010609060101010101" pitchFamily="49" charset="-122"/>
              <a:ea typeface="楷体" panose="02010609060101010101" pitchFamily="49" charset="-122"/>
            </a:endParaRPr>
          </a:p>
        </p:txBody>
      </p:sp>
      <p:sp>
        <p:nvSpPr>
          <p:cNvPr id="31751" name="文本框 23"/>
          <p:cNvSpPr txBox="1"/>
          <p:nvPr/>
        </p:nvSpPr>
        <p:spPr>
          <a:xfrm>
            <a:off x="547688" y="2797175"/>
            <a:ext cx="5962650" cy="768350"/>
          </a:xfrm>
          <a:prstGeom prst="rect">
            <a:avLst/>
          </a:prstGeom>
          <a:noFill/>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4400" b="1">
                <a:solidFill>
                  <a:srgbClr val="FF0000"/>
                </a:solidFill>
                <a:effectLst>
                  <a:outerShdw blurRad="38100" dist="38100" dir="2700000" algn="tl">
                    <a:schemeClr val="bg2"/>
                  </a:outerShdw>
                </a:effectLst>
                <a:latin typeface="楷体" panose="02010609060101010101" pitchFamily="49" charset="-122"/>
                <a:ea typeface="楷体" panose="02010609060101010101" pitchFamily="49" charset="-122"/>
                <a:sym typeface="宋体" panose="02010600030101010101" pitchFamily="2" charset="-122"/>
              </a:rPr>
              <a:t>维新派与革命派的异同</a:t>
            </a:r>
            <a:endParaRPr lang="zh-CN" altLang="en-US" sz="3200" b="1">
              <a:latin typeface="楷体" panose="02010609060101010101" pitchFamily="49" charset="-122"/>
              <a:ea typeface="楷体" panose="02010609060101010101" pitchFamily="49" charset="-122"/>
              <a:sym typeface="宋体" panose="02010600030101010101" pitchFamily="2" charset="-122"/>
            </a:endParaRPr>
          </a:p>
        </p:txBody>
      </p:sp>
      <p:sp>
        <p:nvSpPr>
          <p:cNvPr id="31752" name="五边形 2"/>
          <p:cNvSpPr/>
          <p:nvPr/>
        </p:nvSpPr>
        <p:spPr>
          <a:xfrm>
            <a:off x="615950" y="3517900"/>
            <a:ext cx="1676400" cy="1238250"/>
          </a:xfrm>
          <a:prstGeom prst="homePlate">
            <a:avLst>
              <a:gd name="adj" fmla="val 49998"/>
            </a:avLst>
          </a:prstGeom>
          <a:solidFill>
            <a:schemeClr val="accent2"/>
          </a:solidFill>
          <a:ln w="12700">
            <a:solidFill>
              <a:srgbClr val="AE5A21"/>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en-US" sz="6000">
                <a:solidFill>
                  <a:srgbClr val="FFFFFF"/>
                </a:solidFill>
                <a:latin typeface="华文琥珀" panose="02010800040101010101" pitchFamily="2" charset="-122"/>
                <a:ea typeface="华文琥珀" panose="02010800040101010101" pitchFamily="2" charset="-122"/>
              </a:rPr>
              <a:t>同</a:t>
            </a:r>
            <a:endParaRPr lang="zh-CN" altLang="en-US" sz="6000">
              <a:solidFill>
                <a:srgbClr val="FFFFFF"/>
              </a:solidFill>
              <a:latin typeface="华文琥珀" panose="02010800040101010101" pitchFamily="2" charset="-122"/>
              <a:ea typeface="华文琥珀" panose="02010800040101010101" pitchFamily="2" charset="-122"/>
            </a:endParaRPr>
          </a:p>
        </p:txBody>
      </p:sp>
      <p:sp>
        <p:nvSpPr>
          <p:cNvPr id="31753" name="文本框 4"/>
          <p:cNvSpPr/>
          <p:nvPr/>
        </p:nvSpPr>
        <p:spPr>
          <a:xfrm>
            <a:off x="2481262" y="3849688"/>
            <a:ext cx="8916988" cy="58420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a:t>代表资产阶级的利益；废除封建制度</a:t>
            </a:r>
            <a:endParaRPr lang="zh-CN" altLang="en-US" sz="3200"/>
          </a:p>
        </p:txBody>
      </p:sp>
      <p:sp>
        <p:nvSpPr>
          <p:cNvPr id="31754" name="五边形 5"/>
          <p:cNvSpPr/>
          <p:nvPr/>
        </p:nvSpPr>
        <p:spPr>
          <a:xfrm>
            <a:off x="615950" y="5084762"/>
            <a:ext cx="1676400" cy="1238250"/>
          </a:xfrm>
          <a:prstGeom prst="homePlate">
            <a:avLst>
              <a:gd name="adj" fmla="val 49998"/>
            </a:avLst>
          </a:prstGeom>
          <a:solidFill>
            <a:schemeClr val="accent2"/>
          </a:solidFill>
          <a:ln w="12700">
            <a:solidFill>
              <a:srgbClr val="AE5A21"/>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en-US" sz="6000">
                <a:solidFill>
                  <a:srgbClr val="FFFFFF"/>
                </a:solidFill>
                <a:latin typeface="华文琥珀" panose="02010800040101010101" pitchFamily="2" charset="-122"/>
                <a:ea typeface="华文琥珀" panose="02010800040101010101" pitchFamily="2" charset="-122"/>
              </a:rPr>
              <a:t>异</a:t>
            </a:r>
            <a:endParaRPr lang="zh-CN" altLang="en-US" sz="6000">
              <a:solidFill>
                <a:srgbClr val="FFFFFF"/>
              </a:solidFill>
              <a:latin typeface="华文琥珀" panose="02010800040101010101" pitchFamily="2" charset="-122"/>
              <a:ea typeface="华文琥珀" panose="02010800040101010101" pitchFamily="2" charset="-122"/>
            </a:endParaRPr>
          </a:p>
        </p:txBody>
      </p:sp>
      <p:sp>
        <p:nvSpPr>
          <p:cNvPr id="31755" name="文本框 7"/>
          <p:cNvSpPr/>
          <p:nvPr/>
        </p:nvSpPr>
        <p:spPr>
          <a:xfrm>
            <a:off x="2481262" y="5165725"/>
            <a:ext cx="8916988" cy="1076325"/>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a:t>维新派：主张建立君主立宪制；</a:t>
            </a:r>
            <a:r>
              <a:rPr lang="zh-CN" altLang="en-US" sz="3200">
                <a:solidFill>
                  <a:srgbClr val="FF0000"/>
                </a:solidFill>
              </a:rPr>
              <a:t>改革</a:t>
            </a:r>
            <a:r>
              <a:rPr lang="zh-CN" altLang="en-US" sz="3200"/>
              <a:t>方式</a:t>
            </a:r>
            <a:endParaRPr lang="zh-CN" altLang="en-US" sz="3200"/>
          </a:p>
          <a:p>
            <a:pPr lvl="0"/>
            <a:r>
              <a:rPr lang="zh-CN" altLang="en-US" sz="3200"/>
              <a:t>革命派：主张建立民主共和制；</a:t>
            </a:r>
            <a:r>
              <a:rPr lang="zh-CN" altLang="en-US" sz="3200">
                <a:solidFill>
                  <a:srgbClr val="FF0000"/>
                </a:solidFill>
              </a:rPr>
              <a:t>革命</a:t>
            </a:r>
            <a:r>
              <a:rPr lang="zh-CN" altLang="en-US" sz="3200"/>
              <a:t>方式</a:t>
            </a:r>
            <a:endParaRPr lang="zh-CN" altLang="en-US" sz="3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additive="base">
                                        <p:cTn id="6" dur="1" fill="hold">
                                          <p:stCondLst>
                                            <p:cond delay="0"/>
                                          </p:stCondLst>
                                        </p:cTn>
                                        <p:tgtEl>
                                          <p:spTgt spid="31750"/>
                                        </p:tgtEl>
                                        <p:attrNameLst>
                                          <p:attrName>style.visibility</p:attrName>
                                        </p:attrNameLst>
                                      </p:cBhvr>
                                      <p:to>
                                        <p:strVal val="visible"/>
                                      </p:to>
                                    </p:set>
                                    <p:animEffect transition="in" filter="fade">
                                      <p:cBhvr additive="base">
                                        <p:cTn id="7" dur="500" fill="hold"/>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33794" name="组合 18"/>
          <p:cNvGrpSpPr/>
          <p:nvPr/>
        </p:nvGrpSpPr>
        <p:grpSpPr>
          <a:xfrm>
            <a:off x="28575" y="-95250"/>
            <a:ext cx="9583738" cy="1533525"/>
            <a:chOff x="45" y="-149"/>
            <a:chExt cx="15093" cy="2415"/>
          </a:xfrm>
        </p:grpSpPr>
        <p:sp>
          <p:nvSpPr>
            <p:cNvPr id="33795"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33796"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33797" name="文本框 3"/>
          <p:cNvSpPr/>
          <p:nvPr/>
        </p:nvSpPr>
        <p:spPr>
          <a:xfrm>
            <a:off x="971550" y="876300"/>
            <a:ext cx="3467100"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（一）维新与革命</a:t>
            </a:r>
            <a:endParaRPr lang="zh-CN" altLang="en-US" sz="3200" b="1">
              <a:latin typeface="微软雅黑" panose="020B0503020204020204" pitchFamily="34" charset="-122"/>
              <a:ea typeface="微软雅黑" panose="020B0503020204020204" pitchFamily="34" charset="-122"/>
            </a:endParaRPr>
          </a:p>
        </p:txBody>
      </p:sp>
      <p:sp>
        <p:nvSpPr>
          <p:cNvPr id="33798" name="文本框 5"/>
          <p:cNvSpPr/>
          <p:nvPr/>
        </p:nvSpPr>
        <p:spPr>
          <a:xfrm>
            <a:off x="547688" y="1476375"/>
            <a:ext cx="11096625" cy="2308225"/>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400" b="1">
                <a:latin typeface="楷体" panose="02010609060101010101" pitchFamily="49" charset="-122"/>
                <a:ea typeface="楷体" panose="02010609060101010101" pitchFamily="49" charset="-122"/>
              </a:rPr>
              <a:t>    </a:t>
            </a:r>
            <a:r>
              <a:rPr lang="zh-CN" altLang="zh-CN" sz="2400" b="1">
                <a:latin typeface="楷体" panose="02010609060101010101" pitchFamily="49" charset="-122"/>
                <a:ea typeface="楷体" panose="02010609060101010101" pitchFamily="49" charset="-122"/>
              </a:rPr>
              <a:t>孙中山在1894年,章太炎在1898年还分别向李鸿章上书论政,想通过他在政治上有所兴革。革命派与改良派有热爱祖国、要求改变现状的共同愿望,他们曾经寻求合作。就是到了1899年农历六月康有为已在加拿大成立了名声不好的保皇会,</a:t>
            </a:r>
            <a:endParaRPr lang="zh-CN" altLang="zh-CN" sz="2400" b="1">
              <a:latin typeface="楷体" panose="02010609060101010101" pitchFamily="49" charset="-122"/>
              <a:ea typeface="楷体" panose="02010609060101010101" pitchFamily="49" charset="-122"/>
            </a:endParaRPr>
          </a:p>
          <a:p>
            <a:pPr lvl="0"/>
            <a:r>
              <a:rPr lang="en-US" altLang="zh-CN" sz="2400" b="1">
                <a:latin typeface="楷体" panose="02010609060101010101" pitchFamily="49" charset="-122"/>
                <a:ea typeface="楷体" panose="02010609060101010101" pitchFamily="49" charset="-122"/>
              </a:rPr>
              <a:t>革命派也还是没有放弃同康、梁携手的活动。这种事实说明,在近代中国,</a:t>
            </a:r>
            <a:r>
              <a:rPr lang="en-US" altLang="zh-CN" sz="2400" b="1">
                <a:solidFill>
                  <a:srgbClr val="FF0000"/>
                </a:solidFill>
                <a:latin typeface="楷体" panose="02010609060101010101" pitchFamily="49" charset="-122"/>
                <a:ea typeface="楷体" panose="02010609060101010101" pitchFamily="49" charset="-122"/>
              </a:rPr>
              <a:t>革命一开头并不是改良的对立面,而是改良的合作者。</a:t>
            </a:r>
            <a:endParaRPr lang="en-US" altLang="zh-CN" sz="2400" b="1">
              <a:latin typeface="楷体" panose="02010609060101010101" pitchFamily="49" charset="-122"/>
              <a:ea typeface="楷体" panose="02010609060101010101" pitchFamily="49" charset="-122"/>
            </a:endParaRPr>
          </a:p>
          <a:p>
            <a:pPr lvl="0"/>
            <a:r>
              <a:rPr lang="en-US" altLang="zh-CN" sz="2400" b="1">
                <a:latin typeface="楷体" panose="02010609060101010101" pitchFamily="49" charset="-122"/>
                <a:ea typeface="楷体" panose="02010609060101010101" pitchFamily="49" charset="-122"/>
              </a:rPr>
              <a:t>                                               </a:t>
            </a:r>
            <a:r>
              <a:rPr lang="en-US" altLang="zh-CN" b="1">
                <a:latin typeface="楷体" panose="02010609060101010101" pitchFamily="49" charset="-122"/>
                <a:ea typeface="楷体" panose="02010609060101010101" pitchFamily="49" charset="-122"/>
              </a:rPr>
              <a:t>——</a:t>
            </a:r>
            <a:r>
              <a:rPr lang="zh-CN" altLang="en-US" b="1">
                <a:latin typeface="楷体" panose="02010609060101010101" pitchFamily="49" charset="-122"/>
                <a:ea typeface="楷体" panose="02010609060101010101" pitchFamily="49" charset="-122"/>
              </a:rPr>
              <a:t>《中国近代社会的新陈代谢》</a:t>
            </a:r>
            <a:endParaRPr lang="zh-CN" altLang="en-US" b="1">
              <a:latin typeface="楷体" panose="02010609060101010101" pitchFamily="49" charset="-122"/>
              <a:ea typeface="楷体" panose="02010609060101010101" pitchFamily="49" charset="-122"/>
            </a:endParaRPr>
          </a:p>
        </p:txBody>
      </p:sp>
      <p:sp>
        <p:nvSpPr>
          <p:cNvPr id="33799" name="文本框 5"/>
          <p:cNvSpPr/>
          <p:nvPr/>
        </p:nvSpPr>
        <p:spPr>
          <a:xfrm>
            <a:off x="547688" y="4208462"/>
            <a:ext cx="11095038" cy="156845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400" b="1">
                <a:latin typeface="楷体" panose="02010609060101010101" pitchFamily="49" charset="-122"/>
                <a:ea typeface="楷体" panose="02010609060101010101" pitchFamily="49" charset="-122"/>
              </a:rPr>
              <a:t>    20</a:t>
            </a:r>
            <a:r>
              <a:rPr lang="zh-CN" altLang="en-US" sz="2400" b="1">
                <a:latin typeface="楷体" panose="02010609060101010101" pitchFamily="49" charset="-122"/>
                <a:ea typeface="楷体" panose="02010609060101010101" pitchFamily="49" charset="-122"/>
              </a:rPr>
              <a:t>世纪初年，</a:t>
            </a:r>
            <a:r>
              <a:rPr lang="zh-CN" altLang="en-US" sz="2400" b="1">
                <a:solidFill>
                  <a:srgbClr val="FF0000"/>
                </a:solidFill>
                <a:latin typeface="楷体" panose="02010609060101010101" pitchFamily="49" charset="-122"/>
                <a:ea typeface="楷体" panose="02010609060101010101" pitchFamily="49" charset="-122"/>
              </a:rPr>
              <a:t>民族矛盾</a:t>
            </a:r>
            <a:r>
              <a:rPr lang="zh-CN" altLang="en-US" sz="2400" b="1">
                <a:latin typeface="楷体" panose="02010609060101010101" pitchFamily="49" charset="-122"/>
                <a:ea typeface="楷体" panose="02010609060101010101" pitchFamily="49" charset="-122"/>
              </a:rPr>
              <a:t>的强</a:t>
            </a:r>
            <a:r>
              <a:rPr lang="zh-CN" altLang="zh-CN" sz="2400" b="1">
                <a:latin typeface="楷体" panose="02010609060101010101" pitchFamily="49" charset="-122"/>
                <a:ea typeface="楷体" panose="02010609060101010101" pitchFamily="49" charset="-122"/>
              </a:rPr>
              <a:t>烈刺激使一大批知识分子由爱国走向革命,其中包括原来参加维新运动的如秦力山杨笃生、章太炎等一批人也都投到革命的旗帜下来了。时局的震荡,甚至连</a:t>
            </a:r>
            <a:r>
              <a:rPr lang="zh-CN" altLang="zh-CN" sz="2400" b="1">
                <a:solidFill>
                  <a:srgbClr val="FF0000"/>
                </a:solidFill>
                <a:latin typeface="楷体" panose="02010609060101010101" pitchFamily="49" charset="-122"/>
                <a:ea typeface="楷体" panose="02010609060101010101" pitchFamily="49" charset="-122"/>
              </a:rPr>
              <a:t>梁启超也有“中国实舍革命外无别法</a:t>
            </a:r>
            <a:r>
              <a:rPr lang="en-US" altLang="zh-CN" sz="2400" b="1">
                <a:solidFill>
                  <a:srgbClr val="FF0000"/>
                </a:solidFill>
                <a:latin typeface="楷体" panose="02010609060101010101" pitchFamily="49" charset="-122"/>
                <a:ea typeface="楷体" panose="02010609060101010101" pitchFamily="49" charset="-122"/>
              </a:rPr>
              <a:t>”</a:t>
            </a:r>
            <a:r>
              <a:rPr lang="zh-CN" altLang="zh-CN" sz="2400" b="1">
                <a:latin typeface="楷体" panose="02010609060101010101" pitchFamily="49" charset="-122"/>
                <a:ea typeface="楷体" panose="02010609060101010101" pitchFamily="49" charset="-122"/>
              </a:rPr>
              <a:t>之想。</a:t>
            </a:r>
            <a:r>
              <a:rPr lang="en-US" altLang="zh-CN" sz="2400" b="1">
                <a:latin typeface="楷体" panose="02010609060101010101" pitchFamily="49" charset="-122"/>
                <a:ea typeface="楷体" panose="02010609060101010101" pitchFamily="49" charset="-122"/>
              </a:rPr>
              <a:t>                       </a:t>
            </a:r>
            <a:endParaRPr lang="en-US" altLang="zh-CN" sz="2400" b="1">
              <a:latin typeface="楷体" panose="02010609060101010101" pitchFamily="49" charset="-122"/>
              <a:ea typeface="楷体" panose="02010609060101010101" pitchFamily="49" charset="-122"/>
            </a:endParaRPr>
          </a:p>
          <a:p>
            <a:pPr lvl="0"/>
            <a:r>
              <a:rPr lang="en-US" altLang="zh-CN" sz="2400" b="1">
                <a:latin typeface="楷体" panose="02010609060101010101" pitchFamily="49" charset="-122"/>
                <a:ea typeface="楷体" panose="02010609060101010101" pitchFamily="49" charset="-122"/>
              </a:rPr>
              <a:t>                                                 </a:t>
            </a:r>
            <a:r>
              <a:rPr lang="en-US" altLang="zh-CN" b="1">
                <a:latin typeface="楷体" panose="02010609060101010101" pitchFamily="49" charset="-122"/>
                <a:ea typeface="楷体" panose="02010609060101010101" pitchFamily="49" charset="-122"/>
              </a:rPr>
              <a:t>——</a:t>
            </a:r>
            <a:r>
              <a:rPr lang="zh-CN" altLang="en-US" b="1">
                <a:latin typeface="楷体" panose="02010609060101010101" pitchFamily="49" charset="-122"/>
                <a:ea typeface="楷体" panose="02010609060101010101" pitchFamily="49" charset="-122"/>
              </a:rPr>
              <a:t>《中国近代社会的新陈代谢》</a:t>
            </a:r>
            <a:endParaRPr lang="zh-CN" altLang="en-US"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additive="base">
                                        <p:cTn id="6" dur="1" fill="hold">
                                          <p:stCondLst>
                                            <p:cond delay="0"/>
                                          </p:stCondLst>
                                        </p:cTn>
                                        <p:tgtEl>
                                          <p:spTgt spid="33798"/>
                                        </p:tgtEl>
                                        <p:attrNameLst>
                                          <p:attrName>style.visibility</p:attrName>
                                        </p:attrNameLst>
                                      </p:cBhvr>
                                      <p:to>
                                        <p:strVal val="visible"/>
                                      </p:to>
                                    </p:set>
                                    <p:animEffect transition="in" filter="fade">
                                      <p:cBhvr additive="base">
                                        <p:cTn id="7" dur="500" fill="hold"/>
                                        <p:tgtEl>
                                          <p:spTgt spid="337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additive="base">
                                        <p:cTn id="11" dur="1" fill="hold">
                                          <p:stCondLst>
                                            <p:cond delay="0"/>
                                          </p:stCondLst>
                                        </p:cTn>
                                        <p:tgtEl>
                                          <p:spTgt spid="33799"/>
                                        </p:tgtEl>
                                        <p:attrNameLst>
                                          <p:attrName>style.visibility</p:attrName>
                                        </p:attrNameLst>
                                      </p:cBhvr>
                                      <p:to>
                                        <p:strVal val="visible"/>
                                      </p:to>
                                    </p:set>
                                    <p:animEffect transition="in" filter="fade">
                                      <p:cBhvr additive="base">
                                        <p:cTn id="12" dur="500" fill="hold"/>
                                        <p:tgtEl>
                                          <p:spTgt spid="33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p:bldP spid="33799"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35842" name="组合 18"/>
          <p:cNvGrpSpPr/>
          <p:nvPr/>
        </p:nvGrpSpPr>
        <p:grpSpPr>
          <a:xfrm>
            <a:off x="28575" y="-95250"/>
            <a:ext cx="9583738" cy="1533525"/>
            <a:chOff x="45" y="-149"/>
            <a:chExt cx="15093" cy="2415"/>
          </a:xfrm>
        </p:grpSpPr>
        <p:sp>
          <p:nvSpPr>
            <p:cNvPr id="35843"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35844"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35845" name="文本框 3"/>
          <p:cNvSpPr/>
          <p:nvPr/>
        </p:nvSpPr>
        <p:spPr>
          <a:xfrm>
            <a:off x="971550" y="876300"/>
            <a:ext cx="74120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（二）旧民主主义革命与新民主主义革命</a:t>
            </a:r>
            <a:endParaRPr lang="zh-CN" altLang="en-US" sz="3200" b="1">
              <a:latin typeface="微软雅黑" panose="020B0503020204020204" pitchFamily="34" charset="-122"/>
              <a:ea typeface="微软雅黑" panose="020B0503020204020204" pitchFamily="34" charset="-122"/>
            </a:endParaRPr>
          </a:p>
        </p:txBody>
      </p:sp>
      <p:sp>
        <p:nvSpPr>
          <p:cNvPr id="35846" name="五边形 8"/>
          <p:cNvSpPr/>
          <p:nvPr/>
        </p:nvSpPr>
        <p:spPr>
          <a:xfrm>
            <a:off x="7432675" y="4279900"/>
            <a:ext cx="3816350" cy="749300"/>
          </a:xfrm>
          <a:prstGeom prst="homePlate">
            <a:avLst>
              <a:gd name="adj" fmla="val 49989"/>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社会主义思潮成为新文化运动的主流</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cxnSp>
        <p:nvCxnSpPr>
          <p:cNvPr id="35847" name="直接箭头连接符 9"/>
          <p:cNvCxnSpPr/>
          <p:nvPr/>
        </p:nvCxnSpPr>
        <p:spPr>
          <a:xfrm>
            <a:off x="1554163" y="3502025"/>
            <a:ext cx="8656638" cy="12700"/>
          </a:xfrm>
          <a:prstGeom prst="straightConnector1">
            <a:avLst/>
          </a:prstGeom>
          <a:solidFill>
            <a:schemeClr val="tx2"/>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5848" name="组合 19"/>
          <p:cNvGrpSpPr/>
          <p:nvPr/>
        </p:nvGrpSpPr>
        <p:grpSpPr>
          <a:xfrm>
            <a:off x="2009775" y="2824162"/>
            <a:ext cx="1947862" cy="1554162"/>
            <a:chOff x="4559" y="4448"/>
            <a:chExt cx="3068" cy="2447"/>
          </a:xfrm>
        </p:grpSpPr>
        <p:sp>
          <p:nvSpPr>
            <p:cNvPr id="35849" name="椭圆 10"/>
            <p:cNvSpPr/>
            <p:nvPr/>
          </p:nvSpPr>
          <p:spPr>
            <a:xfrm>
              <a:off x="5944" y="5360"/>
              <a:ext cx="298" cy="28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endParaRPr lang="zh-CN" altLang="en-US" sz="1800" u="none" baseline="0">
                <a:solidFill>
                  <a:schemeClr val="accent2"/>
                </a:solidFill>
              </a:endParaRPr>
            </a:p>
          </p:txBody>
        </p:sp>
        <p:sp>
          <p:nvSpPr>
            <p:cNvPr id="35850" name="文本框 40"/>
            <p:cNvSpPr/>
            <p:nvPr/>
          </p:nvSpPr>
          <p:spPr>
            <a:xfrm>
              <a:off x="4791" y="5783"/>
              <a:ext cx="2603" cy="1112"/>
            </a:xfrm>
            <a:prstGeom prst="rect">
              <a:avLst/>
            </a:prstGeom>
            <a:solidFill>
              <a:schemeClr val="bg1"/>
            </a:solid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en-US" altLang="zh-CN" sz="2000">
                  <a:latin typeface="等线" panose="02010600030101010101" charset="-122"/>
                  <a:ea typeface="微软雅黑" panose="020B0503020204020204" pitchFamily="34" charset="-122"/>
                </a:rPr>
                <a:t>1915</a:t>
              </a:r>
              <a:r>
                <a:rPr lang="zh-CN" altLang="en-US" sz="2000">
                  <a:latin typeface="等线" panose="02010600030101010101" charset="-122"/>
                  <a:ea typeface="微软雅黑" panose="020B0503020204020204" pitchFamily="34" charset="-122"/>
                </a:rPr>
                <a:t>年</a:t>
              </a:r>
              <a:endParaRPr lang="zh-CN" altLang="en-US" sz="2000">
                <a:latin typeface="等线" panose="02010600030101010101" charset="-122"/>
                <a:ea typeface="微软雅黑" panose="020B0503020204020204" pitchFamily="34" charset="-122"/>
              </a:endParaRPr>
            </a:p>
            <a:p>
              <a:pPr lvl="0" algn="ctr"/>
              <a:r>
                <a:rPr lang="zh-CN" altLang="en-US" sz="2000" b="1">
                  <a:latin typeface="楷体" panose="02010609060101010101" pitchFamily="49" charset="-122"/>
                  <a:ea typeface="楷体" panose="02010609060101010101" pitchFamily="49" charset="-122"/>
                  <a:sym typeface="等线" panose="02010600030101010101" charset="-122"/>
                </a:rPr>
                <a:t>《青年杂志》</a:t>
              </a:r>
              <a:endParaRPr lang="zh-CN" altLang="en-US" sz="2000">
                <a:latin typeface="等线" panose="02010600030101010101" charset="-122"/>
                <a:ea typeface="微软雅黑" panose="020B0503020204020204" pitchFamily="34" charset="-122"/>
              </a:endParaRPr>
            </a:p>
          </p:txBody>
        </p:sp>
        <p:sp>
          <p:nvSpPr>
            <p:cNvPr id="35851" name="文本框 12"/>
            <p:cNvSpPr txBox="1"/>
            <p:nvPr/>
          </p:nvSpPr>
          <p:spPr>
            <a:xfrm>
              <a:off x="4559" y="4448"/>
              <a:ext cx="3068" cy="725"/>
            </a:xfrm>
            <a:prstGeom prst="rect">
              <a:avLst/>
            </a:prstGeom>
            <a:solidFill>
              <a:schemeClr val="bg1"/>
            </a:solidFill>
          </p:spPr>
          <p:style>
            <a:lnRef idx="2">
              <a:schemeClr val="accent4"/>
            </a:lnRef>
            <a:fillRef idx="1">
              <a:schemeClr val="lt1"/>
            </a:fillRef>
            <a:effectRef idx="0">
              <a:schemeClr val="accent4"/>
            </a:effectRef>
            <a:fontRef idx="minor">
              <a:schemeClr val="dk1"/>
            </a:fontRef>
          </p:style>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fontAlgn="base"/>
              <a:r>
                <a:rPr lang="zh-CN" altLang="en-US" sz="2400" b="1" u="none" baseline="0">
                  <a:latin typeface="楷体" panose="02010609060101010101" pitchFamily="49" charset="-122"/>
                  <a:ea typeface="楷体" panose="02010609060101010101" pitchFamily="49" charset="-122"/>
                  <a:sym typeface="宋体" panose="02010600030101010101" pitchFamily="2" charset="-122"/>
                </a:rPr>
                <a:t>新文化运动</a:t>
              </a:r>
              <a:endParaRPr lang="zh-CN" altLang="en-US" sz="2400" b="1" u="none" baseline="0">
                <a:latin typeface="楷体" panose="02010609060101010101" pitchFamily="49" charset="-122"/>
                <a:ea typeface="楷体" panose="02010609060101010101" pitchFamily="49" charset="-122"/>
                <a:sym typeface="宋体" panose="02010600030101010101" pitchFamily="2" charset="-122"/>
              </a:endParaRPr>
            </a:p>
          </p:txBody>
        </p:sp>
      </p:grpSp>
      <p:grpSp>
        <p:nvGrpSpPr>
          <p:cNvPr id="35852" name="组合 20"/>
          <p:cNvGrpSpPr/>
          <p:nvPr/>
        </p:nvGrpSpPr>
        <p:grpSpPr>
          <a:xfrm>
            <a:off x="6538912" y="2840038"/>
            <a:ext cx="1957388" cy="1246188"/>
            <a:chOff x="8914" y="4448"/>
            <a:chExt cx="3084" cy="1961"/>
          </a:xfrm>
        </p:grpSpPr>
        <p:sp>
          <p:nvSpPr>
            <p:cNvPr id="35853" name="文本框 40"/>
            <p:cNvSpPr/>
            <p:nvPr/>
          </p:nvSpPr>
          <p:spPr>
            <a:xfrm>
              <a:off x="8914" y="5783"/>
              <a:ext cx="3085" cy="627"/>
            </a:xfrm>
            <a:prstGeom prst="rect">
              <a:avLst/>
            </a:prstGeom>
            <a:solidFill>
              <a:schemeClr val="bg1"/>
            </a:solid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en-US" altLang="zh-CN" sz="2000">
                  <a:latin typeface="等线" panose="02010600030101010101" charset="-122"/>
                  <a:ea typeface="微软雅黑" panose="020B0503020204020204" pitchFamily="34" charset="-122"/>
                </a:rPr>
                <a:t>1919</a:t>
              </a:r>
              <a:r>
                <a:rPr lang="zh-CN" altLang="en-US" sz="2000">
                  <a:latin typeface="等线" panose="02010600030101010101" charset="-122"/>
                  <a:ea typeface="微软雅黑" panose="020B0503020204020204" pitchFamily="34" charset="-122"/>
                </a:rPr>
                <a:t>年</a:t>
              </a:r>
              <a:r>
                <a:rPr lang="en-US" altLang="zh-CN" sz="2000">
                  <a:latin typeface="等线" panose="02010600030101010101" charset="-122"/>
                  <a:ea typeface="微软雅黑" panose="020B0503020204020204" pitchFamily="34" charset="-122"/>
                </a:rPr>
                <a:t>5</a:t>
              </a:r>
              <a:r>
                <a:rPr lang="zh-CN" altLang="en-US" sz="2000">
                  <a:latin typeface="等线" panose="02010600030101010101" charset="-122"/>
                  <a:ea typeface="微软雅黑" panose="020B0503020204020204" pitchFamily="34" charset="-122"/>
                </a:rPr>
                <a:t>月</a:t>
              </a:r>
              <a:r>
                <a:rPr lang="en-US" altLang="zh-CN" sz="2000">
                  <a:latin typeface="等线" panose="02010600030101010101" charset="-122"/>
                  <a:ea typeface="微软雅黑" panose="020B0503020204020204" pitchFamily="34" charset="-122"/>
                </a:rPr>
                <a:t>4</a:t>
              </a:r>
              <a:r>
                <a:rPr lang="zh-CN" altLang="en-US" sz="2000">
                  <a:latin typeface="等线" panose="02010600030101010101" charset="-122"/>
                  <a:ea typeface="微软雅黑" panose="020B0503020204020204" pitchFamily="34" charset="-122"/>
                </a:rPr>
                <a:t>日</a:t>
              </a:r>
              <a:endParaRPr lang="zh-CN" altLang="en-US" sz="2000">
                <a:latin typeface="等线" panose="02010600030101010101" charset="-122"/>
                <a:ea typeface="微软雅黑" panose="020B0503020204020204" pitchFamily="34" charset="-122"/>
              </a:endParaRPr>
            </a:p>
          </p:txBody>
        </p:sp>
        <p:sp>
          <p:nvSpPr>
            <p:cNvPr id="35854" name="椭圆 13"/>
            <p:cNvSpPr/>
            <p:nvPr/>
          </p:nvSpPr>
          <p:spPr>
            <a:xfrm>
              <a:off x="10323" y="5360"/>
              <a:ext cx="300" cy="2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endParaRPr lang="zh-CN" altLang="en-US" sz="1800" u="none" baseline="0">
                <a:solidFill>
                  <a:schemeClr val="accent2"/>
                </a:solidFill>
              </a:endParaRPr>
            </a:p>
          </p:txBody>
        </p:sp>
        <p:sp>
          <p:nvSpPr>
            <p:cNvPr id="35855" name="文本框 14"/>
            <p:cNvSpPr txBox="1"/>
            <p:nvPr/>
          </p:nvSpPr>
          <p:spPr>
            <a:xfrm>
              <a:off x="9180" y="4448"/>
              <a:ext cx="2585" cy="725"/>
            </a:xfrm>
            <a:prstGeom prst="rect">
              <a:avLst/>
            </a:prstGeom>
            <a:solidFill>
              <a:schemeClr val="bg1"/>
            </a:solidFill>
          </p:spPr>
          <p:style>
            <a:lnRef idx="2">
              <a:schemeClr val="accent4"/>
            </a:lnRef>
            <a:fillRef idx="1">
              <a:schemeClr val="lt1"/>
            </a:fillRef>
            <a:effectRef idx="0">
              <a:schemeClr val="accent4"/>
            </a:effectRef>
            <a:fontRef idx="minor">
              <a:schemeClr val="dk1"/>
            </a:fontRef>
          </p:style>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fontAlgn="base"/>
              <a:r>
                <a:rPr lang="zh-CN" altLang="en-US" sz="2400" b="1" u="none" baseline="0">
                  <a:latin typeface="楷体" panose="02010609060101010101" pitchFamily="49" charset="-122"/>
                  <a:ea typeface="楷体" panose="02010609060101010101" pitchFamily="49" charset="-122"/>
                  <a:sym typeface="宋体" panose="02010600030101010101" pitchFamily="2" charset="-122"/>
                </a:rPr>
                <a:t>五四运动</a:t>
              </a:r>
              <a:endParaRPr lang="zh-CN" altLang="en-US" sz="2400" b="1" u="none" baseline="0">
                <a:latin typeface="楷体" panose="02010609060101010101" pitchFamily="49" charset="-122"/>
                <a:ea typeface="楷体" panose="02010609060101010101" pitchFamily="49" charset="-122"/>
                <a:sym typeface="宋体" panose="02010600030101010101" pitchFamily="2" charset="-122"/>
              </a:endParaRPr>
            </a:p>
          </p:txBody>
        </p:sp>
      </p:grpSp>
      <p:sp>
        <p:nvSpPr>
          <p:cNvPr id="35856" name="五边形 16"/>
          <p:cNvSpPr/>
          <p:nvPr/>
        </p:nvSpPr>
        <p:spPr>
          <a:xfrm>
            <a:off x="1746250" y="1847850"/>
            <a:ext cx="2662238" cy="495300"/>
          </a:xfrm>
          <a:prstGeom prst="homePlate">
            <a:avLst>
              <a:gd name="adj" fmla="val 49992"/>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资产阶级思想</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grpSp>
        <p:nvGrpSpPr>
          <p:cNvPr id="35857" name="组合 27"/>
          <p:cNvGrpSpPr/>
          <p:nvPr/>
        </p:nvGrpSpPr>
        <p:grpSpPr>
          <a:xfrm>
            <a:off x="4378325" y="2463800"/>
            <a:ext cx="1641475" cy="1612900"/>
            <a:chOff x="7045" y="3866"/>
            <a:chExt cx="2584" cy="2540"/>
          </a:xfrm>
        </p:grpSpPr>
        <p:sp>
          <p:nvSpPr>
            <p:cNvPr id="35858" name="椭圆 22"/>
            <p:cNvSpPr/>
            <p:nvPr/>
          </p:nvSpPr>
          <p:spPr>
            <a:xfrm>
              <a:off x="8188" y="5360"/>
              <a:ext cx="300" cy="28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endParaRPr lang="zh-CN" altLang="en-US" sz="1800" u="none" baseline="0">
                <a:solidFill>
                  <a:schemeClr val="accent2"/>
                </a:solidFill>
              </a:endParaRPr>
            </a:p>
          </p:txBody>
        </p:sp>
        <p:sp>
          <p:nvSpPr>
            <p:cNvPr id="35859" name="文本框 40"/>
            <p:cNvSpPr/>
            <p:nvPr/>
          </p:nvSpPr>
          <p:spPr>
            <a:xfrm>
              <a:off x="7448" y="5778"/>
              <a:ext cx="1840" cy="628"/>
            </a:xfrm>
            <a:prstGeom prst="rect">
              <a:avLst/>
            </a:prstGeom>
            <a:solidFill>
              <a:schemeClr val="bg1"/>
            </a:solid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en-US" altLang="zh-CN" sz="2000">
                  <a:latin typeface="等线" panose="02010600030101010101" charset="-122"/>
                  <a:ea typeface="微软雅黑" panose="020B0503020204020204" pitchFamily="34" charset="-122"/>
                </a:rPr>
                <a:t>1917</a:t>
              </a:r>
              <a:r>
                <a:rPr lang="zh-CN" altLang="en-US" sz="2000">
                  <a:latin typeface="等线" panose="02010600030101010101" charset="-122"/>
                  <a:ea typeface="微软雅黑" panose="020B0503020204020204" pitchFamily="34" charset="-122"/>
                </a:rPr>
                <a:t>年</a:t>
              </a:r>
              <a:endParaRPr lang="zh-CN" altLang="en-US" sz="2000">
                <a:latin typeface="等线" panose="02010600030101010101" charset="-122"/>
                <a:ea typeface="微软雅黑" panose="020B0503020204020204" pitchFamily="34" charset="-122"/>
              </a:endParaRPr>
            </a:p>
          </p:txBody>
        </p:sp>
        <p:sp>
          <p:nvSpPr>
            <p:cNvPr id="35860" name="文本框 26"/>
            <p:cNvSpPr txBox="1"/>
            <p:nvPr/>
          </p:nvSpPr>
          <p:spPr>
            <a:xfrm>
              <a:off x="7045" y="3866"/>
              <a:ext cx="2585" cy="1307"/>
            </a:xfrm>
            <a:prstGeom prst="rect">
              <a:avLst/>
            </a:prstGeom>
            <a:solidFill>
              <a:schemeClr val="bg1"/>
            </a:solidFill>
          </p:spPr>
          <p:style>
            <a:lnRef idx="2">
              <a:schemeClr val="accent4"/>
            </a:lnRef>
            <a:fillRef idx="1">
              <a:schemeClr val="lt1"/>
            </a:fillRef>
            <a:effectRef idx="0">
              <a:schemeClr val="accent4"/>
            </a:effectRef>
            <a:fontRef idx="minor">
              <a:schemeClr val="dk1"/>
            </a:fontRef>
          </p:style>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fontAlgn="base"/>
              <a:r>
                <a:rPr lang="zh-CN" altLang="en-US" sz="2400" b="1" u="none" baseline="0">
                  <a:latin typeface="楷体" panose="02010609060101010101" pitchFamily="49" charset="-122"/>
                  <a:ea typeface="楷体" panose="02010609060101010101" pitchFamily="49" charset="-122"/>
                  <a:sym typeface="宋体" panose="02010600030101010101" pitchFamily="2" charset="-122"/>
                </a:rPr>
                <a:t>俄国十月革命</a:t>
              </a:r>
              <a:endParaRPr lang="zh-CN" altLang="en-US" sz="2400" b="1" u="none" baseline="0">
                <a:latin typeface="楷体" panose="02010609060101010101" pitchFamily="49" charset="-122"/>
                <a:ea typeface="楷体" panose="02010609060101010101" pitchFamily="49" charset="-122"/>
                <a:sym typeface="宋体" panose="02010600030101010101" pitchFamily="2" charset="-122"/>
              </a:endParaRPr>
            </a:p>
          </p:txBody>
        </p:sp>
      </p:grpSp>
      <p:sp>
        <p:nvSpPr>
          <p:cNvPr id="35861" name="文本框 40"/>
          <p:cNvSpPr/>
          <p:nvPr/>
        </p:nvSpPr>
        <p:spPr>
          <a:xfrm>
            <a:off x="2738438" y="5029200"/>
            <a:ext cx="3003550" cy="954088"/>
          </a:xfrm>
          <a:prstGeom prst="rect">
            <a:avLst/>
          </a:prstGeom>
          <a:solidFill>
            <a:schemeClr val="bg1"/>
          </a:solid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en-US" altLang="zh-CN" sz="2800">
                <a:latin typeface="等线" panose="02010600030101010101" charset="-122"/>
                <a:ea typeface="微软雅黑" panose="020B0503020204020204" pitchFamily="34" charset="-122"/>
              </a:rPr>
              <a:t>1914</a:t>
            </a:r>
            <a:r>
              <a:rPr lang="zh-CN" altLang="en-US" sz="2800">
                <a:latin typeface="等线" panose="02010600030101010101" charset="-122"/>
                <a:ea typeface="微软雅黑" panose="020B0503020204020204" pitchFamily="34" charset="-122"/>
              </a:rPr>
              <a:t>年</a:t>
            </a:r>
            <a:r>
              <a:rPr lang="en-US" altLang="zh-CN" sz="2800">
                <a:latin typeface="等线" panose="02010600030101010101" charset="-122"/>
                <a:ea typeface="微软雅黑" panose="020B0503020204020204" pitchFamily="34" charset="-122"/>
              </a:rPr>
              <a:t>-1918</a:t>
            </a:r>
            <a:r>
              <a:rPr lang="zh-CN" altLang="en-US" sz="2800">
                <a:latin typeface="等线" panose="02010600030101010101" charset="-122"/>
                <a:ea typeface="微软雅黑" panose="020B0503020204020204" pitchFamily="34" charset="-122"/>
              </a:rPr>
              <a:t>年</a:t>
            </a:r>
            <a:endParaRPr lang="zh-CN" altLang="en-US" sz="2800">
              <a:latin typeface="等线" panose="02010600030101010101" charset="-122"/>
              <a:ea typeface="微软雅黑" panose="020B0503020204020204" pitchFamily="34" charset="-122"/>
            </a:endParaRPr>
          </a:p>
          <a:p>
            <a:pPr lvl="0" algn="ctr"/>
            <a:r>
              <a:rPr lang="zh-CN" altLang="en-US" sz="2800">
                <a:latin typeface="等线" panose="02010600030101010101" charset="-122"/>
                <a:ea typeface="微软雅黑" panose="020B0503020204020204" pitchFamily="34" charset="-122"/>
              </a:rPr>
              <a:t>第一次世界大战</a:t>
            </a:r>
            <a:endParaRPr lang="zh-CN" altLang="en-US" sz="2800">
              <a:latin typeface="等线" panose="02010600030101010101" charset="-122"/>
              <a:ea typeface="微软雅黑" panose="020B0503020204020204" pitchFamily="34" charset="-122"/>
            </a:endParaRPr>
          </a:p>
        </p:txBody>
      </p:sp>
      <p:sp>
        <p:nvSpPr>
          <p:cNvPr id="35862" name="文本框 40"/>
          <p:cNvSpPr/>
          <p:nvPr/>
        </p:nvSpPr>
        <p:spPr>
          <a:xfrm>
            <a:off x="6026150" y="1511300"/>
            <a:ext cx="3003550" cy="952500"/>
          </a:xfrm>
          <a:prstGeom prst="rect">
            <a:avLst/>
          </a:prstGeom>
          <a:solidFill>
            <a:schemeClr val="bg1"/>
          </a:solid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zh-CN" sz="2800">
                <a:latin typeface="等线" panose="02010600030101010101" charset="-122"/>
                <a:ea typeface="微软雅黑" panose="020B0503020204020204" pitchFamily="34" charset="-122"/>
              </a:rPr>
              <a:t>无产阶级开始登上历史的舞台</a:t>
            </a:r>
            <a:endParaRPr lang="zh-CN" altLang="zh-CN" sz="2800">
              <a:latin typeface="等线" panose="02010600030101010101"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additive="base">
                                        <p:cTn id="6" dur="1" fill="hold">
                                          <p:stCondLst>
                                            <p:cond delay="0"/>
                                          </p:stCondLst>
                                        </p:cTn>
                                        <p:tgtEl>
                                          <p:spTgt spid="35847"/>
                                        </p:tgtEl>
                                        <p:attrNameLst>
                                          <p:attrName>style.visibility</p:attrName>
                                        </p:attrNameLst>
                                      </p:cBhvr>
                                      <p:to>
                                        <p:strVal val="visible"/>
                                      </p:to>
                                    </p:set>
                                    <p:animEffect transition="in" filter="fade">
                                      <p:cBhvr additive="base">
                                        <p:cTn id="7" dur="500" fill="hold"/>
                                        <p:tgtEl>
                                          <p:spTgt spid="358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additive="base">
                                        <p:cTn id="11" dur="1" fill="hold">
                                          <p:stCondLst>
                                            <p:cond delay="0"/>
                                          </p:stCondLst>
                                        </p:cTn>
                                        <p:tgtEl>
                                          <p:spTgt spid="35848"/>
                                        </p:tgtEl>
                                        <p:attrNameLst>
                                          <p:attrName>style.visibility</p:attrName>
                                        </p:attrNameLst>
                                      </p:cBhvr>
                                      <p:to>
                                        <p:strVal val="visible"/>
                                      </p:to>
                                    </p:set>
                                    <p:animEffect transition="in" filter="wipe(down)">
                                      <p:cBhvr additive="base">
                                        <p:cTn id="12" dur="500" fill="hold"/>
                                        <p:tgtEl>
                                          <p:spTgt spid="3584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additive="base">
                                        <p:cTn id="16" dur="1" fill="hold">
                                          <p:stCondLst>
                                            <p:cond delay="0"/>
                                          </p:stCondLst>
                                        </p:cTn>
                                        <p:tgtEl>
                                          <p:spTgt spid="35852"/>
                                        </p:tgtEl>
                                        <p:attrNameLst>
                                          <p:attrName>style.visibility</p:attrName>
                                        </p:attrNameLst>
                                      </p:cBhvr>
                                      <p:to>
                                        <p:strVal val="visible"/>
                                      </p:to>
                                    </p:set>
                                    <p:animEffect transition="in" filter="wipe(down)">
                                      <p:cBhvr additive="base">
                                        <p:cTn id="17" dur="500" fill="hold"/>
                                        <p:tgtEl>
                                          <p:spTgt spid="3585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additive="base">
                                        <p:cTn id="21" dur="1" fill="hold">
                                          <p:stCondLst>
                                            <p:cond delay="0"/>
                                          </p:stCondLst>
                                        </p:cTn>
                                        <p:tgtEl>
                                          <p:spTgt spid="35862"/>
                                        </p:tgtEl>
                                        <p:attrNameLst>
                                          <p:attrName>style.visibility</p:attrName>
                                        </p:attrNameLst>
                                      </p:cBhvr>
                                      <p:to>
                                        <p:strVal val="visible"/>
                                      </p:to>
                                    </p:set>
                                    <p:animEffect transition="in" filter="wipe(down)">
                                      <p:cBhvr additive="base">
                                        <p:cTn id="22" dur="500" fill="hold"/>
                                        <p:tgtEl>
                                          <p:spTgt spid="3586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additive="base">
                                        <p:cTn id="26" dur="1" fill="hold">
                                          <p:stCondLst>
                                            <p:cond delay="0"/>
                                          </p:stCondLst>
                                        </p:cTn>
                                        <p:tgtEl>
                                          <p:spTgt spid="35856"/>
                                        </p:tgtEl>
                                        <p:attrNameLst>
                                          <p:attrName>style.visibility</p:attrName>
                                        </p:attrNameLst>
                                      </p:cBhvr>
                                      <p:to>
                                        <p:strVal val="visible"/>
                                      </p:to>
                                    </p:set>
                                    <p:animEffect transition="in" filter="wipe(down)">
                                      <p:cBhvr additive="base">
                                        <p:cTn id="27" dur="500" fill="hold"/>
                                        <p:tgtEl>
                                          <p:spTgt spid="3585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additive="base">
                                        <p:cTn id="31" dur="1" fill="hold">
                                          <p:stCondLst>
                                            <p:cond delay="0"/>
                                          </p:stCondLst>
                                        </p:cTn>
                                        <p:tgtEl>
                                          <p:spTgt spid="35846"/>
                                        </p:tgtEl>
                                        <p:attrNameLst>
                                          <p:attrName>style.visibility</p:attrName>
                                        </p:attrNameLst>
                                      </p:cBhvr>
                                      <p:to>
                                        <p:strVal val="visible"/>
                                      </p:to>
                                    </p:set>
                                    <p:animEffect transition="in" filter="wipe(down)">
                                      <p:cBhvr additive="base">
                                        <p:cTn id="32" dur="500" fill="hold"/>
                                        <p:tgtEl>
                                          <p:spTgt spid="3584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additive="base">
                                        <p:cTn id="36" dur="1" fill="hold">
                                          <p:stCondLst>
                                            <p:cond delay="0"/>
                                          </p:stCondLst>
                                        </p:cTn>
                                        <p:tgtEl>
                                          <p:spTgt spid="35857"/>
                                        </p:tgtEl>
                                        <p:attrNameLst>
                                          <p:attrName>style.visibility</p:attrName>
                                        </p:attrNameLst>
                                      </p:cBhvr>
                                      <p:to>
                                        <p:strVal val="visible"/>
                                      </p:to>
                                    </p:set>
                                    <p:animEffect transition="in" filter="wipe(down)">
                                      <p:cBhvr additive="base">
                                        <p:cTn id="37" dur="500" fill="hold"/>
                                        <p:tgtEl>
                                          <p:spTgt spid="3585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additive="base">
                                        <p:cTn id="41" dur="1" fill="hold">
                                          <p:stCondLst>
                                            <p:cond delay="0"/>
                                          </p:stCondLst>
                                        </p:cTn>
                                        <p:tgtEl>
                                          <p:spTgt spid="35861"/>
                                        </p:tgtEl>
                                        <p:attrNameLst>
                                          <p:attrName>style.visibility</p:attrName>
                                        </p:attrNameLst>
                                      </p:cBhvr>
                                      <p:to>
                                        <p:strVal val="visible"/>
                                      </p:to>
                                    </p:set>
                                    <p:animEffect transition="in" filter="wipe(down)">
                                      <p:cBhvr additive="base">
                                        <p:cTn id="42" dur="500" fill="hold"/>
                                        <p:tgtEl>
                                          <p:spTgt spid="35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6" grpId="0" animBg="1"/>
      <p:bldP spid="35856" grpId="0" animBg="1"/>
      <p:bldP spid="35861" grpId="0" animBg="1"/>
      <p:bldP spid="35862" grpId="0" animBg="1"/>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组合 3"/>
          <p:cNvGrpSpPr/>
          <p:nvPr/>
        </p:nvGrpSpPr>
        <p:grpSpPr>
          <a:xfrm>
            <a:off x="1425575" y="171450"/>
            <a:ext cx="9390062" cy="6686550"/>
            <a:chOff x="2245" y="270"/>
            <a:chExt cx="14788" cy="10529"/>
          </a:xfrm>
        </p:grpSpPr>
        <p:pic>
          <p:nvPicPr>
            <p:cNvPr id="37890" name="Picture 2"/>
            <p:cNvPicPr/>
            <p:nvPr/>
          </p:nvPicPr>
          <p:blipFill>
            <a:blip r:embed="rId1"/>
            <a:stretch>
              <a:fillRect/>
            </a:stretch>
          </p:blipFill>
          <p:spPr>
            <a:xfrm>
              <a:off x="2245" y="270"/>
              <a:ext cx="11792" cy="4437"/>
            </a:xfrm>
            <a:prstGeom prst="rect">
              <a:avLst/>
            </a:prstGeom>
            <a:noFill/>
            <a:ln>
              <a:noFill/>
              <a:miter lim="800000"/>
              <a:headEnd/>
              <a:tailEnd/>
            </a:ln>
          </p:spPr>
        </p:pic>
        <p:grpSp>
          <p:nvGrpSpPr>
            <p:cNvPr id="37891" name="Group 3"/>
            <p:cNvGrpSpPr/>
            <p:nvPr/>
          </p:nvGrpSpPr>
          <p:grpSpPr>
            <a:xfrm>
              <a:off x="2265" y="5982"/>
              <a:ext cx="11550" cy="4817"/>
              <a:chOff x="385" y="663"/>
              <a:chExt cx="5126" cy="2814"/>
            </a:xfrm>
          </p:grpSpPr>
          <p:pic>
            <p:nvPicPr>
              <p:cNvPr id="37892" name="Picture 4" descr="鲁迅"/>
              <p:cNvPicPr/>
              <p:nvPr/>
            </p:nvPicPr>
            <p:blipFill>
              <a:blip r:embed="rId2"/>
              <a:stretch>
                <a:fillRect/>
              </a:stretch>
            </p:blipFill>
            <p:spPr>
              <a:xfrm>
                <a:off x="4332" y="1117"/>
                <a:ext cx="1179" cy="1803"/>
              </a:xfrm>
              <a:prstGeom prst="rect">
                <a:avLst/>
              </a:prstGeom>
              <a:noFill/>
              <a:ln>
                <a:noFill/>
                <a:miter lim="800000"/>
                <a:headEnd/>
                <a:tailEnd/>
              </a:ln>
            </p:spPr>
          </p:pic>
          <p:grpSp>
            <p:nvGrpSpPr>
              <p:cNvPr id="37893" name="Group 5"/>
              <p:cNvGrpSpPr/>
              <p:nvPr/>
            </p:nvGrpSpPr>
            <p:grpSpPr>
              <a:xfrm>
                <a:off x="385" y="1162"/>
                <a:ext cx="3765" cy="1769"/>
                <a:chOff x="113" y="1071"/>
                <a:chExt cx="4037" cy="1769"/>
              </a:xfrm>
            </p:grpSpPr>
            <p:pic>
              <p:nvPicPr>
                <p:cNvPr id="37894" name="Picture 6" descr="胡适"/>
                <p:cNvPicPr/>
                <p:nvPr/>
              </p:nvPicPr>
              <p:blipFill>
                <a:blip r:embed="rId3"/>
                <a:stretch>
                  <a:fillRect/>
                </a:stretch>
              </p:blipFill>
              <p:spPr>
                <a:xfrm>
                  <a:off x="2925" y="1071"/>
                  <a:ext cx="1225" cy="1769"/>
                </a:xfrm>
                <a:prstGeom prst="rect">
                  <a:avLst/>
                </a:prstGeom>
                <a:noFill/>
                <a:ln>
                  <a:noFill/>
                  <a:miter lim="800000"/>
                  <a:headEnd/>
                  <a:tailEnd/>
                </a:ln>
              </p:spPr>
            </p:pic>
            <p:pic>
              <p:nvPicPr>
                <p:cNvPr id="37895" name="Picture 7" descr="李大钊"/>
                <p:cNvPicPr/>
                <p:nvPr/>
              </p:nvPicPr>
              <p:blipFill>
                <a:blip r:embed="rId4"/>
                <a:stretch>
                  <a:fillRect/>
                </a:stretch>
              </p:blipFill>
              <p:spPr>
                <a:xfrm>
                  <a:off x="1519" y="1071"/>
                  <a:ext cx="1270" cy="1769"/>
                </a:xfrm>
                <a:prstGeom prst="rect">
                  <a:avLst/>
                </a:prstGeom>
                <a:noFill/>
                <a:ln>
                  <a:noFill/>
                  <a:miter lim="800000"/>
                  <a:headEnd/>
                  <a:tailEnd/>
                </a:ln>
              </p:spPr>
            </p:pic>
            <p:pic>
              <p:nvPicPr>
                <p:cNvPr id="37896" name="Picture 8" descr="无标题765"/>
                <p:cNvPicPr/>
                <p:nvPr/>
              </p:nvPicPr>
              <p:blipFill>
                <a:blip r:embed="rId5"/>
                <a:stretch>
                  <a:fillRect/>
                </a:stretch>
              </p:blipFill>
              <p:spPr>
                <a:xfrm>
                  <a:off x="113" y="1071"/>
                  <a:ext cx="1270" cy="1769"/>
                </a:xfrm>
                <a:prstGeom prst="rect">
                  <a:avLst/>
                </a:prstGeom>
                <a:noFill/>
                <a:ln>
                  <a:noFill/>
                  <a:miter lim="800000"/>
                  <a:headEnd/>
                  <a:tailEnd/>
                </a:ln>
              </p:spPr>
            </p:pic>
          </p:grpSp>
          <p:sp>
            <p:nvSpPr>
              <p:cNvPr id="37897" name="Text Box 9"/>
              <p:cNvSpPr/>
              <p:nvPr/>
            </p:nvSpPr>
            <p:spPr>
              <a:xfrm>
                <a:off x="520" y="3112"/>
                <a:ext cx="953" cy="36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000" b="1">
                    <a:solidFill>
                      <a:srgbClr val="FF0000"/>
                    </a:solidFill>
                    <a:latin typeface="Arial" panose="020B0604020202020204" pitchFamily="34" charset="0"/>
                    <a:ea typeface="微软雅黑" panose="020B0503020204020204" pitchFamily="34" charset="-122"/>
                  </a:rPr>
                  <a:t>陈独秀</a:t>
                </a:r>
                <a:endParaRPr lang="zh-CN" altLang="en-US" sz="2000" b="1">
                  <a:solidFill>
                    <a:srgbClr val="FF0000"/>
                  </a:solidFill>
                  <a:latin typeface="Arial" panose="020B0604020202020204" pitchFamily="34" charset="0"/>
                  <a:ea typeface="微软雅黑" panose="020B0503020204020204" pitchFamily="34" charset="-122"/>
                </a:endParaRPr>
              </a:p>
            </p:txBody>
          </p:sp>
          <p:sp>
            <p:nvSpPr>
              <p:cNvPr id="37898" name="Text Box 10"/>
              <p:cNvSpPr/>
              <p:nvPr/>
            </p:nvSpPr>
            <p:spPr>
              <a:xfrm>
                <a:off x="1882" y="3112"/>
                <a:ext cx="905" cy="36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000" b="1">
                    <a:solidFill>
                      <a:srgbClr val="FF0000"/>
                    </a:solidFill>
                    <a:latin typeface="Arial" panose="020B0604020202020204" pitchFamily="34" charset="0"/>
                    <a:ea typeface="微软雅黑" panose="020B0503020204020204" pitchFamily="34" charset="-122"/>
                  </a:rPr>
                  <a:t>李大钊</a:t>
                </a:r>
                <a:endParaRPr lang="zh-CN" altLang="en-US" sz="2000" b="1">
                  <a:solidFill>
                    <a:srgbClr val="FF0000"/>
                  </a:solidFill>
                  <a:latin typeface="Arial" panose="020B0604020202020204" pitchFamily="34" charset="0"/>
                  <a:ea typeface="微软雅黑" panose="020B0503020204020204" pitchFamily="34" charset="-122"/>
                </a:endParaRPr>
              </a:p>
            </p:txBody>
          </p:sp>
          <p:sp>
            <p:nvSpPr>
              <p:cNvPr id="37899" name="Text Box 11"/>
              <p:cNvSpPr/>
              <p:nvPr/>
            </p:nvSpPr>
            <p:spPr>
              <a:xfrm>
                <a:off x="4649" y="3112"/>
                <a:ext cx="680" cy="36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000" b="1">
                    <a:solidFill>
                      <a:srgbClr val="FF0000"/>
                    </a:solidFill>
                    <a:latin typeface="Arial" panose="020B0604020202020204" pitchFamily="34" charset="0"/>
                    <a:ea typeface="微软雅黑" panose="020B0503020204020204" pitchFamily="34" charset="-122"/>
                  </a:rPr>
                  <a:t>鲁迅</a:t>
                </a:r>
                <a:endParaRPr lang="zh-CN" altLang="en-US" sz="2000" b="1">
                  <a:solidFill>
                    <a:srgbClr val="FF0000"/>
                  </a:solidFill>
                  <a:latin typeface="Arial" panose="020B0604020202020204" pitchFamily="34" charset="0"/>
                  <a:ea typeface="微软雅黑" panose="020B0503020204020204" pitchFamily="34" charset="-122"/>
                </a:endParaRPr>
              </a:p>
            </p:txBody>
          </p:sp>
          <p:sp>
            <p:nvSpPr>
              <p:cNvPr id="37900" name="Text Box 12"/>
              <p:cNvSpPr/>
              <p:nvPr/>
            </p:nvSpPr>
            <p:spPr>
              <a:xfrm>
                <a:off x="3288" y="3112"/>
                <a:ext cx="635" cy="36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000" b="1">
                    <a:solidFill>
                      <a:srgbClr val="FF0000"/>
                    </a:solidFill>
                    <a:latin typeface="Arial" panose="020B0604020202020204" pitchFamily="34" charset="0"/>
                    <a:ea typeface="微软雅黑" panose="020B0503020204020204" pitchFamily="34" charset="-122"/>
                  </a:rPr>
                  <a:t>胡适</a:t>
                </a:r>
                <a:endParaRPr lang="zh-CN" altLang="en-US" sz="2000" b="1">
                  <a:solidFill>
                    <a:srgbClr val="FF0000"/>
                  </a:solidFill>
                  <a:latin typeface="Arial" panose="020B0604020202020204" pitchFamily="34" charset="0"/>
                  <a:ea typeface="微软雅黑" panose="020B0503020204020204" pitchFamily="34" charset="-122"/>
                </a:endParaRPr>
              </a:p>
            </p:txBody>
          </p:sp>
          <p:sp>
            <p:nvSpPr>
              <p:cNvPr id="37901" name="Rectangle 13"/>
              <p:cNvSpPr/>
              <p:nvPr/>
            </p:nvSpPr>
            <p:spPr>
              <a:xfrm>
                <a:off x="2111" y="663"/>
                <a:ext cx="1903" cy="478"/>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endParaRPr lang="zh-CN" altLang="en-US" sz="2800" b="1">
                  <a:solidFill>
                    <a:srgbClr val="0000CC"/>
                  </a:solidFill>
                  <a:latin typeface="Arial" panose="020B0604020202020204" pitchFamily="34" charset="0"/>
                  <a:ea typeface="楷体_GB2312" panose="02010609030101010101" charset="-122"/>
                </a:endParaRPr>
              </a:p>
            </p:txBody>
          </p:sp>
        </p:grpSp>
        <p:pic>
          <p:nvPicPr>
            <p:cNvPr id="37902" name="Picture 14" descr="t01a9ddbec9f860ec01"/>
            <p:cNvPicPr/>
            <p:nvPr/>
          </p:nvPicPr>
          <p:blipFill>
            <a:blip r:embed="rId6"/>
            <a:srcRect l="8038" r="-175" b="19084"/>
            <a:stretch>
              <a:fillRect/>
            </a:stretch>
          </p:blipFill>
          <p:spPr>
            <a:xfrm>
              <a:off x="14287" y="270"/>
              <a:ext cx="2645" cy="3220"/>
            </a:xfrm>
            <a:prstGeom prst="rect">
              <a:avLst/>
            </a:prstGeom>
            <a:noFill/>
            <a:ln>
              <a:noFill/>
              <a:miter lim="800000"/>
              <a:headEnd/>
              <a:tailEnd/>
            </a:ln>
          </p:spPr>
        </p:pic>
        <p:sp>
          <p:nvSpPr>
            <p:cNvPr id="37903" name="Text Box 15"/>
            <p:cNvSpPr/>
            <p:nvPr/>
          </p:nvSpPr>
          <p:spPr>
            <a:xfrm>
              <a:off x="14930" y="3682"/>
              <a:ext cx="1490" cy="625"/>
            </a:xfrm>
            <a:prstGeom prst="rect">
              <a:avLst/>
            </a:prstGeom>
            <a:noFill/>
            <a:ln>
              <a:noFill/>
              <a:miter lim="800000"/>
            </a:ln>
          </p:spPr>
          <p:txBody>
            <a:bodyPr wrap="non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342900" lvl="0" indent="-342900">
                <a:spcBef>
                  <a:spcPct val="20000"/>
                </a:spcBef>
              </a:pPr>
              <a:r>
                <a:rPr lang="zh-CN" altLang="en-US" sz="2000" b="1">
                  <a:solidFill>
                    <a:srgbClr val="FF0000"/>
                  </a:solidFill>
                  <a:latin typeface="Arial" panose="020B0604020202020204" pitchFamily="34" charset="0"/>
                  <a:ea typeface="微软雅黑" panose="020B0503020204020204" pitchFamily="34" charset="-122"/>
                </a:rPr>
                <a:t>刘半农</a:t>
              </a:r>
              <a:endParaRPr lang="zh-CN" altLang="en-US" sz="2000" b="1">
                <a:solidFill>
                  <a:srgbClr val="FF0000"/>
                </a:solidFill>
                <a:latin typeface="Arial" panose="020B0604020202020204" pitchFamily="34" charset="0"/>
                <a:ea typeface="微软雅黑" panose="020B0503020204020204" pitchFamily="34" charset="-122"/>
              </a:endParaRPr>
            </a:p>
          </p:txBody>
        </p:sp>
        <p:pic>
          <p:nvPicPr>
            <p:cNvPr id="37904" name="Picture 16" descr="t0131de4e7286cb0188"/>
            <p:cNvPicPr/>
            <p:nvPr/>
          </p:nvPicPr>
          <p:blipFill>
            <a:blip r:embed="rId7"/>
            <a:stretch>
              <a:fillRect/>
            </a:stretch>
          </p:blipFill>
          <p:spPr>
            <a:xfrm>
              <a:off x="14360" y="6805"/>
              <a:ext cx="2530" cy="3085"/>
            </a:xfrm>
            <a:prstGeom prst="rect">
              <a:avLst/>
            </a:prstGeom>
            <a:noFill/>
            <a:ln>
              <a:noFill/>
              <a:miter lim="800000"/>
              <a:headEnd/>
              <a:tailEnd/>
            </a:ln>
          </p:spPr>
        </p:pic>
        <p:sp>
          <p:nvSpPr>
            <p:cNvPr id="37905" name="Text Box 17"/>
            <p:cNvSpPr/>
            <p:nvPr/>
          </p:nvSpPr>
          <p:spPr>
            <a:xfrm>
              <a:off x="15060" y="10117"/>
              <a:ext cx="1490" cy="625"/>
            </a:xfrm>
            <a:prstGeom prst="rect">
              <a:avLst/>
            </a:prstGeom>
            <a:noFill/>
            <a:ln>
              <a:noFill/>
              <a:miter lim="800000"/>
            </a:ln>
          </p:spPr>
          <p:txBody>
            <a:bodyPr wrap="non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342900" lvl="0" indent="-342900">
                <a:spcBef>
                  <a:spcPct val="20000"/>
                </a:spcBef>
              </a:pPr>
              <a:r>
                <a:rPr lang="zh-CN" altLang="en-US" sz="2000" b="1">
                  <a:solidFill>
                    <a:srgbClr val="FF0000"/>
                  </a:solidFill>
                  <a:latin typeface="Arial" panose="020B0604020202020204" pitchFamily="34" charset="0"/>
                  <a:ea typeface="微软雅黑" panose="020B0503020204020204" pitchFamily="34" charset="-122"/>
                </a:rPr>
                <a:t>梁漱溟</a:t>
              </a:r>
              <a:endParaRPr lang="zh-CN" altLang="en-US" sz="2000" b="1">
                <a:solidFill>
                  <a:srgbClr val="FF0000"/>
                </a:solidFill>
                <a:latin typeface="Arial" panose="020B0604020202020204" pitchFamily="34" charset="0"/>
                <a:ea typeface="微软雅黑" panose="020B0503020204020204" pitchFamily="34" charset="-122"/>
              </a:endParaRPr>
            </a:p>
          </p:txBody>
        </p:sp>
        <p:sp>
          <p:nvSpPr>
            <p:cNvPr id="37906" name="Rectangle 18"/>
            <p:cNvSpPr/>
            <p:nvPr/>
          </p:nvSpPr>
          <p:spPr>
            <a:xfrm>
              <a:off x="2264" y="4658"/>
              <a:ext cx="14767" cy="2262"/>
            </a:xfrm>
            <a:prstGeom prst="rect">
              <a:avLst/>
            </a:prstGeom>
            <a:noFill/>
            <a:ln w="57150" cmpd="thickThin">
              <a:solidFill>
                <a:srgbClr val="000099"/>
              </a:solidFill>
              <a:round/>
            </a:ln>
          </p:spPr>
          <p:txBody>
            <a:bodyPr anchor="t"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eaLnBrk="0" hangingPunct="0">
                <a:lnSpc>
                  <a:spcPct val="90000"/>
                </a:lnSpc>
                <a:spcBef>
                  <a:spcPts val="1000"/>
                </a:spcBef>
              </a:pPr>
              <a:r>
                <a:rPr lang="zh-CN" altLang="en-US" sz="3200" b="1">
                  <a:solidFill>
                    <a:srgbClr val="000000"/>
                  </a:solidFill>
                  <a:latin typeface="楷体" panose="02010609060101010101" pitchFamily="49" charset="-122"/>
                  <a:ea typeface="楷体" panose="02010609060101010101" pitchFamily="49" charset="-122"/>
                  <a:sym typeface="Calibri" panose="020F0502020204030204" charset="0"/>
                </a:rPr>
                <a:t>     </a:t>
              </a:r>
              <a:r>
                <a:rPr lang="zh-CN" altLang="en-US" sz="3200" b="1">
                  <a:solidFill>
                    <a:srgbClr val="000099"/>
                  </a:solidFill>
                  <a:latin typeface="楷体" panose="02010609060101010101" pitchFamily="49" charset="-122"/>
                  <a:ea typeface="楷体" panose="02010609060101010101" pitchFamily="49" charset="-122"/>
                  <a:sym typeface="Calibri" panose="020F0502020204030204" charset="0"/>
                </a:rPr>
                <a:t>具有</a:t>
              </a:r>
              <a:r>
                <a:rPr lang="zh-CN" altLang="en-US" sz="3200" b="1">
                  <a:solidFill>
                    <a:srgbClr val="FF0000"/>
                  </a:solidFill>
                  <a:latin typeface="楷体" panose="02010609060101010101" pitchFamily="49" charset="-122"/>
                  <a:ea typeface="楷体" panose="02010609060101010101" pitchFamily="49" charset="-122"/>
                  <a:sym typeface="Calibri" panose="020F0502020204030204" charset="0"/>
                </a:rPr>
                <a:t>专业知识</a:t>
              </a:r>
              <a:r>
                <a:rPr lang="zh-CN" altLang="en-US" sz="3200" b="1">
                  <a:solidFill>
                    <a:srgbClr val="000099"/>
                  </a:solidFill>
                  <a:latin typeface="楷体" panose="02010609060101010101" pitchFamily="49" charset="-122"/>
                  <a:ea typeface="楷体" panose="02010609060101010101" pitchFamily="49" charset="-122"/>
                  <a:sym typeface="Calibri" panose="020F0502020204030204" charset="0"/>
                </a:rPr>
                <a:t>、</a:t>
              </a:r>
              <a:r>
                <a:rPr lang="zh-CN" altLang="en-US" sz="3200" b="1">
                  <a:solidFill>
                    <a:srgbClr val="FF0000"/>
                  </a:solidFill>
                  <a:latin typeface="楷体" panose="02010609060101010101" pitchFamily="49" charset="-122"/>
                  <a:ea typeface="楷体" panose="02010609060101010101" pitchFamily="49" charset="-122"/>
                  <a:sym typeface="Calibri" panose="020F0502020204030204" charset="0"/>
                </a:rPr>
                <a:t>独立精神</a:t>
              </a:r>
              <a:r>
                <a:rPr lang="zh-CN" altLang="en-US" sz="3200" b="1">
                  <a:solidFill>
                    <a:srgbClr val="000099"/>
                  </a:solidFill>
                  <a:latin typeface="楷体" panose="02010609060101010101" pitchFamily="49" charset="-122"/>
                  <a:ea typeface="楷体" panose="02010609060101010101" pitchFamily="49" charset="-122"/>
                  <a:sym typeface="Calibri" panose="020F0502020204030204" charset="0"/>
                </a:rPr>
                <a:t>、</a:t>
              </a:r>
              <a:r>
                <a:rPr lang="zh-CN" altLang="en-US" sz="3200" b="1">
                  <a:solidFill>
                    <a:srgbClr val="FF0000"/>
                  </a:solidFill>
                  <a:latin typeface="楷体" panose="02010609060101010101" pitchFamily="49" charset="-122"/>
                  <a:ea typeface="楷体" panose="02010609060101010101" pitchFamily="49" charset="-122"/>
                  <a:sym typeface="Calibri" panose="020F0502020204030204" charset="0"/>
                </a:rPr>
                <a:t>强烈社会关怀</a:t>
              </a:r>
              <a:r>
                <a:rPr lang="zh-CN" altLang="en-US" sz="3200" b="1">
                  <a:solidFill>
                    <a:srgbClr val="000099"/>
                  </a:solidFill>
                  <a:latin typeface="楷体" panose="02010609060101010101" pitchFamily="49" charset="-122"/>
                  <a:ea typeface="楷体" panose="02010609060101010101" pitchFamily="49" charset="-122"/>
                  <a:sym typeface="Calibri" panose="020F0502020204030204" charset="0"/>
                </a:rPr>
                <a:t>和</a:t>
              </a:r>
              <a:r>
                <a:rPr lang="zh-CN" altLang="en-US" sz="3200" b="1">
                  <a:solidFill>
                    <a:srgbClr val="FF0000"/>
                  </a:solidFill>
                  <a:latin typeface="楷体" panose="02010609060101010101" pitchFamily="49" charset="-122"/>
                  <a:ea typeface="楷体" panose="02010609060101010101" pitchFamily="49" charset="-122"/>
                  <a:sym typeface="Calibri" panose="020F0502020204030204" charset="0"/>
                </a:rPr>
                <a:t>批判精神</a:t>
              </a:r>
              <a:r>
                <a:rPr lang="zh-CN" altLang="en-US" sz="3200" b="1">
                  <a:solidFill>
                    <a:srgbClr val="000099"/>
                  </a:solidFill>
                  <a:latin typeface="楷体" panose="02010609060101010101" pitchFamily="49" charset="-122"/>
                  <a:ea typeface="楷体" panose="02010609060101010101" pitchFamily="49" charset="-122"/>
                  <a:sym typeface="Calibri" panose="020F0502020204030204" charset="0"/>
                </a:rPr>
                <a:t>，是现代知识分子的本质特征。</a:t>
              </a:r>
              <a:endParaRPr lang="zh-CN" altLang="en-US" sz="3200" b="1">
                <a:solidFill>
                  <a:srgbClr val="000099"/>
                </a:solidFill>
                <a:latin typeface="楷体" panose="02010609060101010101" pitchFamily="49" charset="-122"/>
                <a:ea typeface="楷体" panose="02010609060101010101" pitchFamily="49" charset="-122"/>
                <a:sym typeface="Calibri" panose="020F0502020204030204"/>
              </a:endParaRPr>
            </a:p>
            <a:p>
              <a:pPr lvl="0" eaLnBrk="0" hangingPunct="0">
                <a:lnSpc>
                  <a:spcPct val="90000"/>
                </a:lnSpc>
                <a:spcBef>
                  <a:spcPts val="1000"/>
                </a:spcBef>
              </a:pPr>
              <a:r>
                <a:rPr lang="en-US" altLang="zh-CN" sz="2000" b="1">
                  <a:solidFill>
                    <a:srgbClr val="000000"/>
                  </a:solidFill>
                  <a:latin typeface="楷体" panose="02010609060101010101" pitchFamily="49" charset="-122"/>
                  <a:ea typeface="楷体" panose="02010609060101010101" pitchFamily="49" charset="-122"/>
                  <a:sym typeface="Calibri" panose="020F0502020204030204" charset="0"/>
                </a:rPr>
                <a:t>     ——</a:t>
              </a:r>
              <a:r>
                <a:rPr lang="zh-CN" altLang="en-US" sz="2000" b="1">
                  <a:solidFill>
                    <a:srgbClr val="000000"/>
                  </a:solidFill>
                  <a:latin typeface="楷体" panose="02010609060101010101" pitchFamily="49" charset="-122"/>
                  <a:ea typeface="楷体" panose="02010609060101010101" pitchFamily="49" charset="-122"/>
                  <a:sym typeface="Calibri" panose="020F0502020204030204" charset="0"/>
                </a:rPr>
                <a:t>雷颐：</a:t>
              </a:r>
              <a:r>
                <a:rPr lang="en-US" altLang="zh-CN" sz="2000" b="1">
                  <a:solidFill>
                    <a:srgbClr val="000000"/>
                  </a:solidFill>
                  <a:latin typeface="楷体" panose="02010609060101010101" pitchFamily="49" charset="-122"/>
                  <a:ea typeface="楷体" panose="02010609060101010101" pitchFamily="49" charset="-122"/>
                  <a:sym typeface="Calibri" panose="020F0502020204030204" charset="0"/>
                </a:rPr>
                <a:t>《</a:t>
              </a:r>
              <a:r>
                <a:rPr lang="zh-CN" altLang="en-US" sz="2000" b="1">
                  <a:solidFill>
                    <a:srgbClr val="000000"/>
                  </a:solidFill>
                  <a:latin typeface="楷体" panose="02010609060101010101" pitchFamily="49" charset="-122"/>
                  <a:ea typeface="楷体" panose="02010609060101010101" pitchFamily="49" charset="-122"/>
                  <a:sym typeface="Calibri" panose="020F0502020204030204" charset="0"/>
                </a:rPr>
                <a:t>探寻中国现代知识分子百年心路</a:t>
              </a:r>
              <a:r>
                <a:rPr lang="en-US" altLang="zh-CN" sz="2000" b="1">
                  <a:solidFill>
                    <a:srgbClr val="000000"/>
                  </a:solidFill>
                  <a:latin typeface="楷体" panose="02010609060101010101" pitchFamily="49" charset="-122"/>
                  <a:ea typeface="楷体" panose="02010609060101010101" pitchFamily="49" charset="-122"/>
                  <a:sym typeface="Calibri" panose="020F0502020204030204" charset="0"/>
                </a:rPr>
                <a:t>——</a:t>
              </a:r>
              <a:r>
                <a:rPr lang="zh-CN" altLang="en-US" sz="2000" b="1">
                  <a:solidFill>
                    <a:srgbClr val="000000"/>
                  </a:solidFill>
                  <a:latin typeface="楷体" panose="02010609060101010101" pitchFamily="49" charset="-122"/>
                  <a:ea typeface="楷体" panose="02010609060101010101" pitchFamily="49" charset="-122"/>
                  <a:sym typeface="Calibri" panose="020F0502020204030204" charset="0"/>
                </a:rPr>
                <a:t>从＜孤寂百年＞说起</a:t>
              </a:r>
              <a:r>
                <a:rPr lang="en-US" altLang="zh-CN" sz="2000" b="1">
                  <a:solidFill>
                    <a:srgbClr val="000000"/>
                  </a:solidFill>
                  <a:latin typeface="楷体" panose="02010609060101010101" pitchFamily="49" charset="-122"/>
                  <a:ea typeface="楷体" panose="02010609060101010101" pitchFamily="49" charset="-122"/>
                  <a:sym typeface="Calibri" panose="020F0502020204030204" charset="0"/>
                </a:rPr>
                <a:t>》</a:t>
              </a:r>
              <a:endParaRPr lang="zh-CN" altLang="en-US" sz="2000" b="1">
                <a:solidFill>
                  <a:srgbClr val="000000"/>
                </a:solidFill>
                <a:latin typeface="楷体" panose="02010609060101010101" pitchFamily="49" charset="-122"/>
                <a:ea typeface="楷体" panose="02010609060101010101" pitchFamily="49" charset="-122"/>
                <a:sym typeface="Calibri" panose="020F0502020204030204"/>
              </a:endParaRPr>
            </a:p>
          </p:txBody>
        </p:sp>
      </p:grpSp>
      <p:sp>
        <p:nvSpPr>
          <p:cNvPr id="37907" name="文本框 1"/>
          <p:cNvSpPr txBox="1"/>
          <p:nvPr/>
        </p:nvSpPr>
        <p:spPr>
          <a:xfrm>
            <a:off x="314325" y="1343025"/>
            <a:ext cx="860425" cy="4171950"/>
          </a:xfrm>
          <a:prstGeom prst="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vert="vert"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4400" b="1">
                <a:latin typeface="华文行楷" panose="02010800040101010101" charset="-122"/>
                <a:ea typeface="华文行楷" panose="02010800040101010101" charset="-122"/>
              </a:rPr>
              <a:t>改造</a:t>
            </a:r>
            <a:r>
              <a:rPr lang="zh-CN" altLang="en-US" sz="4400" b="1">
                <a:solidFill>
                  <a:srgbClr val="FF0000"/>
                </a:solidFill>
                <a:latin typeface="华文行楷" panose="02010800040101010101" charset="-122"/>
                <a:ea typeface="华文行楷" panose="02010800040101010101" charset="-122"/>
              </a:rPr>
              <a:t>国民的思想</a:t>
            </a:r>
            <a:endParaRPr lang="zh-CN" altLang="en-US" sz="4400" b="1">
              <a:solidFill>
                <a:srgbClr val="FF0000"/>
              </a:solidFill>
              <a:latin typeface="华文行楷" panose="02010800040101010101" charset="-122"/>
              <a:ea typeface="华文行楷" panose="02010800040101010101" charset="-122"/>
            </a:endParaRPr>
          </a:p>
        </p:txBody>
      </p:sp>
      <p:sp>
        <p:nvSpPr>
          <p:cNvPr id="37908" name="文本框 2"/>
          <p:cNvSpPr txBox="1"/>
          <p:nvPr/>
        </p:nvSpPr>
        <p:spPr>
          <a:xfrm>
            <a:off x="11163300" y="795338"/>
            <a:ext cx="860425" cy="5267325"/>
          </a:xfrm>
          <a:prstGeom prst="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vert="vert"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4400" b="1">
                <a:latin typeface="华文行楷" panose="02010800040101010101" charset="-122"/>
                <a:ea typeface="华文行楷" panose="02010800040101010101" charset="-122"/>
              </a:rPr>
              <a:t>实现</a:t>
            </a:r>
            <a:r>
              <a:rPr lang="zh-CN" altLang="en-US" sz="4400" b="1">
                <a:solidFill>
                  <a:srgbClr val="FF0000"/>
                </a:solidFill>
                <a:latin typeface="华文行楷" panose="02010800040101010101" charset="-122"/>
                <a:ea typeface="华文行楷" panose="02010800040101010101" charset="-122"/>
              </a:rPr>
              <a:t>救亡图存</a:t>
            </a:r>
            <a:r>
              <a:rPr lang="zh-CN" altLang="en-US" sz="4400" b="1">
                <a:latin typeface="华文行楷" panose="02010800040101010101" charset="-122"/>
                <a:ea typeface="华文行楷" panose="02010800040101010101" charset="-122"/>
              </a:rPr>
              <a:t>的理想</a:t>
            </a:r>
            <a:endParaRPr lang="zh-CN" altLang="en-US" sz="4400" b="1">
              <a:latin typeface="华文行楷" panose="02010800040101010101" charset="-122"/>
              <a:ea typeface="华文行楷" panose="020108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37907"/>
                                        </p:tgtEl>
                                        <p:attrNameLst>
                                          <p:attrName>style.visibility</p:attrName>
                                        </p:attrNameLst>
                                      </p:cBhvr>
                                      <p:to>
                                        <p:strVal val="visible"/>
                                      </p:to>
                                    </p:set>
                                    <p:animEffect transition="in" filter="wipe(down)">
                                      <p:cBhvr additive="base">
                                        <p:cTn id="7" dur="500" fill="hold"/>
                                        <p:tgtEl>
                                          <p:spTgt spid="379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additive="base">
                                        <p:cTn id="11" dur="1" fill="hold">
                                          <p:stCondLst>
                                            <p:cond delay="0"/>
                                          </p:stCondLst>
                                        </p:cTn>
                                        <p:tgtEl>
                                          <p:spTgt spid="37889"/>
                                        </p:tgtEl>
                                        <p:attrNameLst>
                                          <p:attrName>style.visibility</p:attrName>
                                        </p:attrNameLst>
                                      </p:cBhvr>
                                      <p:to>
                                        <p:strVal val="visible"/>
                                      </p:to>
                                    </p:set>
                                    <p:animEffect transition="in" filter="wipe(down)">
                                      <p:cBhvr additive="base">
                                        <p:cTn id="12" dur="500" fill="hold"/>
                                        <p:tgtEl>
                                          <p:spTgt spid="3788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additive="base">
                                        <p:cTn id="16" dur="1" fill="hold">
                                          <p:stCondLst>
                                            <p:cond delay="0"/>
                                          </p:stCondLst>
                                        </p:cTn>
                                        <p:tgtEl>
                                          <p:spTgt spid="37908"/>
                                        </p:tgtEl>
                                        <p:attrNameLst>
                                          <p:attrName>style.visibility</p:attrName>
                                        </p:attrNameLst>
                                      </p:cBhvr>
                                      <p:to>
                                        <p:strVal val="visible"/>
                                      </p:to>
                                    </p:set>
                                    <p:animEffect transition="in" filter="wipe(down)">
                                      <p:cBhvr additive="base">
                                        <p:cTn id="17" dur="500" fill="hold"/>
                                        <p:tgtEl>
                                          <p:spTgt spid="37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7" grpId="0" animBg="1"/>
      <p:bldP spid="37908" grpId="0" animBg="1"/>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38914" name="组合 18"/>
          <p:cNvGrpSpPr/>
          <p:nvPr/>
        </p:nvGrpSpPr>
        <p:grpSpPr>
          <a:xfrm>
            <a:off x="28575" y="-95250"/>
            <a:ext cx="9583738" cy="1533525"/>
            <a:chOff x="45" y="-149"/>
            <a:chExt cx="15093" cy="2415"/>
          </a:xfrm>
        </p:grpSpPr>
        <p:sp>
          <p:nvSpPr>
            <p:cNvPr id="38915"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38916"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38917" name="文本框 3"/>
          <p:cNvSpPr/>
          <p:nvPr/>
        </p:nvSpPr>
        <p:spPr>
          <a:xfrm>
            <a:off x="971550" y="876300"/>
            <a:ext cx="74120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（二）旧民主主义革命与新民主主义革命</a:t>
            </a:r>
            <a:endParaRPr lang="zh-CN" altLang="en-US" sz="3200" b="1">
              <a:latin typeface="微软雅黑" panose="020B0503020204020204" pitchFamily="34" charset="-122"/>
              <a:ea typeface="微软雅黑" panose="020B0503020204020204" pitchFamily="34" charset="-122"/>
            </a:endParaRPr>
          </a:p>
        </p:txBody>
      </p:sp>
      <p:sp>
        <p:nvSpPr>
          <p:cNvPr id="38918" name="文本框 2"/>
          <p:cNvSpPr txBox="1"/>
          <p:nvPr/>
        </p:nvSpPr>
        <p:spPr>
          <a:xfrm>
            <a:off x="712788" y="4360863"/>
            <a:ext cx="736600" cy="1090613"/>
          </a:xfrm>
          <a:prstGeom prst="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vert="vert"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3600" b="1">
                <a:latin typeface="华文行楷" panose="02010800040101010101" charset="-122"/>
                <a:ea typeface="华文行楷" panose="02010800040101010101" charset="-122"/>
              </a:rPr>
              <a:t>改造</a:t>
            </a:r>
            <a:endParaRPr lang="zh-CN" altLang="en-US" sz="3600" b="1">
              <a:latin typeface="华文行楷" panose="02010800040101010101" charset="-122"/>
              <a:ea typeface="华文行楷" panose="02010800040101010101" charset="-122"/>
            </a:endParaRPr>
          </a:p>
        </p:txBody>
      </p:sp>
      <p:sp>
        <p:nvSpPr>
          <p:cNvPr id="38919" name="文本框 4"/>
          <p:cNvSpPr txBox="1"/>
          <p:nvPr/>
        </p:nvSpPr>
        <p:spPr>
          <a:xfrm>
            <a:off x="2249488" y="3376613"/>
            <a:ext cx="736600" cy="1090613"/>
          </a:xfrm>
          <a:prstGeom prst="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vert="vert"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3600" b="1">
                <a:latin typeface="华文行楷" panose="02010800040101010101" charset="-122"/>
                <a:ea typeface="华文行楷" panose="02010800040101010101" charset="-122"/>
              </a:rPr>
              <a:t>批判</a:t>
            </a:r>
            <a:endParaRPr lang="zh-CN" altLang="en-US" sz="3600" b="1">
              <a:latin typeface="华文行楷" panose="02010800040101010101" charset="-122"/>
              <a:ea typeface="华文行楷" panose="02010800040101010101" charset="-122"/>
            </a:endParaRPr>
          </a:p>
        </p:txBody>
      </p:sp>
      <p:sp>
        <p:nvSpPr>
          <p:cNvPr id="38920" name="文本框 5"/>
          <p:cNvSpPr txBox="1"/>
          <p:nvPr/>
        </p:nvSpPr>
        <p:spPr>
          <a:xfrm>
            <a:off x="2230438" y="5311775"/>
            <a:ext cx="736600" cy="1090613"/>
          </a:xfrm>
          <a:prstGeom prst="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vert="vert"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3600" b="1">
                <a:latin typeface="华文行楷" panose="02010800040101010101" charset="-122"/>
                <a:ea typeface="华文行楷" panose="02010800040101010101" charset="-122"/>
              </a:rPr>
              <a:t>宣扬</a:t>
            </a:r>
            <a:endParaRPr lang="zh-CN" altLang="en-US" sz="3600" b="1">
              <a:latin typeface="华文行楷" panose="02010800040101010101" charset="-122"/>
              <a:ea typeface="华文行楷" panose="02010800040101010101" charset="-122"/>
            </a:endParaRPr>
          </a:p>
        </p:txBody>
      </p:sp>
      <p:sp>
        <p:nvSpPr>
          <p:cNvPr id="38921" name="右箭头 6"/>
          <p:cNvSpPr/>
          <p:nvPr/>
        </p:nvSpPr>
        <p:spPr>
          <a:xfrm>
            <a:off x="3067050" y="5684838"/>
            <a:ext cx="614362" cy="344488"/>
          </a:xfrm>
          <a:prstGeom prst="rightArrow">
            <a:avLst>
              <a:gd name="adj1" fmla="val 50000"/>
              <a:gd name="adj2" fmla="val 49993"/>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22" name="右箭头 7"/>
          <p:cNvSpPr/>
          <p:nvPr/>
        </p:nvSpPr>
        <p:spPr>
          <a:xfrm rot="2160000">
            <a:off x="1593850" y="5368925"/>
            <a:ext cx="612775" cy="344488"/>
          </a:xfrm>
          <a:prstGeom prst="rightArrow">
            <a:avLst>
              <a:gd name="adj1" fmla="val 50000"/>
              <a:gd name="adj2" fmla="val 49996"/>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23" name="右箭头 8"/>
          <p:cNvSpPr/>
          <p:nvPr/>
        </p:nvSpPr>
        <p:spPr>
          <a:xfrm rot="20280000">
            <a:off x="1565275" y="4197350"/>
            <a:ext cx="612775" cy="344488"/>
          </a:xfrm>
          <a:prstGeom prst="rightArrow">
            <a:avLst>
              <a:gd name="adj1" fmla="val 50000"/>
              <a:gd name="adj2" fmla="val 49996"/>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24" name="右箭头 9"/>
          <p:cNvSpPr/>
          <p:nvPr/>
        </p:nvSpPr>
        <p:spPr>
          <a:xfrm>
            <a:off x="3067050" y="3752850"/>
            <a:ext cx="614362" cy="342900"/>
          </a:xfrm>
          <a:prstGeom prst="rightArrow">
            <a:avLst>
              <a:gd name="adj1" fmla="val 50000"/>
              <a:gd name="adj2" fmla="val 49992"/>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25" name="矩形 13"/>
          <p:cNvSpPr/>
          <p:nvPr/>
        </p:nvSpPr>
        <p:spPr>
          <a:xfrm>
            <a:off x="522288" y="1998663"/>
            <a:ext cx="11147425" cy="1198563"/>
          </a:xfrm>
          <a:prstGeom prst="rect">
            <a:avLst/>
          </a:prstGeom>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r>
              <a:rPr lang="en-US" altLang="zh-CN" sz="2000" u="none" baseline="0">
                <a:solidFill>
                  <a:srgbClr val="000000"/>
                </a:solidFill>
                <a:latin typeface="楷体" panose="02010609060101010101" pitchFamily="49" charset="-122"/>
                <a:ea typeface="楷体" panose="02010609060101010101" pitchFamily="49" charset="-122"/>
              </a:rPr>
              <a:t>      </a:t>
            </a:r>
            <a:r>
              <a:rPr lang="en-US" altLang="zh-CN" sz="2400" b="1" u="none" baseline="0">
                <a:latin typeface="楷体" panose="02010609060101010101" pitchFamily="49" charset="-122"/>
                <a:ea typeface="楷体" panose="02010609060101010101" pitchFamily="49" charset="-122"/>
                <a:sym typeface="宋体" panose="02010600030101010101" pitchFamily="2" charset="-122"/>
              </a:rPr>
              <a:t>“</a:t>
            </a:r>
            <a:r>
              <a:rPr lang="zh-CN" altLang="en-US" sz="2400" b="1" u="none" baseline="0">
                <a:latin typeface="楷体" panose="02010609060101010101" pitchFamily="49" charset="-122"/>
                <a:ea typeface="楷体" panose="02010609060101010101" pitchFamily="49" charset="-122"/>
                <a:sym typeface="宋体" panose="02010600030101010101" pitchFamily="2" charset="-122"/>
              </a:rPr>
              <a:t>革命成功将近十年，所希望的件件都落空，渐渐有点废然思返，觉得社会文化是整套的，要拿</a:t>
            </a:r>
            <a:r>
              <a:rPr lang="zh-CN" altLang="en-US" sz="2400" b="1" u="none" baseline="0">
                <a:solidFill>
                  <a:srgbClr val="FF0000"/>
                </a:solidFill>
                <a:latin typeface="楷体" panose="02010609060101010101" pitchFamily="49" charset="-122"/>
                <a:ea typeface="楷体" panose="02010609060101010101" pitchFamily="49" charset="-122"/>
                <a:sym typeface="宋体" panose="02010600030101010101" pitchFamily="2" charset="-122"/>
              </a:rPr>
              <a:t>旧心理</a:t>
            </a:r>
            <a:r>
              <a:rPr lang="zh-CN" altLang="en-US" sz="2400" b="1" u="none" baseline="0">
                <a:latin typeface="楷体" panose="02010609060101010101" pitchFamily="49" charset="-122"/>
                <a:ea typeface="楷体" panose="02010609060101010101" pitchFamily="49" charset="-122"/>
                <a:sym typeface="宋体" panose="02010600030101010101" pitchFamily="2" charset="-122"/>
              </a:rPr>
              <a:t>运用</a:t>
            </a:r>
            <a:r>
              <a:rPr lang="zh-CN" altLang="en-US" sz="2400" b="1" u="none" baseline="0">
                <a:solidFill>
                  <a:srgbClr val="FF0000"/>
                </a:solidFill>
                <a:latin typeface="楷体" panose="02010609060101010101" pitchFamily="49" charset="-122"/>
                <a:ea typeface="楷体" panose="02010609060101010101" pitchFamily="49" charset="-122"/>
                <a:sym typeface="宋体" panose="02010600030101010101" pitchFamily="2" charset="-122"/>
              </a:rPr>
              <a:t>新制度</a:t>
            </a:r>
            <a:r>
              <a:rPr lang="zh-CN" altLang="en-US" sz="2400" b="1" u="none" baseline="0">
                <a:latin typeface="楷体" panose="02010609060101010101" pitchFamily="49" charset="-122"/>
                <a:ea typeface="楷体" panose="02010609060101010101" pitchFamily="49" charset="-122"/>
                <a:sym typeface="宋体" panose="02010600030101010101" pitchFamily="2" charset="-122"/>
              </a:rPr>
              <a:t>，决计是不可能的，渐渐要求全人格的觉醒。</a:t>
            </a:r>
            <a:r>
              <a:rPr lang="en-US" altLang="zh-CN" sz="2400" b="1" u="none" baseline="0">
                <a:latin typeface="楷体" panose="02010609060101010101" pitchFamily="49" charset="-122"/>
                <a:ea typeface="楷体" panose="02010609060101010101" pitchFamily="49" charset="-122"/>
                <a:sym typeface="宋体" panose="02010600030101010101" pitchFamily="2" charset="-122"/>
              </a:rPr>
              <a:t>”</a:t>
            </a:r>
            <a:r>
              <a:rPr lang="zh-CN" altLang="en-US" sz="2400" b="1" u="none" baseline="0">
                <a:latin typeface="楷体" panose="02010609060101010101" pitchFamily="49" charset="-122"/>
                <a:ea typeface="楷体" panose="02010609060101010101" pitchFamily="49" charset="-122"/>
                <a:sym typeface="宋体" panose="02010600030101010101" pitchFamily="2" charset="-122"/>
              </a:rPr>
              <a:t>                                         </a:t>
            </a:r>
            <a:r>
              <a:rPr lang="en-US" altLang="zh-CN" b="1" u="none" baseline="0">
                <a:latin typeface="楷体" panose="02010609060101010101" pitchFamily="49" charset="-122"/>
                <a:ea typeface="楷体" panose="02010609060101010101" pitchFamily="49" charset="-122"/>
                <a:sym typeface="宋体" panose="02010600030101010101" pitchFamily="2" charset="-122"/>
              </a:rPr>
              <a:t>——</a:t>
            </a:r>
            <a:r>
              <a:rPr lang="zh-CN" altLang="en-US" b="1" u="none" baseline="0">
                <a:latin typeface="楷体" panose="02010609060101010101" pitchFamily="49" charset="-122"/>
                <a:ea typeface="楷体" panose="02010609060101010101" pitchFamily="49" charset="-122"/>
                <a:sym typeface="宋体" panose="02010600030101010101" pitchFamily="2" charset="-122"/>
              </a:rPr>
              <a:t>梁启超</a:t>
            </a:r>
            <a:r>
              <a:rPr lang="en-US" altLang="zh-CN" b="1" u="none" baseline="0">
                <a:latin typeface="楷体" panose="02010609060101010101" pitchFamily="49" charset="-122"/>
                <a:ea typeface="楷体" panose="02010609060101010101" pitchFamily="49" charset="-122"/>
                <a:sym typeface="宋体" panose="02010600030101010101" pitchFamily="2" charset="-122"/>
              </a:rPr>
              <a:t>《</a:t>
            </a:r>
            <a:r>
              <a:rPr lang="zh-CN" altLang="en-US" b="1" u="none" baseline="0">
                <a:latin typeface="楷体" panose="02010609060101010101" pitchFamily="49" charset="-122"/>
                <a:ea typeface="楷体" panose="02010609060101010101" pitchFamily="49" charset="-122"/>
                <a:sym typeface="宋体" panose="02010600030101010101" pitchFamily="2" charset="-122"/>
              </a:rPr>
              <a:t>五十年中国进化概论</a:t>
            </a:r>
            <a:r>
              <a:rPr lang="en-US" altLang="zh-CN" b="1" u="none" baseline="0">
                <a:latin typeface="楷体" panose="02010609060101010101" pitchFamily="49" charset="-122"/>
                <a:ea typeface="楷体" panose="02010609060101010101" pitchFamily="49" charset="-122"/>
                <a:sym typeface="宋体" panose="02010600030101010101" pitchFamily="2" charset="-122"/>
              </a:rPr>
              <a:t>》</a:t>
            </a:r>
            <a:endParaRPr lang="en-US" altLang="zh-CN" b="1" u="none" baseline="0">
              <a:latin typeface="楷体" panose="02010609060101010101" pitchFamily="49" charset="-122"/>
              <a:ea typeface="楷体" panose="02010609060101010101" pitchFamily="49" charset="-122"/>
              <a:sym typeface="宋体" panose="02010600030101010101" pitchFamily="2" charset="-122"/>
            </a:endParaRPr>
          </a:p>
        </p:txBody>
      </p:sp>
      <p:sp>
        <p:nvSpPr>
          <p:cNvPr id="38926" name="五边形 10"/>
          <p:cNvSpPr/>
          <p:nvPr/>
        </p:nvSpPr>
        <p:spPr>
          <a:xfrm>
            <a:off x="658812" y="1435100"/>
            <a:ext cx="2173288" cy="495300"/>
          </a:xfrm>
          <a:prstGeom prst="homePlate">
            <a:avLst>
              <a:gd name="adj" fmla="val 49993"/>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新文化运动</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38927" name="文本框 40"/>
          <p:cNvSpPr/>
          <p:nvPr/>
        </p:nvSpPr>
        <p:spPr>
          <a:xfrm>
            <a:off x="3771900" y="3228975"/>
            <a:ext cx="3959225" cy="1384300"/>
          </a:xfrm>
          <a:prstGeom prst="rect">
            <a:avLst/>
          </a:prstGeom>
          <a:solidFill>
            <a:schemeClr val="bg1"/>
          </a:solid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r>
              <a:rPr lang="zh-CN" altLang="en-US" sz="2800">
                <a:latin typeface="等线" panose="02010600030101010101" charset="-122"/>
                <a:ea typeface="微软雅黑" panose="020B0503020204020204" pitchFamily="34" charset="-122"/>
              </a:rPr>
              <a:t>专制愚昧</a:t>
            </a:r>
            <a:r>
              <a:rPr lang="en-US" altLang="zh-CN" sz="2800">
                <a:latin typeface="等线" panose="02010600030101010101" charset="-122"/>
                <a:ea typeface="微软雅黑" panose="020B0503020204020204" pitchFamily="34" charset="-122"/>
              </a:rPr>
              <a:t>——</a:t>
            </a:r>
            <a:r>
              <a:rPr lang="zh-CN" altLang="en-US" sz="2800">
                <a:latin typeface="等线" panose="02010600030101010101" charset="-122"/>
                <a:ea typeface="微软雅黑" panose="020B0503020204020204" pitchFamily="34" charset="-122"/>
              </a:rPr>
              <a:t>民主科学</a:t>
            </a:r>
            <a:endParaRPr lang="zh-CN" altLang="en-US" sz="2800">
              <a:latin typeface="等线" panose="02010600030101010101" charset="-122"/>
              <a:ea typeface="微软雅黑" panose="020B0503020204020204" pitchFamily="34" charset="-122"/>
            </a:endParaRPr>
          </a:p>
          <a:p>
            <a:pPr lvl="0" algn="ctr"/>
            <a:r>
              <a:rPr lang="zh-CN" altLang="en-US" sz="2800">
                <a:latin typeface="等线" panose="02010600030101010101" charset="-122"/>
                <a:ea typeface="微软雅黑" panose="020B0503020204020204" pitchFamily="34" charset="-122"/>
              </a:rPr>
              <a:t>旧道德</a:t>
            </a:r>
            <a:r>
              <a:rPr lang="en-US" altLang="zh-CN" sz="2800">
                <a:latin typeface="等线" panose="02010600030101010101" charset="-122"/>
                <a:ea typeface="微软雅黑" panose="020B0503020204020204" pitchFamily="34" charset="-122"/>
              </a:rPr>
              <a:t>——</a:t>
            </a:r>
            <a:r>
              <a:rPr lang="zh-CN" altLang="en-US" sz="2800">
                <a:latin typeface="等线" panose="02010600030101010101" charset="-122"/>
                <a:ea typeface="微软雅黑" panose="020B0503020204020204" pitchFamily="34" charset="-122"/>
              </a:rPr>
              <a:t>新道德</a:t>
            </a:r>
            <a:endParaRPr lang="zh-CN" altLang="en-US" sz="2800">
              <a:latin typeface="等线" panose="02010600030101010101" charset="-122"/>
              <a:ea typeface="微软雅黑" panose="020B0503020204020204" pitchFamily="34" charset="-122"/>
            </a:endParaRPr>
          </a:p>
          <a:p>
            <a:pPr lvl="0" algn="ctr"/>
            <a:r>
              <a:rPr lang="zh-CN" altLang="en-US" sz="2800">
                <a:latin typeface="等线" panose="02010600030101010101" charset="-122"/>
                <a:ea typeface="微软雅黑" panose="020B0503020204020204" pitchFamily="34" charset="-122"/>
              </a:rPr>
              <a:t>旧文学</a:t>
            </a:r>
            <a:r>
              <a:rPr lang="en-US" altLang="zh-CN" sz="2800">
                <a:latin typeface="等线" panose="02010600030101010101" charset="-122"/>
                <a:ea typeface="微软雅黑" panose="020B0503020204020204" pitchFamily="34" charset="-122"/>
              </a:rPr>
              <a:t>——</a:t>
            </a:r>
            <a:r>
              <a:rPr lang="zh-CN" altLang="en-US" sz="2800">
                <a:latin typeface="等线" panose="02010600030101010101" charset="-122"/>
                <a:ea typeface="微软雅黑" panose="020B0503020204020204" pitchFamily="34" charset="-122"/>
              </a:rPr>
              <a:t>新文学</a:t>
            </a:r>
            <a:endParaRPr lang="zh-CN" altLang="en-US" sz="2800">
              <a:latin typeface="等线" panose="02010600030101010101" charset="-122"/>
              <a:ea typeface="微软雅黑" panose="020B0503020204020204" pitchFamily="34" charset="-122"/>
            </a:endParaRPr>
          </a:p>
        </p:txBody>
      </p:sp>
      <p:sp>
        <p:nvSpPr>
          <p:cNvPr id="38928" name="文本框 40"/>
          <p:cNvSpPr/>
          <p:nvPr/>
        </p:nvSpPr>
        <p:spPr>
          <a:xfrm>
            <a:off x="5729288" y="3228975"/>
            <a:ext cx="2001838" cy="1384300"/>
          </a:xfrm>
          <a:prstGeom prst="rect">
            <a:avLst/>
          </a:prstGeom>
          <a:noFill/>
          <a:ln w="41275">
            <a:solidFill>
              <a:srgbClr val="FF0000"/>
            </a:solidFill>
            <a:beve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endParaRPr lang="zh-CN" altLang="en-US" sz="2800">
              <a:latin typeface="等线" panose="02010600030101010101" charset="-122"/>
              <a:ea typeface="微软雅黑" panose="020B0503020204020204" pitchFamily="34" charset="-122"/>
            </a:endParaRPr>
          </a:p>
          <a:p>
            <a:pPr lvl="0" algn="ctr"/>
            <a:endParaRPr lang="zh-CN" altLang="en-US" sz="2800">
              <a:latin typeface="等线" panose="02010600030101010101" charset="-122"/>
              <a:ea typeface="微软雅黑" panose="020B0503020204020204" pitchFamily="34" charset="-122"/>
            </a:endParaRPr>
          </a:p>
          <a:p>
            <a:pPr lvl="0" algn="ctr"/>
            <a:endParaRPr lang="zh-CN" altLang="en-US" sz="2800">
              <a:latin typeface="等线" panose="02010600030101010101" charset="-122"/>
              <a:ea typeface="微软雅黑" panose="020B0503020204020204" pitchFamily="34" charset="-122"/>
            </a:endParaRPr>
          </a:p>
        </p:txBody>
      </p:sp>
      <p:sp>
        <p:nvSpPr>
          <p:cNvPr id="38929" name="文本框 40"/>
          <p:cNvSpPr txBox="1"/>
          <p:nvPr/>
        </p:nvSpPr>
        <p:spPr>
          <a:xfrm>
            <a:off x="7947025" y="3663950"/>
            <a:ext cx="3635375" cy="52070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800">
                <a:solidFill>
                  <a:srgbClr val="FFFFFF"/>
                </a:solidFill>
                <a:latin typeface="等线" panose="02010600030101010101" charset="-122"/>
                <a:ea typeface="微软雅黑" panose="020B0503020204020204" pitchFamily="34" charset="-122"/>
              </a:rPr>
              <a:t>半殖民地半封建社会</a:t>
            </a:r>
            <a:endParaRPr lang="zh-CN" altLang="zh-CN" sz="2800">
              <a:solidFill>
                <a:srgbClr val="FFFFFF"/>
              </a:solidFill>
              <a:latin typeface="等线" panose="02010600030101010101" charset="-122"/>
              <a:ea typeface="微软雅黑" panose="020B0503020204020204" pitchFamily="34" charset="-122"/>
            </a:endParaRPr>
          </a:p>
        </p:txBody>
      </p:sp>
      <p:sp>
        <p:nvSpPr>
          <p:cNvPr id="38930" name="文本框 40"/>
          <p:cNvSpPr txBox="1"/>
          <p:nvPr/>
        </p:nvSpPr>
        <p:spPr>
          <a:xfrm>
            <a:off x="3771900" y="5595938"/>
            <a:ext cx="2509838" cy="522288"/>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800">
                <a:solidFill>
                  <a:srgbClr val="000000"/>
                </a:solidFill>
                <a:latin typeface="等线" panose="02010600030101010101" charset="-122"/>
                <a:ea typeface="微软雅黑" panose="020B0503020204020204" pitchFamily="34" charset="-122"/>
              </a:rPr>
              <a:t>各种思潮涌入</a:t>
            </a:r>
            <a:endParaRPr lang="zh-CN" altLang="zh-CN" sz="2800">
              <a:solidFill>
                <a:srgbClr val="000000"/>
              </a:solidFill>
              <a:latin typeface="等线" panose="02010600030101010101" charset="-122"/>
              <a:ea typeface="微软雅黑" panose="020B0503020204020204" pitchFamily="34" charset="-122"/>
            </a:endParaRPr>
          </a:p>
        </p:txBody>
      </p:sp>
      <p:grpSp>
        <p:nvGrpSpPr>
          <p:cNvPr id="38931" name="组合 31"/>
          <p:cNvGrpSpPr/>
          <p:nvPr/>
        </p:nvGrpSpPr>
        <p:grpSpPr>
          <a:xfrm>
            <a:off x="6761162" y="5073650"/>
            <a:ext cx="2508250" cy="1409700"/>
            <a:chOff x="10648" y="7991"/>
            <a:chExt cx="3950" cy="2219"/>
          </a:xfrm>
        </p:grpSpPr>
        <p:sp>
          <p:nvSpPr>
            <p:cNvPr id="38932" name="文本框 40"/>
            <p:cNvSpPr txBox="1"/>
            <p:nvPr/>
          </p:nvSpPr>
          <p:spPr>
            <a:xfrm>
              <a:off x="10648" y="7991"/>
              <a:ext cx="3951" cy="822"/>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800">
                  <a:solidFill>
                    <a:srgbClr val="000000"/>
                  </a:solidFill>
                  <a:latin typeface="等线" panose="02010600030101010101" charset="-122"/>
                  <a:ea typeface="微软雅黑" panose="020B0503020204020204" pitchFamily="34" charset="-122"/>
                </a:rPr>
                <a:t>资产阶级性质</a:t>
              </a:r>
              <a:endParaRPr lang="zh-CN" altLang="zh-CN" sz="2800">
                <a:solidFill>
                  <a:srgbClr val="000000"/>
                </a:solidFill>
                <a:latin typeface="等线" panose="02010600030101010101" charset="-122"/>
                <a:ea typeface="微软雅黑" panose="020B0503020204020204" pitchFamily="34" charset="-122"/>
              </a:endParaRPr>
            </a:p>
          </p:txBody>
        </p:sp>
        <p:sp>
          <p:nvSpPr>
            <p:cNvPr id="38933" name="文本框 40"/>
            <p:cNvSpPr txBox="1"/>
            <p:nvPr/>
          </p:nvSpPr>
          <p:spPr>
            <a:xfrm>
              <a:off x="10648" y="9388"/>
              <a:ext cx="3951" cy="822"/>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800">
                  <a:solidFill>
                    <a:srgbClr val="000000"/>
                  </a:solidFill>
                  <a:latin typeface="等线" panose="02010600030101010101" charset="-122"/>
                  <a:ea typeface="微软雅黑" panose="020B0503020204020204" pitchFamily="34" charset="-122"/>
                </a:rPr>
                <a:t>无产阶级性质</a:t>
              </a:r>
              <a:endParaRPr lang="zh-CN" altLang="zh-CN" sz="2800">
                <a:solidFill>
                  <a:srgbClr val="000000"/>
                </a:solidFill>
                <a:latin typeface="等线" panose="02010600030101010101" charset="-122"/>
                <a:ea typeface="微软雅黑" panose="020B0503020204020204" pitchFamily="34" charset="-122"/>
              </a:endParaRPr>
            </a:p>
          </p:txBody>
        </p:sp>
      </p:grpSp>
      <p:sp>
        <p:nvSpPr>
          <p:cNvPr id="38934" name="右箭头 23"/>
          <p:cNvSpPr/>
          <p:nvPr/>
        </p:nvSpPr>
        <p:spPr>
          <a:xfrm>
            <a:off x="9271000" y="5276850"/>
            <a:ext cx="368300" cy="155575"/>
          </a:xfrm>
          <a:prstGeom prst="rightArrow">
            <a:avLst>
              <a:gd name="adj1" fmla="val 50000"/>
              <a:gd name="adj2" fmla="val 49999"/>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35" name="右箭头 24"/>
          <p:cNvSpPr/>
          <p:nvPr/>
        </p:nvSpPr>
        <p:spPr>
          <a:xfrm>
            <a:off x="9271000" y="6118225"/>
            <a:ext cx="368300" cy="153988"/>
          </a:xfrm>
          <a:prstGeom prst="rightArrow">
            <a:avLst>
              <a:gd name="adj1" fmla="val 50000"/>
              <a:gd name="adj2" fmla="val 49994"/>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36" name="文本框 40"/>
          <p:cNvSpPr txBox="1"/>
          <p:nvPr/>
        </p:nvSpPr>
        <p:spPr>
          <a:xfrm>
            <a:off x="9721850" y="4765675"/>
            <a:ext cx="1860550" cy="830263"/>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400">
                <a:solidFill>
                  <a:srgbClr val="000000"/>
                </a:solidFill>
                <a:latin typeface="等线" panose="02010600030101010101" charset="-122"/>
                <a:ea typeface="微软雅黑" panose="020B0503020204020204" pitchFamily="34" charset="-122"/>
              </a:rPr>
              <a:t>旧民主主义</a:t>
            </a:r>
            <a:endParaRPr lang="zh-CN" altLang="zh-CN" sz="2400">
              <a:solidFill>
                <a:srgbClr val="000000"/>
              </a:solidFill>
              <a:latin typeface="等线" panose="02010600030101010101" charset="-122"/>
              <a:ea typeface="微软雅黑" panose="020B0503020204020204" pitchFamily="34" charset="-122"/>
            </a:endParaRPr>
          </a:p>
          <a:p>
            <a:pPr lvl="0" algn="ctr" fontAlgn="base"/>
            <a:r>
              <a:rPr lang="zh-CN" altLang="zh-CN" sz="2400">
                <a:solidFill>
                  <a:srgbClr val="000000"/>
                </a:solidFill>
                <a:latin typeface="等线" panose="02010600030101010101" charset="-122"/>
                <a:ea typeface="微软雅黑" panose="020B0503020204020204" pitchFamily="34" charset="-122"/>
              </a:rPr>
              <a:t>革命</a:t>
            </a:r>
            <a:endParaRPr lang="zh-CN" altLang="zh-CN" sz="2400">
              <a:solidFill>
                <a:srgbClr val="000000"/>
              </a:solidFill>
              <a:latin typeface="等线" panose="02010600030101010101" charset="-122"/>
              <a:ea typeface="微软雅黑" panose="020B0503020204020204" pitchFamily="34" charset="-122"/>
            </a:endParaRPr>
          </a:p>
        </p:txBody>
      </p:sp>
      <p:sp>
        <p:nvSpPr>
          <p:cNvPr id="38937" name="文本框 40"/>
          <p:cNvSpPr txBox="1"/>
          <p:nvPr/>
        </p:nvSpPr>
        <p:spPr>
          <a:xfrm>
            <a:off x="9721850" y="5686425"/>
            <a:ext cx="1860550" cy="830263"/>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2400">
                <a:solidFill>
                  <a:srgbClr val="000000"/>
                </a:solidFill>
                <a:latin typeface="等线" panose="02010600030101010101" charset="-122"/>
                <a:ea typeface="微软雅黑" panose="020B0503020204020204" pitchFamily="34" charset="-122"/>
              </a:rPr>
              <a:t>新民主主义</a:t>
            </a:r>
            <a:endParaRPr lang="zh-CN" altLang="zh-CN" sz="2400">
              <a:solidFill>
                <a:srgbClr val="000000"/>
              </a:solidFill>
              <a:latin typeface="等线" panose="02010600030101010101" charset="-122"/>
              <a:ea typeface="微软雅黑" panose="020B0503020204020204" pitchFamily="34" charset="-122"/>
            </a:endParaRPr>
          </a:p>
          <a:p>
            <a:pPr lvl="0" algn="ctr" fontAlgn="base"/>
            <a:r>
              <a:rPr lang="zh-CN" altLang="zh-CN" sz="2400">
                <a:solidFill>
                  <a:srgbClr val="000000"/>
                </a:solidFill>
                <a:latin typeface="等线" panose="02010600030101010101" charset="-122"/>
                <a:ea typeface="微软雅黑" panose="020B0503020204020204" pitchFamily="34" charset="-122"/>
              </a:rPr>
              <a:t>革命</a:t>
            </a:r>
            <a:endParaRPr lang="zh-CN" altLang="zh-CN" sz="2400">
              <a:solidFill>
                <a:srgbClr val="000000"/>
              </a:solidFill>
              <a:latin typeface="等线" panose="02010600030101010101" charset="-122"/>
              <a:ea typeface="微软雅黑" panose="020B0503020204020204" pitchFamily="34" charset="-122"/>
            </a:endParaRPr>
          </a:p>
        </p:txBody>
      </p:sp>
      <p:grpSp>
        <p:nvGrpSpPr>
          <p:cNvPr id="38938" name="组合 30"/>
          <p:cNvGrpSpPr/>
          <p:nvPr/>
        </p:nvGrpSpPr>
        <p:grpSpPr>
          <a:xfrm>
            <a:off x="6329362" y="5400675"/>
            <a:ext cx="420688" cy="914400"/>
            <a:chOff x="9938" y="8543"/>
            <a:chExt cx="662" cy="1440"/>
          </a:xfrm>
        </p:grpSpPr>
        <p:sp>
          <p:nvSpPr>
            <p:cNvPr id="38939" name="右箭头 27"/>
            <p:cNvSpPr/>
            <p:nvPr/>
          </p:nvSpPr>
          <p:spPr>
            <a:xfrm rot="20160000">
              <a:off x="9938" y="8543"/>
              <a:ext cx="663" cy="369"/>
            </a:xfrm>
            <a:prstGeom prst="rightArrow">
              <a:avLst>
                <a:gd name="adj1" fmla="val 50000"/>
                <a:gd name="adj2" fmla="val 49993"/>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38940" name="右箭头 29"/>
            <p:cNvSpPr/>
            <p:nvPr/>
          </p:nvSpPr>
          <p:spPr>
            <a:xfrm rot="1440000">
              <a:off x="9938" y="9615"/>
              <a:ext cx="663" cy="369"/>
            </a:xfrm>
            <a:prstGeom prst="rightArrow">
              <a:avLst>
                <a:gd name="adj1" fmla="val 50000"/>
                <a:gd name="adj2" fmla="val 49993"/>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38918"/>
                                        </p:tgtEl>
                                        <p:attrNameLst>
                                          <p:attrName>style.visibility</p:attrName>
                                        </p:attrNameLst>
                                      </p:cBhvr>
                                      <p:to>
                                        <p:strVal val="visible"/>
                                      </p:to>
                                    </p:set>
                                    <p:animEffect transition="in" filter="wipe(down)">
                                      <p:cBhvr additive="base">
                                        <p:cTn id="7" dur="500" fill="hold"/>
                                        <p:tgtEl>
                                          <p:spTgt spid="389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additive="base">
                                        <p:cTn id="11" dur="1" fill="hold">
                                          <p:stCondLst>
                                            <p:cond delay="0"/>
                                          </p:stCondLst>
                                        </p:cTn>
                                        <p:tgtEl>
                                          <p:spTgt spid="38923"/>
                                        </p:tgtEl>
                                        <p:attrNameLst>
                                          <p:attrName>style.visibility</p:attrName>
                                        </p:attrNameLst>
                                      </p:cBhvr>
                                      <p:to>
                                        <p:strVal val="visible"/>
                                      </p:to>
                                    </p:set>
                                    <p:anim calcmode="lin" valueType="num">
                                      <p:cBhvr additive="base">
                                        <p:cTn id="12" dur="500" fill="hold"/>
                                        <p:tgtEl>
                                          <p:spTgt spid="38923"/>
                                        </p:tgtEl>
                                        <p:attrNameLst>
                                          <p:attrName>ppt_x</p:attrName>
                                        </p:attrNameLst>
                                      </p:cBhvr>
                                      <p:tavLst>
                                        <p:tav tm="0">
                                          <p:val>
                                            <p:strVal val="#ppt_x"/>
                                          </p:val>
                                        </p:tav>
                                        <p:tav tm="100000">
                                          <p:val>
                                            <p:strVal val="#ppt_x"/>
                                          </p:val>
                                        </p:tav>
                                      </p:tavLst>
                                    </p:anim>
                                    <p:anim calcmode="lin" valueType="num">
                                      <p:cBhvr additive="base">
                                        <p:cTn id="13" dur="500" fill="hold"/>
                                        <p:tgtEl>
                                          <p:spTgt spid="389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additive="base">
                                        <p:cTn id="17" dur="1" fill="hold">
                                          <p:stCondLst>
                                            <p:cond delay="0"/>
                                          </p:stCondLst>
                                        </p:cTn>
                                        <p:tgtEl>
                                          <p:spTgt spid="38919"/>
                                        </p:tgtEl>
                                        <p:attrNameLst>
                                          <p:attrName>style.visibility</p:attrName>
                                        </p:attrNameLst>
                                      </p:cBhvr>
                                      <p:to>
                                        <p:strVal val="visible"/>
                                      </p:to>
                                    </p:set>
                                    <p:animEffect transition="in" filter="wipe(down)">
                                      <p:cBhvr additive="base">
                                        <p:cTn id="18" dur="500" fill="hold"/>
                                        <p:tgtEl>
                                          <p:spTgt spid="3891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additive="base">
                                        <p:cTn id="22" dur="1" fill="hold">
                                          <p:stCondLst>
                                            <p:cond delay="0"/>
                                          </p:stCondLst>
                                        </p:cTn>
                                        <p:tgtEl>
                                          <p:spTgt spid="38924"/>
                                        </p:tgtEl>
                                        <p:attrNameLst>
                                          <p:attrName>style.visibility</p:attrName>
                                        </p:attrNameLst>
                                      </p:cBhvr>
                                      <p:to>
                                        <p:strVal val="visible"/>
                                      </p:to>
                                    </p:set>
                                    <p:anim calcmode="lin" valueType="num">
                                      <p:cBhvr additive="base">
                                        <p:cTn id="23" dur="500" fill="hold"/>
                                        <p:tgtEl>
                                          <p:spTgt spid="38924"/>
                                        </p:tgtEl>
                                        <p:attrNameLst>
                                          <p:attrName>ppt_x</p:attrName>
                                        </p:attrNameLst>
                                      </p:cBhvr>
                                      <p:tavLst>
                                        <p:tav tm="0">
                                          <p:val>
                                            <p:strVal val="#ppt_x"/>
                                          </p:val>
                                        </p:tav>
                                        <p:tav tm="100000">
                                          <p:val>
                                            <p:strVal val="#ppt_x"/>
                                          </p:val>
                                        </p:tav>
                                      </p:tavLst>
                                    </p:anim>
                                    <p:anim calcmode="lin" valueType="num">
                                      <p:cBhvr additive="base">
                                        <p:cTn id="24" dur="500" fill="hold"/>
                                        <p:tgtEl>
                                          <p:spTgt spid="3892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additive="base">
                                        <p:cTn id="28" dur="1" fill="hold">
                                          <p:stCondLst>
                                            <p:cond delay="0"/>
                                          </p:stCondLst>
                                        </p:cTn>
                                        <p:tgtEl>
                                          <p:spTgt spid="38927"/>
                                        </p:tgtEl>
                                        <p:attrNameLst>
                                          <p:attrName>style.visibility</p:attrName>
                                        </p:attrNameLst>
                                      </p:cBhvr>
                                      <p:to>
                                        <p:strVal val="visible"/>
                                      </p:to>
                                    </p:set>
                                    <p:animEffect transition="in" filter="wipe(down)">
                                      <p:cBhvr additive="base">
                                        <p:cTn id="29" dur="500" fill="hold"/>
                                        <p:tgtEl>
                                          <p:spTgt spid="3892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additive="base">
                                        <p:cTn id="33" dur="1" fill="hold">
                                          <p:stCondLst>
                                            <p:cond delay="0"/>
                                          </p:stCondLst>
                                        </p:cTn>
                                        <p:tgtEl>
                                          <p:spTgt spid="38928"/>
                                        </p:tgtEl>
                                        <p:attrNameLst>
                                          <p:attrName>style.visibility</p:attrName>
                                        </p:attrNameLst>
                                      </p:cBhvr>
                                      <p:to>
                                        <p:strVal val="visible"/>
                                      </p:to>
                                    </p:set>
                                    <p:anim calcmode="lin" valueType="num">
                                      <p:cBhvr additive="base">
                                        <p:cTn id="34" dur="500" fill="hold"/>
                                        <p:tgtEl>
                                          <p:spTgt spid="38928"/>
                                        </p:tgtEl>
                                        <p:attrNameLst>
                                          <p:attrName>ppt_x</p:attrName>
                                        </p:attrNameLst>
                                      </p:cBhvr>
                                      <p:tavLst>
                                        <p:tav tm="0">
                                          <p:val>
                                            <p:strVal val="#ppt_x"/>
                                          </p:val>
                                        </p:tav>
                                        <p:tav tm="100000">
                                          <p:val>
                                            <p:strVal val="#ppt_x"/>
                                          </p:val>
                                        </p:tav>
                                      </p:tavLst>
                                    </p:anim>
                                    <p:anim calcmode="lin" valueType="num">
                                      <p:cBhvr additive="base">
                                        <p:cTn id="35" dur="500" fill="hold"/>
                                        <p:tgtEl>
                                          <p:spTgt spid="3892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additive="base">
                                        <p:cTn id="39" dur="1" fill="hold">
                                          <p:stCondLst>
                                            <p:cond delay="0"/>
                                          </p:stCondLst>
                                        </p:cTn>
                                        <p:tgtEl>
                                          <p:spTgt spid="38929"/>
                                        </p:tgtEl>
                                        <p:attrNameLst>
                                          <p:attrName>style.visibility</p:attrName>
                                        </p:attrNameLst>
                                      </p:cBhvr>
                                      <p:to>
                                        <p:strVal val="visible"/>
                                      </p:to>
                                    </p:set>
                                    <p:animEffect transition="in" filter="wipe(down)">
                                      <p:cBhvr additive="base">
                                        <p:cTn id="40" dur="500" fill="hold"/>
                                        <p:tgtEl>
                                          <p:spTgt spid="3892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additive="base">
                                        <p:cTn id="44" dur="1" fill="hold">
                                          <p:stCondLst>
                                            <p:cond delay="0"/>
                                          </p:stCondLst>
                                        </p:cTn>
                                        <p:tgtEl>
                                          <p:spTgt spid="38922"/>
                                        </p:tgtEl>
                                        <p:attrNameLst>
                                          <p:attrName>style.visibility</p:attrName>
                                        </p:attrNameLst>
                                      </p:cBhvr>
                                      <p:to>
                                        <p:strVal val="visible"/>
                                      </p:to>
                                    </p:set>
                                    <p:anim calcmode="lin" valueType="num">
                                      <p:cBhvr additive="base">
                                        <p:cTn id="45" dur="500" fill="hold"/>
                                        <p:tgtEl>
                                          <p:spTgt spid="38922"/>
                                        </p:tgtEl>
                                        <p:attrNameLst>
                                          <p:attrName>ppt_x</p:attrName>
                                        </p:attrNameLst>
                                      </p:cBhvr>
                                      <p:tavLst>
                                        <p:tav tm="0">
                                          <p:val>
                                            <p:strVal val="#ppt_x"/>
                                          </p:val>
                                        </p:tav>
                                        <p:tav tm="100000">
                                          <p:val>
                                            <p:strVal val="#ppt_x"/>
                                          </p:val>
                                        </p:tav>
                                      </p:tavLst>
                                    </p:anim>
                                    <p:anim calcmode="lin" valueType="num">
                                      <p:cBhvr additive="base">
                                        <p:cTn id="46" dur="500" fill="hold"/>
                                        <p:tgtEl>
                                          <p:spTgt spid="38922"/>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additive="base">
                                        <p:cTn id="50" dur="1" fill="hold">
                                          <p:stCondLst>
                                            <p:cond delay="0"/>
                                          </p:stCondLst>
                                        </p:cTn>
                                        <p:tgtEl>
                                          <p:spTgt spid="38920"/>
                                        </p:tgtEl>
                                        <p:attrNameLst>
                                          <p:attrName>style.visibility</p:attrName>
                                        </p:attrNameLst>
                                      </p:cBhvr>
                                      <p:to>
                                        <p:strVal val="visible"/>
                                      </p:to>
                                    </p:set>
                                    <p:animEffect transition="in" filter="wipe(down)">
                                      <p:cBhvr additive="base">
                                        <p:cTn id="51" dur="500" fill="hold"/>
                                        <p:tgtEl>
                                          <p:spTgt spid="389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additive="base">
                                        <p:cTn id="55" dur="1" fill="hold">
                                          <p:stCondLst>
                                            <p:cond delay="0"/>
                                          </p:stCondLst>
                                        </p:cTn>
                                        <p:tgtEl>
                                          <p:spTgt spid="38921"/>
                                        </p:tgtEl>
                                        <p:attrNameLst>
                                          <p:attrName>style.visibility</p:attrName>
                                        </p:attrNameLst>
                                      </p:cBhvr>
                                      <p:to>
                                        <p:strVal val="visible"/>
                                      </p:to>
                                    </p:set>
                                    <p:anim calcmode="lin" valueType="num">
                                      <p:cBhvr additive="base">
                                        <p:cTn id="56" dur="500" fill="hold"/>
                                        <p:tgtEl>
                                          <p:spTgt spid="38921"/>
                                        </p:tgtEl>
                                        <p:attrNameLst>
                                          <p:attrName>ppt_x</p:attrName>
                                        </p:attrNameLst>
                                      </p:cBhvr>
                                      <p:tavLst>
                                        <p:tav tm="0">
                                          <p:val>
                                            <p:strVal val="#ppt_x"/>
                                          </p:val>
                                        </p:tav>
                                        <p:tav tm="100000">
                                          <p:val>
                                            <p:strVal val="#ppt_x"/>
                                          </p:val>
                                        </p:tav>
                                      </p:tavLst>
                                    </p:anim>
                                    <p:anim calcmode="lin" valueType="num">
                                      <p:cBhvr additive="base">
                                        <p:cTn id="57" dur="500" fill="hold"/>
                                        <p:tgtEl>
                                          <p:spTgt spid="3892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additive="base">
                                        <p:cTn id="61" dur="1" fill="hold">
                                          <p:stCondLst>
                                            <p:cond delay="0"/>
                                          </p:stCondLst>
                                        </p:cTn>
                                        <p:tgtEl>
                                          <p:spTgt spid="38930"/>
                                        </p:tgtEl>
                                        <p:attrNameLst>
                                          <p:attrName>style.visibility</p:attrName>
                                        </p:attrNameLst>
                                      </p:cBhvr>
                                      <p:to>
                                        <p:strVal val="visible"/>
                                      </p:to>
                                    </p:set>
                                    <p:animEffect transition="in" filter="wipe(down)">
                                      <p:cBhvr additive="base">
                                        <p:cTn id="62" dur="500" fill="hold"/>
                                        <p:tgtEl>
                                          <p:spTgt spid="38930"/>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additive="base">
                                        <p:cTn id="66" dur="1" fill="hold">
                                          <p:stCondLst>
                                            <p:cond delay="0"/>
                                          </p:stCondLst>
                                        </p:cTn>
                                        <p:tgtEl>
                                          <p:spTgt spid="38938"/>
                                        </p:tgtEl>
                                        <p:attrNameLst>
                                          <p:attrName>style.visibility</p:attrName>
                                        </p:attrNameLst>
                                      </p:cBhvr>
                                      <p:to>
                                        <p:strVal val="visible"/>
                                      </p:to>
                                    </p:set>
                                    <p:anim calcmode="lin" valueType="num">
                                      <p:cBhvr additive="base">
                                        <p:cTn id="67" dur="500" fill="hold"/>
                                        <p:tgtEl>
                                          <p:spTgt spid="38938"/>
                                        </p:tgtEl>
                                        <p:attrNameLst>
                                          <p:attrName>ppt_x</p:attrName>
                                        </p:attrNameLst>
                                      </p:cBhvr>
                                      <p:tavLst>
                                        <p:tav tm="0">
                                          <p:val>
                                            <p:strVal val="#ppt_x"/>
                                          </p:val>
                                        </p:tav>
                                        <p:tav tm="100000">
                                          <p:val>
                                            <p:strVal val="#ppt_x"/>
                                          </p:val>
                                        </p:tav>
                                      </p:tavLst>
                                    </p:anim>
                                    <p:anim calcmode="lin" valueType="num">
                                      <p:cBhvr additive="base">
                                        <p:cTn id="68" dur="500" fill="hold"/>
                                        <p:tgtEl>
                                          <p:spTgt spid="3893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additive="base">
                                        <p:cTn id="72" dur="1" fill="hold">
                                          <p:stCondLst>
                                            <p:cond delay="0"/>
                                          </p:stCondLst>
                                        </p:cTn>
                                        <p:tgtEl>
                                          <p:spTgt spid="38931"/>
                                        </p:tgtEl>
                                        <p:attrNameLst>
                                          <p:attrName>style.visibility</p:attrName>
                                        </p:attrNameLst>
                                      </p:cBhvr>
                                      <p:to>
                                        <p:strVal val="visible"/>
                                      </p:to>
                                    </p:set>
                                    <p:animEffect transition="in" filter="wipe(down)">
                                      <p:cBhvr additive="base">
                                        <p:cTn id="73" dur="500" fill="hold"/>
                                        <p:tgtEl>
                                          <p:spTgt spid="38931"/>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additive="base">
                                        <p:cTn id="77" dur="1" fill="hold">
                                          <p:stCondLst>
                                            <p:cond delay="0"/>
                                          </p:stCondLst>
                                        </p:cTn>
                                        <p:tgtEl>
                                          <p:spTgt spid="38934"/>
                                        </p:tgtEl>
                                        <p:attrNameLst>
                                          <p:attrName>style.visibility</p:attrName>
                                        </p:attrNameLst>
                                      </p:cBhvr>
                                      <p:to>
                                        <p:strVal val="visible"/>
                                      </p:to>
                                    </p:set>
                                    <p:anim calcmode="lin" valueType="num">
                                      <p:cBhvr additive="base">
                                        <p:cTn id="78" dur="500" fill="hold"/>
                                        <p:tgtEl>
                                          <p:spTgt spid="38934"/>
                                        </p:tgtEl>
                                        <p:attrNameLst>
                                          <p:attrName>ppt_x</p:attrName>
                                        </p:attrNameLst>
                                      </p:cBhvr>
                                      <p:tavLst>
                                        <p:tav tm="0">
                                          <p:val>
                                            <p:strVal val="#ppt_x"/>
                                          </p:val>
                                        </p:tav>
                                        <p:tav tm="100000">
                                          <p:val>
                                            <p:strVal val="#ppt_x"/>
                                          </p:val>
                                        </p:tav>
                                      </p:tavLst>
                                    </p:anim>
                                    <p:anim calcmode="lin" valueType="num">
                                      <p:cBhvr additive="base">
                                        <p:cTn id="79" dur="500" fill="hold"/>
                                        <p:tgtEl>
                                          <p:spTgt spid="38934"/>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additive="base">
                                        <p:cTn id="83" dur="1" fill="hold">
                                          <p:stCondLst>
                                            <p:cond delay="0"/>
                                          </p:stCondLst>
                                        </p:cTn>
                                        <p:tgtEl>
                                          <p:spTgt spid="38936"/>
                                        </p:tgtEl>
                                        <p:attrNameLst>
                                          <p:attrName>style.visibility</p:attrName>
                                        </p:attrNameLst>
                                      </p:cBhvr>
                                      <p:to>
                                        <p:strVal val="visible"/>
                                      </p:to>
                                    </p:set>
                                    <p:animEffect transition="in" filter="wipe(down)">
                                      <p:cBhvr additive="base">
                                        <p:cTn id="84" dur="500" fill="hold"/>
                                        <p:tgtEl>
                                          <p:spTgt spid="38936"/>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additive="base">
                                        <p:cTn id="88" dur="1" fill="hold">
                                          <p:stCondLst>
                                            <p:cond delay="0"/>
                                          </p:stCondLst>
                                        </p:cTn>
                                        <p:tgtEl>
                                          <p:spTgt spid="38935"/>
                                        </p:tgtEl>
                                        <p:attrNameLst>
                                          <p:attrName>style.visibility</p:attrName>
                                        </p:attrNameLst>
                                      </p:cBhvr>
                                      <p:to>
                                        <p:strVal val="visible"/>
                                      </p:to>
                                    </p:set>
                                    <p:anim calcmode="lin" valueType="num">
                                      <p:cBhvr additive="base">
                                        <p:cTn id="89" dur="500" fill="hold"/>
                                        <p:tgtEl>
                                          <p:spTgt spid="38935"/>
                                        </p:tgtEl>
                                        <p:attrNameLst>
                                          <p:attrName>ppt_x</p:attrName>
                                        </p:attrNameLst>
                                      </p:cBhvr>
                                      <p:tavLst>
                                        <p:tav tm="0">
                                          <p:val>
                                            <p:strVal val="#ppt_x"/>
                                          </p:val>
                                        </p:tav>
                                        <p:tav tm="100000">
                                          <p:val>
                                            <p:strVal val="#ppt_x"/>
                                          </p:val>
                                        </p:tav>
                                      </p:tavLst>
                                    </p:anim>
                                    <p:anim calcmode="lin" valueType="num">
                                      <p:cBhvr additive="base">
                                        <p:cTn id="90" dur="500" fill="hold"/>
                                        <p:tgtEl>
                                          <p:spTgt spid="38935"/>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additive="base">
                                        <p:cTn id="94" dur="1" fill="hold">
                                          <p:stCondLst>
                                            <p:cond delay="0"/>
                                          </p:stCondLst>
                                        </p:cTn>
                                        <p:tgtEl>
                                          <p:spTgt spid="38937"/>
                                        </p:tgtEl>
                                        <p:attrNameLst>
                                          <p:attrName>style.visibility</p:attrName>
                                        </p:attrNameLst>
                                      </p:cBhvr>
                                      <p:to>
                                        <p:strVal val="visible"/>
                                      </p:to>
                                    </p:set>
                                    <p:animEffect transition="in" filter="wipe(down)">
                                      <p:cBhvr additive="base">
                                        <p:cTn id="95" dur="500" fill="hold"/>
                                        <p:tgtEl>
                                          <p:spTgt spid="38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animBg="1"/>
      <p:bldP spid="38919" grpId="0" animBg="1"/>
      <p:bldP spid="38920" grpId="0" animBg="1"/>
      <p:bldP spid="38921" grpId="0" animBg="1"/>
      <p:bldP spid="38922" grpId="0" animBg="1"/>
      <p:bldP spid="38923" grpId="0" animBg="1"/>
      <p:bldP spid="38924" grpId="0" animBg="1"/>
      <p:bldP spid="38927" grpId="0" animBg="1"/>
      <p:bldP spid="38928" grpId="0" animBg="1"/>
      <p:bldP spid="38929" grpId="0" animBg="1"/>
      <p:bldP spid="38930" grpId="0" animBg="1"/>
      <p:bldP spid="38934" grpId="0" animBg="1"/>
      <p:bldP spid="38935" grpId="0" animBg="1"/>
      <p:bldP spid="38936" grpId="0" animBg="1"/>
      <p:bldP spid="38937" grpId="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40962" name="组合 18"/>
          <p:cNvGrpSpPr/>
          <p:nvPr/>
        </p:nvGrpSpPr>
        <p:grpSpPr>
          <a:xfrm>
            <a:off x="28575" y="-95250"/>
            <a:ext cx="9583738" cy="1533525"/>
            <a:chOff x="45" y="-149"/>
            <a:chExt cx="15093" cy="2415"/>
          </a:xfrm>
        </p:grpSpPr>
        <p:sp>
          <p:nvSpPr>
            <p:cNvPr id="40963"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40964"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40965" name="文本框 3"/>
          <p:cNvSpPr/>
          <p:nvPr/>
        </p:nvSpPr>
        <p:spPr>
          <a:xfrm>
            <a:off x="971550" y="876300"/>
            <a:ext cx="74120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（二）旧民主主义革命与新民主主义革命</a:t>
            </a:r>
            <a:endParaRPr lang="zh-CN" altLang="en-US" sz="3200" b="1">
              <a:latin typeface="微软雅黑" panose="020B0503020204020204" pitchFamily="34" charset="-122"/>
              <a:ea typeface="微软雅黑" panose="020B0503020204020204" pitchFamily="34" charset="-122"/>
            </a:endParaRPr>
          </a:p>
        </p:txBody>
      </p:sp>
      <p:sp>
        <p:nvSpPr>
          <p:cNvPr id="40966" name="五边形 10"/>
          <p:cNvSpPr/>
          <p:nvPr/>
        </p:nvSpPr>
        <p:spPr>
          <a:xfrm>
            <a:off x="658812" y="1435100"/>
            <a:ext cx="3502025" cy="495300"/>
          </a:xfrm>
          <a:prstGeom prst="homePlate">
            <a:avLst>
              <a:gd name="adj" fmla="val 49985"/>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马克思主义思想传播</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40967" name="文本框 2"/>
          <p:cNvSpPr txBox="1"/>
          <p:nvPr/>
        </p:nvSpPr>
        <p:spPr>
          <a:xfrm>
            <a:off x="659129" y="1986913"/>
            <a:ext cx="8765540" cy="58356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marR="0" defTabSz="914400" fontAlgn="auto">
              <a:buClrTx/>
              <a:buSzTx/>
              <a:buFontTx/>
              <a:defRPr/>
            </a:pPr>
            <a:r>
              <a:rPr kumimoji="0" lang="zh-CN" altLang="en-US"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历程：传入</a:t>
            </a:r>
            <a:r>
              <a:rPr kumimoji="0" lang="en-US" altLang="zh-CN"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a:t>
            </a:r>
            <a:r>
              <a:rPr kumimoji="0" lang="zh-CN" altLang="en-US"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论战、传播</a:t>
            </a:r>
            <a:r>
              <a:rPr kumimoji="0" lang="en-US" altLang="zh-CN"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a:t>
            </a:r>
            <a:r>
              <a:rPr kumimoji="0" lang="zh-CN" altLang="en-US"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接受</a:t>
            </a:r>
            <a:r>
              <a:rPr kumimoji="0" lang="en-US" altLang="zh-CN"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a:t>
            </a:r>
            <a:r>
              <a:rPr kumimoji="0" lang="zh-CN" altLang="en-US"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rPr>
              <a:t>中国化</a:t>
            </a:r>
            <a:endParaRPr kumimoji="0" lang="zh-CN" altLang="en-US" sz="3200" b="1" strike="noStrike" kern="1200" cap="none" spc="0" normalizeH="0" baseline="0" noProof="1">
              <a:gradFill>
                <a:gsLst>
                  <a:gs pos="0">
                    <a:srgbClr val="7B32B2"/>
                  </a:gs>
                  <a:gs pos="100000">
                    <a:srgbClr val="401A5D"/>
                  </a:gs>
                </a:gsLst>
                <a:lin scaled="0"/>
              </a:gradFill>
              <a:latin typeface="楷体" panose="02010609060101010101" pitchFamily="49" charset="-122"/>
              <a:ea typeface="楷体" panose="02010609060101010101" pitchFamily="49" charset="-122"/>
              <a:cs typeface="楷体" panose="02010609060101010101" pitchFamily="49" charset="-122"/>
            </a:endParaRPr>
          </a:p>
        </p:txBody>
      </p:sp>
      <p:sp>
        <p:nvSpPr>
          <p:cNvPr id="40968" name="文本框 40"/>
          <p:cNvSpPr/>
          <p:nvPr/>
        </p:nvSpPr>
        <p:spPr>
          <a:xfrm>
            <a:off x="3575050" y="2017712"/>
            <a:ext cx="2205038" cy="522288"/>
          </a:xfrm>
          <a:prstGeom prst="rect">
            <a:avLst/>
          </a:prstGeom>
          <a:noFill/>
          <a:ln w="41275">
            <a:solidFill>
              <a:srgbClr val="FF0000"/>
            </a:solidFill>
            <a:beve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endParaRPr lang="zh-CN" altLang="en-US" sz="2800">
              <a:latin typeface="等线" panose="02010600030101010101" charset="-122"/>
              <a:ea typeface="微软雅黑" panose="020B0503020204020204" pitchFamily="34" charset="-122"/>
            </a:endParaRPr>
          </a:p>
        </p:txBody>
      </p:sp>
      <p:sp>
        <p:nvSpPr>
          <p:cNvPr id="40969" name="文本框 40"/>
          <p:cNvSpPr/>
          <p:nvPr/>
        </p:nvSpPr>
        <p:spPr>
          <a:xfrm>
            <a:off x="8108950" y="2017712"/>
            <a:ext cx="1219200" cy="522288"/>
          </a:xfrm>
          <a:prstGeom prst="rect">
            <a:avLst/>
          </a:prstGeom>
          <a:noFill/>
          <a:ln w="41275">
            <a:solidFill>
              <a:srgbClr val="FF0000"/>
            </a:solidFill>
            <a:beve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a:endParaRPr lang="zh-CN" altLang="en-US" sz="2800">
              <a:latin typeface="等线" panose="02010600030101010101" charset="-122"/>
              <a:ea typeface="微软雅黑" panose="020B0503020204020204" pitchFamily="34" charset="-122"/>
            </a:endParaRPr>
          </a:p>
        </p:txBody>
      </p:sp>
      <p:sp>
        <p:nvSpPr>
          <p:cNvPr id="40970" name="文本框 40"/>
          <p:cNvSpPr txBox="1"/>
          <p:nvPr/>
        </p:nvSpPr>
        <p:spPr>
          <a:xfrm>
            <a:off x="658813" y="2654300"/>
            <a:ext cx="3214688" cy="522288"/>
          </a:xfrm>
          <a:prstGeom prst="rect">
            <a:avLst/>
          </a:prstGeom>
          <a:extLst>
            <a:ext uri="{909E8E84-426E-40DD-AFC4-6F175D3DCCD1}">
              <a14:hiddenFill xmlns:a14="http://schemas.microsoft.com/office/drawing/2010/main">
                <a:solidFill>
                  <a:schemeClr val="bg1"/>
                </a:solidFill>
              </a14:hiddenFill>
            </a:ext>
          </a:extLst>
        </p:spPr>
        <p:style>
          <a:lnRef idx="2">
            <a:schemeClr val="dk1">
              <a:shade val="50000"/>
            </a:schemeClr>
          </a:lnRef>
          <a:fillRef idx="1">
            <a:schemeClr val="dk1"/>
          </a:fillRef>
          <a:effectRef idx="0">
            <a:schemeClr val="dk1"/>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en-US" altLang="zh-CN" sz="2800">
                <a:solidFill>
                  <a:srgbClr val="FFFFFF"/>
                </a:solidFill>
                <a:latin typeface="等线" panose="02010600030101010101" charset="-122"/>
                <a:ea typeface="微软雅黑" panose="020B0503020204020204" pitchFamily="34" charset="-122"/>
              </a:rPr>
              <a:t>1.</a:t>
            </a:r>
            <a:r>
              <a:rPr lang="zh-CN" altLang="en-US" sz="2800">
                <a:solidFill>
                  <a:srgbClr val="FFFFFF"/>
                </a:solidFill>
                <a:latin typeface="等线" panose="02010600030101010101" charset="-122"/>
                <a:ea typeface="微软雅黑" panose="020B0503020204020204" pitchFamily="34" charset="-122"/>
              </a:rPr>
              <a:t>问题与主义之争</a:t>
            </a:r>
            <a:endParaRPr lang="zh-CN" altLang="en-US" sz="2800">
              <a:solidFill>
                <a:srgbClr val="FFFFFF"/>
              </a:solidFill>
              <a:latin typeface="等线" panose="02010600030101010101" charset="-122"/>
              <a:ea typeface="微软雅黑" panose="020B0503020204020204" pitchFamily="34" charset="-122"/>
            </a:endParaRPr>
          </a:p>
        </p:txBody>
      </p:sp>
      <p:sp>
        <p:nvSpPr>
          <p:cNvPr id="40971" name="文本框 6"/>
          <p:cNvSpPr txBox="1"/>
          <p:nvPr/>
        </p:nvSpPr>
        <p:spPr>
          <a:xfrm>
            <a:off x="515938" y="3208338"/>
            <a:ext cx="5530850" cy="26765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b="1">
                <a:latin typeface="楷体" panose="02010609060101010101" pitchFamily="49" charset="-122"/>
                <a:ea typeface="楷体" panose="02010609060101010101" pitchFamily="49" charset="-122"/>
              </a:rPr>
              <a:t>“</a:t>
            </a:r>
            <a:r>
              <a:rPr lang="zh-CN" altLang="en-US" sz="2400" b="1">
                <a:solidFill>
                  <a:srgbClr val="FF0000"/>
                </a:solidFill>
                <a:latin typeface="楷体" panose="02010609060101010101" pitchFamily="49" charset="-122"/>
                <a:ea typeface="楷体" panose="02010609060101010101" pitchFamily="49" charset="-122"/>
              </a:rPr>
              <a:t>经济问题的解决，是根本解决。</a:t>
            </a:r>
            <a:r>
              <a:rPr lang="zh-CN" altLang="en-US" sz="2400" b="1">
                <a:latin typeface="楷体" panose="02010609060101010101" pitchFamily="49" charset="-122"/>
                <a:ea typeface="楷体" panose="02010609060101010101" pitchFamily="49" charset="-122"/>
              </a:rPr>
              <a:t>经济问题一旦解决，什么政治问题、法律问题、家庭制度问题、女子解放问题、工人解放问题，都可以解决。”尤其是对于中国这样一个没有生机的社会，“必须有一个根本解决，才有把一个一个的具体问题都解决了的希望。</a:t>
            </a:r>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李大钊</a:t>
            </a:r>
            <a:endParaRPr lang="zh-CN" altLang="en-US" sz="2400" b="1">
              <a:latin typeface="楷体" panose="02010609060101010101" pitchFamily="49" charset="-122"/>
              <a:ea typeface="楷体" panose="02010609060101010101" pitchFamily="49" charset="-122"/>
            </a:endParaRPr>
          </a:p>
        </p:txBody>
      </p:sp>
      <p:sp>
        <p:nvSpPr>
          <p:cNvPr id="40972" name="文本框 7"/>
          <p:cNvSpPr txBox="1"/>
          <p:nvPr/>
        </p:nvSpPr>
        <p:spPr>
          <a:xfrm>
            <a:off x="6403975" y="3217863"/>
            <a:ext cx="5276850" cy="26765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b="1">
                <a:solidFill>
                  <a:srgbClr val="FF0000"/>
                </a:solidFill>
                <a:latin typeface="楷体" panose="02010609060101010101" pitchFamily="49" charset="-122"/>
                <a:ea typeface="楷体" panose="02010609060101010101" pitchFamily="49" charset="-122"/>
                <a:sym typeface="宋体" panose="02010600030101010101" pitchFamily="2" charset="-122"/>
              </a:rPr>
              <a:t>阶级斗争</a:t>
            </a:r>
            <a:r>
              <a:rPr lang="zh-CN" altLang="en-US" sz="2400" b="1">
                <a:latin typeface="楷体" panose="02010609060101010101" pitchFamily="49" charset="-122"/>
                <a:ea typeface="楷体" panose="02010609060101010101" pitchFamily="49" charset="-122"/>
                <a:sym typeface="宋体" panose="02010600030101010101" pitchFamily="2" charset="-122"/>
              </a:rPr>
              <a:t>学说是唯物史观的一个重要内容，</a:t>
            </a:r>
            <a:r>
              <a:rPr lang="zh-CN" altLang="en-US" sz="2400" b="1">
                <a:solidFill>
                  <a:srgbClr val="FF0000"/>
                </a:solidFill>
                <a:latin typeface="楷体" panose="02010609060101010101" pitchFamily="49" charset="-122"/>
                <a:ea typeface="楷体" panose="02010609060101010101" pitchFamily="49" charset="-122"/>
                <a:sym typeface="宋体" panose="02010600030101010101" pitchFamily="2" charset="-122"/>
              </a:rPr>
              <a:t>要解决经济问题，就必须进行阶级斗争，进行革命</a:t>
            </a:r>
            <a:r>
              <a:rPr lang="zh-CN" altLang="en-US" sz="2400" b="1">
                <a:latin typeface="楷体" panose="02010609060101010101" pitchFamily="49" charset="-122"/>
                <a:ea typeface="楷体" panose="02010609060101010101" pitchFamily="49" charset="-122"/>
                <a:sym typeface="宋体" panose="02010600030101010101" pitchFamily="2" charset="-122"/>
              </a:rPr>
              <a:t>；如果不重视阶级斗争，“丝毫不去用这个学理作工具，为工人联合的实际运动，那经济的革命，恐怕永远不能实现”。</a:t>
            </a:r>
            <a:endParaRPr lang="zh-CN" altLang="en-US" sz="2400" b="1">
              <a:latin typeface="楷体" panose="02010609060101010101" pitchFamily="49" charset="-122"/>
              <a:ea typeface="楷体" panose="02010609060101010101" pitchFamily="49" charset="-122"/>
              <a:sym typeface="宋体" panose="02010600030101010101" pitchFamily="2" charset="-122"/>
            </a:endParaRPr>
          </a:p>
          <a:p>
            <a:pPr lvl="0" fontAlgn="base"/>
            <a:r>
              <a:rPr lang="zh-CN" altLang="en-US" sz="2400" b="1">
                <a:latin typeface="楷体" panose="02010609060101010101" pitchFamily="49" charset="-122"/>
                <a:ea typeface="楷体" panose="02010609060101010101" pitchFamily="49" charset="-122"/>
                <a:sym typeface="宋体" panose="02010600030101010101" pitchFamily="2" charset="-122"/>
              </a:rPr>
              <a:t>                       </a:t>
            </a:r>
            <a:r>
              <a:rPr lang="en-US" altLang="zh-CN" sz="2400" b="1">
                <a:latin typeface="楷体" panose="02010609060101010101" pitchFamily="49" charset="-122"/>
                <a:ea typeface="楷体" panose="02010609060101010101" pitchFamily="49" charset="-122"/>
                <a:sym typeface="宋体" panose="02010600030101010101" pitchFamily="2" charset="-122"/>
              </a:rPr>
              <a:t>——</a:t>
            </a:r>
            <a:r>
              <a:rPr lang="zh-CN" altLang="en-US" sz="2400" b="1">
                <a:latin typeface="楷体" panose="02010609060101010101" pitchFamily="49" charset="-122"/>
                <a:ea typeface="楷体" panose="02010609060101010101" pitchFamily="49" charset="-122"/>
                <a:sym typeface="宋体" panose="02010600030101010101" pitchFamily="2" charset="-122"/>
              </a:rPr>
              <a:t>李大钊</a:t>
            </a:r>
            <a:endParaRPr lang="zh-CN" altLang="en-US" sz="2400" b="1">
              <a:latin typeface="楷体" panose="02010609060101010101" pitchFamily="49" charset="-122"/>
              <a:ea typeface="楷体" panose="02010609060101010101" pitchFamily="49" charset="-122"/>
              <a:sym typeface="宋体" panose="02010600030101010101" pitchFamily="2" charset="-122"/>
            </a:endParaRPr>
          </a:p>
        </p:txBody>
      </p:sp>
      <p:sp>
        <p:nvSpPr>
          <p:cNvPr id="40973" name="文本框 8"/>
          <p:cNvSpPr txBox="1"/>
          <p:nvPr/>
        </p:nvSpPr>
        <p:spPr>
          <a:xfrm>
            <a:off x="2251075" y="5913438"/>
            <a:ext cx="7689850" cy="584200"/>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eaLnBrk="0" hangingPunct="0"/>
            <a:r>
              <a:rPr lang="zh-CN" altLang="en-US" sz="3200" b="1" u="none" baseline="0">
                <a:solidFill>
                  <a:srgbClr val="FF0000"/>
                </a:solidFill>
                <a:latin typeface="楷体" panose="02010609060101010101" pitchFamily="49" charset="-122"/>
                <a:ea typeface="楷体" panose="02010609060101010101" pitchFamily="49" charset="-122"/>
              </a:rPr>
              <a:t>革命、社会主义道路是中国国情的选择。</a:t>
            </a:r>
            <a:endParaRPr lang="en-US" altLang="zh-CN" sz="3200" b="1" u="none" baseline="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additive="base">
                                        <p:cTn id="6" dur="1" fill="hold">
                                          <p:stCondLst>
                                            <p:cond delay="0"/>
                                          </p:stCondLst>
                                        </p:cTn>
                                        <p:tgtEl>
                                          <p:spTgt spid="40967"/>
                                        </p:tgtEl>
                                        <p:attrNameLst>
                                          <p:attrName>style.visibility</p:attrName>
                                        </p:attrNameLst>
                                      </p:cBhvr>
                                      <p:to>
                                        <p:strVal val="visible"/>
                                      </p:to>
                                    </p:set>
                                    <p:animEffect transition="in" filter="blinds(horizontal)">
                                      <p:cBhvr additive="base">
                                        <p:cTn id="7" dur="500" fill="hold"/>
                                        <p:tgtEl>
                                          <p:spTgt spid="4096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additive="base">
                                        <p:cTn id="11" dur="1" fill="hold">
                                          <p:stCondLst>
                                            <p:cond delay="0"/>
                                          </p:stCondLst>
                                        </p:cTn>
                                        <p:tgtEl>
                                          <p:spTgt spid="40968"/>
                                        </p:tgtEl>
                                        <p:attrNameLst>
                                          <p:attrName>style.visibility</p:attrName>
                                        </p:attrNameLst>
                                      </p:cBhvr>
                                      <p:to>
                                        <p:strVal val="visible"/>
                                      </p:to>
                                    </p:set>
                                    <p:anim calcmode="lin" valueType="num">
                                      <p:cBhvr additive="base">
                                        <p:cTn id="12" dur="500" fill="hold"/>
                                        <p:tgtEl>
                                          <p:spTgt spid="40968"/>
                                        </p:tgtEl>
                                        <p:attrNameLst>
                                          <p:attrName>ppt_x</p:attrName>
                                        </p:attrNameLst>
                                      </p:cBhvr>
                                      <p:tavLst>
                                        <p:tav tm="0">
                                          <p:val>
                                            <p:strVal val="#ppt_x"/>
                                          </p:val>
                                        </p:tav>
                                        <p:tav tm="100000">
                                          <p:val>
                                            <p:strVal val="#ppt_x"/>
                                          </p:val>
                                        </p:tav>
                                      </p:tavLst>
                                    </p:anim>
                                    <p:anim calcmode="lin" valueType="num">
                                      <p:cBhvr additive="base">
                                        <p:cTn id="13" dur="500" fill="hold"/>
                                        <p:tgtEl>
                                          <p:spTgt spid="4096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additive="base">
                                        <p:cTn id="17" dur="1" fill="hold">
                                          <p:stCondLst>
                                            <p:cond delay="0"/>
                                          </p:stCondLst>
                                        </p:cTn>
                                        <p:tgtEl>
                                          <p:spTgt spid="40969"/>
                                        </p:tgtEl>
                                        <p:attrNameLst>
                                          <p:attrName>style.visibility</p:attrName>
                                        </p:attrNameLst>
                                      </p:cBhvr>
                                      <p:to>
                                        <p:strVal val="visible"/>
                                      </p:to>
                                    </p:set>
                                    <p:anim calcmode="lin" valueType="num">
                                      <p:cBhvr additive="base">
                                        <p:cTn id="18" dur="500" fill="hold"/>
                                        <p:tgtEl>
                                          <p:spTgt spid="40969"/>
                                        </p:tgtEl>
                                        <p:attrNameLst>
                                          <p:attrName>ppt_x</p:attrName>
                                        </p:attrNameLst>
                                      </p:cBhvr>
                                      <p:tavLst>
                                        <p:tav tm="0">
                                          <p:val>
                                            <p:strVal val="#ppt_x"/>
                                          </p:val>
                                        </p:tav>
                                        <p:tav tm="100000">
                                          <p:val>
                                            <p:strVal val="#ppt_x"/>
                                          </p:val>
                                        </p:tav>
                                      </p:tavLst>
                                    </p:anim>
                                    <p:anim calcmode="lin" valueType="num">
                                      <p:cBhvr additive="base">
                                        <p:cTn id="19" dur="500" fill="hold"/>
                                        <p:tgtEl>
                                          <p:spTgt spid="4096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additive="base">
                                        <p:cTn id="23" dur="1" fill="hold">
                                          <p:stCondLst>
                                            <p:cond delay="0"/>
                                          </p:stCondLst>
                                        </p:cTn>
                                        <p:tgtEl>
                                          <p:spTgt spid="40970"/>
                                        </p:tgtEl>
                                        <p:attrNameLst>
                                          <p:attrName>style.visibility</p:attrName>
                                        </p:attrNameLst>
                                      </p:cBhvr>
                                      <p:to>
                                        <p:strVal val="visible"/>
                                      </p:to>
                                    </p:set>
                                    <p:anim calcmode="lin" valueType="num">
                                      <p:cBhvr additive="base">
                                        <p:cTn id="24" dur="500" fill="hold"/>
                                        <p:tgtEl>
                                          <p:spTgt spid="40970"/>
                                        </p:tgtEl>
                                        <p:attrNameLst>
                                          <p:attrName>ppt_x</p:attrName>
                                        </p:attrNameLst>
                                      </p:cBhvr>
                                      <p:tavLst>
                                        <p:tav tm="0">
                                          <p:val>
                                            <p:strVal val="#ppt_x"/>
                                          </p:val>
                                        </p:tav>
                                        <p:tav tm="100000">
                                          <p:val>
                                            <p:strVal val="#ppt_x"/>
                                          </p:val>
                                        </p:tav>
                                      </p:tavLst>
                                    </p:anim>
                                    <p:anim calcmode="lin" valueType="num">
                                      <p:cBhvr additive="base">
                                        <p:cTn id="25" dur="500" fill="hold"/>
                                        <p:tgtEl>
                                          <p:spTgt spid="4097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additive="base">
                                        <p:cTn id="29" dur="1" fill="hold">
                                          <p:stCondLst>
                                            <p:cond delay="0"/>
                                          </p:stCondLst>
                                        </p:cTn>
                                        <p:tgtEl>
                                          <p:spTgt spid="40971"/>
                                        </p:tgtEl>
                                        <p:attrNameLst>
                                          <p:attrName>style.visibility</p:attrName>
                                        </p:attrNameLst>
                                      </p:cBhvr>
                                      <p:to>
                                        <p:strVal val="visible"/>
                                      </p:to>
                                    </p:set>
                                    <p:animEffect transition="in" filter="blinds(horizontal)">
                                      <p:cBhvr additive="base">
                                        <p:cTn id="30" dur="500" fill="hold"/>
                                        <p:tgtEl>
                                          <p:spTgt spid="40971"/>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additive="base">
                                        <p:cTn id="34" dur="1" fill="hold">
                                          <p:stCondLst>
                                            <p:cond delay="0"/>
                                          </p:stCondLst>
                                        </p:cTn>
                                        <p:tgtEl>
                                          <p:spTgt spid="40972"/>
                                        </p:tgtEl>
                                        <p:attrNameLst>
                                          <p:attrName>style.visibility</p:attrName>
                                        </p:attrNameLst>
                                      </p:cBhvr>
                                      <p:to>
                                        <p:strVal val="visible"/>
                                      </p:to>
                                    </p:set>
                                    <p:animEffect transition="in" filter="blinds(horizontal)">
                                      <p:cBhvr additive="base">
                                        <p:cTn id="35" dur="500" fill="hold"/>
                                        <p:tgtEl>
                                          <p:spTgt spid="40972"/>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additive="base">
                                        <p:cTn id="39" dur="1" fill="hold">
                                          <p:stCondLst>
                                            <p:cond delay="0"/>
                                          </p:stCondLst>
                                        </p:cTn>
                                        <p:tgtEl>
                                          <p:spTgt spid="40973"/>
                                        </p:tgtEl>
                                        <p:attrNameLst>
                                          <p:attrName>style.visibility</p:attrName>
                                        </p:attrNameLst>
                                      </p:cBhvr>
                                      <p:to>
                                        <p:strVal val="visible"/>
                                      </p:to>
                                    </p:set>
                                    <p:anim calcmode="lin" valueType="num">
                                      <p:cBhvr additive="base">
                                        <p:cTn id="40" dur="500" fill="hold"/>
                                        <p:tgtEl>
                                          <p:spTgt spid="40973"/>
                                        </p:tgtEl>
                                        <p:attrNameLst>
                                          <p:attrName>ppt_x</p:attrName>
                                        </p:attrNameLst>
                                      </p:cBhvr>
                                      <p:tavLst>
                                        <p:tav tm="0">
                                          <p:val>
                                            <p:strVal val="#ppt_x"/>
                                          </p:val>
                                        </p:tav>
                                        <p:tav tm="100000">
                                          <p:val>
                                            <p:strVal val="#ppt_x"/>
                                          </p:val>
                                        </p:tav>
                                      </p:tavLst>
                                    </p:anim>
                                    <p:anim calcmode="lin" valueType="num">
                                      <p:cBhvr additive="base">
                                        <p:cTn id="41" dur="500" fill="hold"/>
                                        <p:tgtEl>
                                          <p:spTgt spid="409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8" grpId="0" animBg="1"/>
      <p:bldP spid="40969" grpId="0" animBg="1"/>
      <p:bldP spid="40970" grpId="0" animBg="1"/>
      <p:bldP spid="40971" grpId="0" animBg="1"/>
      <p:bldP spid="40972" grpId="0" animBg="1"/>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图片 1"/>
          <p:cNvPicPr/>
          <p:nvPr/>
        </p:nvPicPr>
        <p:blipFill>
          <a:blip r:embed="rId1"/>
          <a:stretch>
            <a:fillRect/>
          </a:stretch>
        </p:blipFill>
        <p:spPr>
          <a:xfrm>
            <a:off x="-4762" y="-6350"/>
            <a:ext cx="12192000" cy="6864350"/>
          </a:xfrm>
          <a:prstGeom prst="rect">
            <a:avLst/>
          </a:prstGeom>
          <a:noFill/>
          <a:ln>
            <a:noFill/>
            <a:miter lim="800000"/>
            <a:headEnd/>
            <a:tailEnd/>
          </a:ln>
        </p:spPr>
      </p:pic>
      <p:grpSp>
        <p:nvGrpSpPr>
          <p:cNvPr id="43010" name="组合 18"/>
          <p:cNvGrpSpPr/>
          <p:nvPr/>
        </p:nvGrpSpPr>
        <p:grpSpPr>
          <a:xfrm>
            <a:off x="28575" y="-95250"/>
            <a:ext cx="9583738" cy="1533525"/>
            <a:chOff x="45" y="-149"/>
            <a:chExt cx="15093" cy="2415"/>
          </a:xfrm>
        </p:grpSpPr>
        <p:sp>
          <p:nvSpPr>
            <p:cNvPr id="43011"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43012"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43013" name="文本框 3"/>
          <p:cNvSpPr/>
          <p:nvPr/>
        </p:nvSpPr>
        <p:spPr>
          <a:xfrm>
            <a:off x="971550" y="876300"/>
            <a:ext cx="74120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（二）旧民主主义革命与新民主主义革命</a:t>
            </a:r>
            <a:endParaRPr lang="zh-CN" altLang="en-US" sz="3200" b="1">
              <a:latin typeface="微软雅黑" panose="020B0503020204020204" pitchFamily="34" charset="-122"/>
              <a:ea typeface="微软雅黑" panose="020B0503020204020204" pitchFamily="34" charset="-122"/>
            </a:endParaRPr>
          </a:p>
        </p:txBody>
      </p:sp>
      <p:sp>
        <p:nvSpPr>
          <p:cNvPr id="43014" name="五边形 10"/>
          <p:cNvSpPr/>
          <p:nvPr/>
        </p:nvSpPr>
        <p:spPr>
          <a:xfrm>
            <a:off x="658812" y="1435100"/>
            <a:ext cx="3502025" cy="495300"/>
          </a:xfrm>
          <a:prstGeom prst="homePlate">
            <a:avLst>
              <a:gd name="adj" fmla="val 49985"/>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马克思主义思想传播</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43015" name="矩形 2"/>
          <p:cNvSpPr/>
          <p:nvPr/>
        </p:nvSpPr>
        <p:spPr>
          <a:xfrm>
            <a:off x="658812" y="2571750"/>
            <a:ext cx="10799762" cy="2060575"/>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lvl="0" indent="457200"/>
            <a:r>
              <a:rPr lang="en-US" altLang="zh-CN" sz="3200" b="1">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五四运动极大地推动了马克思主义在中国的传播，其基本特点表现为马克思主义实现了</a:t>
            </a:r>
            <a:r>
              <a:rPr lang="zh-CN" altLang="en-US" sz="3200" b="1">
                <a:solidFill>
                  <a:srgbClr val="FF0000"/>
                </a:solidFill>
                <a:latin typeface="楷体" panose="02010609060101010101" pitchFamily="49" charset="-122"/>
                <a:ea typeface="楷体" panose="02010609060101010101" pitchFamily="49" charset="-122"/>
              </a:rPr>
              <a:t>由碎片走向聚合传播</a:t>
            </a:r>
            <a:r>
              <a:rPr lang="zh-CN" altLang="en-US" sz="3200" b="1">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由局部传播转向整体传播</a:t>
            </a:r>
            <a:r>
              <a:rPr lang="zh-CN" altLang="en-US" sz="3200" b="1">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由小众学说转向主导理论</a:t>
            </a:r>
            <a:r>
              <a:rPr lang="zh-CN" altLang="en-US" sz="3200" b="1">
                <a:latin typeface="楷体" panose="02010609060101010101" pitchFamily="49" charset="-122"/>
                <a:ea typeface="楷体" panose="02010609060101010101" pitchFamily="49" charset="-122"/>
              </a:rPr>
              <a:t>的关键转向</a:t>
            </a:r>
            <a:r>
              <a:rPr lang="zh-CN" altLang="en-US" sz="3200">
                <a:latin typeface="楷体" panose="02010609060101010101" pitchFamily="49" charset="-122"/>
                <a:ea typeface="楷体" panose="02010609060101010101" pitchFamily="49" charset="-122"/>
              </a:rPr>
              <a:t>。</a:t>
            </a:r>
            <a:endParaRPr lang="en-US" altLang="zh-CN" sz="3200">
              <a:latin typeface="楷体" panose="02010609060101010101" pitchFamily="49" charset="-122"/>
              <a:ea typeface="楷体" panose="02010609060101010101" pitchFamily="49" charset="-122"/>
            </a:endParaRPr>
          </a:p>
          <a:p>
            <a:pPr marL="0" lvl="0" indent="457200"/>
            <a:r>
              <a:rPr lang="en-US" altLang="zh-CN" sz="3200">
                <a:latin typeface="楷体" panose="02010609060101010101" pitchFamily="49" charset="-122"/>
                <a:ea typeface="楷体" panose="02010609060101010101" pitchFamily="49" charset="-122"/>
              </a:rPr>
              <a:t>           </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摘编自项久雨</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五四运动与马克思主义在中国传播的特点及规律 </a:t>
            </a:r>
            <a:r>
              <a:rPr lang="en-US" altLang="zh-CN" sz="2000" b="1">
                <a:latin typeface="楷体" panose="02010609060101010101" pitchFamily="49" charset="-122"/>
                <a:ea typeface="楷体" panose="02010609060101010101" pitchFamily="49" charset="-122"/>
              </a:rPr>
              <a:t>》</a:t>
            </a:r>
            <a:r>
              <a:rPr lang="zh-CN" altLang="en-US" sz="2000">
                <a:latin typeface="楷体" panose="02010609060101010101" pitchFamily="49" charset="-122"/>
                <a:ea typeface="楷体" panose="02010609060101010101" pitchFamily="49" charset="-122"/>
              </a:rPr>
              <a:t>   </a:t>
            </a:r>
            <a:r>
              <a:rPr lang="zh-CN" altLang="en-US" sz="3200">
                <a:latin typeface="楷体" panose="02010609060101010101" pitchFamily="49" charset="-122"/>
                <a:ea typeface="楷体" panose="02010609060101010101" pitchFamily="49" charset="-122"/>
              </a:rPr>
              <a:t> </a:t>
            </a:r>
            <a:r>
              <a:rPr lang="zh-CN" altLang="en-US" sz="3200">
                <a:latin typeface="宋体" panose="02010600030101010101" pitchFamily="2" charset="-122"/>
              </a:rPr>
              <a:t>                               </a:t>
            </a:r>
            <a:endParaRPr lang="zh-CN" altLang="en-US" sz="3200">
              <a:latin typeface="宋体" panose="02010600030101010101" pitchFamily="2" charset="-122"/>
            </a:endParaRPr>
          </a:p>
        </p:txBody>
      </p:sp>
      <p:sp>
        <p:nvSpPr>
          <p:cNvPr id="43016" name="TextBox 2"/>
          <p:cNvSpPr txBox="1"/>
          <p:nvPr/>
        </p:nvSpPr>
        <p:spPr>
          <a:xfrm>
            <a:off x="658813" y="2049463"/>
            <a:ext cx="9286875" cy="522288"/>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en-US" altLang="zh-CN" sz="2800" b="1">
                <a:solidFill>
                  <a:srgbClr val="FFFFFF"/>
                </a:solidFill>
                <a:latin typeface="黑体" panose="02010609060101010101" pitchFamily="49" charset="-122"/>
                <a:ea typeface="黑体" panose="02010609060101010101" pitchFamily="49" charset="-122"/>
              </a:rPr>
              <a:t>2.</a:t>
            </a:r>
            <a:r>
              <a:rPr lang="zh-CN" altLang="en-US" sz="2800" b="1">
                <a:solidFill>
                  <a:srgbClr val="FFFFFF"/>
                </a:solidFill>
                <a:latin typeface="黑体" panose="02010609060101010101" pitchFamily="49" charset="-122"/>
                <a:ea typeface="黑体" panose="02010609060101010101" pitchFamily="49" charset="-122"/>
              </a:rPr>
              <a:t>五四运动后，马克思主义在中国传播的</a:t>
            </a:r>
            <a:r>
              <a:rPr lang="zh-CN" altLang="en-US" sz="2800" b="1">
                <a:solidFill>
                  <a:srgbClr val="FF0000"/>
                </a:solidFill>
                <a:latin typeface="黑体" panose="02010609060101010101" pitchFamily="49" charset="-122"/>
                <a:ea typeface="黑体" panose="02010609060101010101" pitchFamily="49" charset="-122"/>
              </a:rPr>
              <a:t>基本特点</a:t>
            </a:r>
            <a:r>
              <a:rPr lang="zh-CN" altLang="en-US" sz="2800" b="1">
                <a:solidFill>
                  <a:srgbClr val="FFFFFF"/>
                </a:solidFill>
                <a:latin typeface="黑体" panose="02010609060101010101" pitchFamily="49" charset="-122"/>
                <a:ea typeface="黑体" panose="02010609060101010101" pitchFamily="49" charset="-122"/>
              </a:rPr>
              <a:t>是什么</a:t>
            </a:r>
            <a:r>
              <a:rPr lang="zh-CN" altLang="en-US" sz="2800">
                <a:solidFill>
                  <a:srgbClr val="FFFFFF"/>
                </a:solidFill>
                <a:latin typeface="宋体" panose="02010600030101010101" pitchFamily="2" charset="-122"/>
              </a:rPr>
              <a:t>？</a:t>
            </a:r>
            <a:endParaRPr lang="zh-CN" altLang="en-US" sz="2800">
              <a:solidFill>
                <a:srgbClr val="FFFFFF"/>
              </a:solidFill>
              <a:latin typeface="宋体" panose="02010600030101010101" pitchFamily="2" charset="-122"/>
            </a:endParaRPr>
          </a:p>
        </p:txBody>
      </p:sp>
      <p:sp>
        <p:nvSpPr>
          <p:cNvPr id="43017" name="文本框 99"/>
          <p:cNvSpPr txBox="1"/>
          <p:nvPr/>
        </p:nvSpPr>
        <p:spPr>
          <a:xfrm>
            <a:off x="658813" y="4762500"/>
            <a:ext cx="10799763" cy="1260475"/>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266700" lvl="0" indent="-266700" fontAlgn="base"/>
            <a:r>
              <a:rPr lang="zh-CN" altLang="zh-CN" sz="2400">
                <a:solidFill>
                  <a:srgbClr val="FF0000"/>
                </a:solidFill>
                <a:latin typeface="宋体" panose="02010600030101010101" pitchFamily="2" charset="-122"/>
                <a:ea typeface="宋体" panose="02010600030101010101" pitchFamily="2" charset="-122"/>
              </a:rPr>
              <a:t>（</a:t>
            </a:r>
            <a:r>
              <a:rPr lang="en-US" altLang="zh-CN" sz="2400">
                <a:solidFill>
                  <a:srgbClr val="FF0000"/>
                </a:solidFill>
              </a:rPr>
              <a:t>2019·</a:t>
            </a:r>
            <a:r>
              <a:rPr lang="zh-CN" altLang="zh-CN" sz="2400">
                <a:solidFill>
                  <a:srgbClr val="FF0000"/>
                </a:solidFill>
                <a:latin typeface="宋体" panose="02010600030101010101" pitchFamily="2" charset="-122"/>
                <a:ea typeface="宋体" panose="02010600030101010101" pitchFamily="2" charset="-122"/>
              </a:rPr>
              <a:t>新课标全国</a:t>
            </a:r>
            <a:r>
              <a:rPr lang="en-US" altLang="zh-CN" sz="2400">
                <a:solidFill>
                  <a:srgbClr val="FF0000"/>
                </a:solidFill>
              </a:rPr>
              <a:t>Ⅰ</a:t>
            </a:r>
            <a:r>
              <a:rPr lang="zh-CN" altLang="zh-CN" sz="2400">
                <a:solidFill>
                  <a:srgbClr val="FF0000"/>
                </a:solidFill>
                <a:latin typeface="宋体" panose="02010600030101010101" pitchFamily="2" charset="-122"/>
                <a:ea typeface="宋体" panose="02010600030101010101" pitchFamily="2" charset="-122"/>
              </a:rPr>
              <a:t>卷高考</a:t>
            </a:r>
            <a:r>
              <a:rPr lang="en-US" altLang="zh-CN" sz="2400">
                <a:solidFill>
                  <a:srgbClr val="FF0000"/>
                </a:solidFill>
              </a:rPr>
              <a:t>·29</a:t>
            </a:r>
            <a:r>
              <a:rPr lang="zh-CN" altLang="zh-CN" sz="2400">
                <a:solidFill>
                  <a:srgbClr val="FF0000"/>
                </a:solidFill>
                <a:latin typeface="宋体" panose="02010600030101010101" pitchFamily="2" charset="-122"/>
                <a:ea typeface="宋体" panose="02010600030101010101" pitchFamily="2" charset="-122"/>
              </a:rPr>
              <a:t>）</a:t>
            </a:r>
            <a:r>
              <a:rPr lang="en-US" altLang="zh-CN" sz="2400">
                <a:solidFill>
                  <a:srgbClr val="000000"/>
                </a:solidFill>
              </a:rPr>
              <a:t>1915</a:t>
            </a:r>
            <a:r>
              <a:rPr lang="zh-CN" altLang="zh-CN" sz="2400">
                <a:solidFill>
                  <a:srgbClr val="000000"/>
                </a:solidFill>
                <a:latin typeface="宋体" panose="02010600030101010101" pitchFamily="2" charset="-122"/>
                <a:ea typeface="宋体" panose="02010600030101010101" pitchFamily="2" charset="-122"/>
              </a:rPr>
              <a:t>～</a:t>
            </a:r>
            <a:r>
              <a:rPr lang="en-US" altLang="zh-CN" sz="2400">
                <a:solidFill>
                  <a:srgbClr val="000000"/>
                </a:solidFill>
              </a:rPr>
              <a:t>1918</a:t>
            </a:r>
            <a:r>
              <a:rPr lang="zh-CN" altLang="zh-CN" sz="2400">
                <a:solidFill>
                  <a:srgbClr val="000000"/>
                </a:solidFill>
                <a:latin typeface="宋体" panose="02010600030101010101" pitchFamily="2" charset="-122"/>
                <a:ea typeface="宋体" panose="02010600030101010101" pitchFamily="2" charset="-122"/>
              </a:rPr>
              <a:t>年，《新青年》中“革命”“科学”“平等”“民主”等词出现频次大体相当：</a:t>
            </a:r>
            <a:r>
              <a:rPr lang="en-US" altLang="zh-CN" sz="2400">
                <a:solidFill>
                  <a:srgbClr val="FF0000"/>
                </a:solidFill>
              </a:rPr>
              <a:t>1919</a:t>
            </a:r>
            <a:r>
              <a:rPr lang="zh-CN" altLang="zh-CN" sz="2400">
                <a:solidFill>
                  <a:srgbClr val="FF0000"/>
                </a:solidFill>
                <a:latin typeface="宋体" panose="02010600030101010101" pitchFamily="2" charset="-122"/>
                <a:ea typeface="宋体" panose="02010600030101010101" pitchFamily="2" charset="-122"/>
              </a:rPr>
              <a:t>～</a:t>
            </a:r>
            <a:r>
              <a:rPr lang="en-US" altLang="zh-CN" sz="2400">
                <a:solidFill>
                  <a:srgbClr val="FF0000"/>
                </a:solidFill>
              </a:rPr>
              <a:t>1922</a:t>
            </a:r>
            <a:r>
              <a:rPr lang="zh-CN" altLang="zh-CN" sz="2400">
                <a:solidFill>
                  <a:srgbClr val="FF0000"/>
                </a:solidFill>
                <a:latin typeface="宋体" panose="02010600030101010101" pitchFamily="2" charset="-122"/>
                <a:ea typeface="宋体" panose="02010600030101010101" pitchFamily="2" charset="-122"/>
              </a:rPr>
              <a:t>年</a:t>
            </a:r>
            <a:r>
              <a:rPr lang="zh-CN" altLang="zh-CN" sz="2400">
                <a:solidFill>
                  <a:srgbClr val="000000"/>
                </a:solidFill>
                <a:latin typeface="宋体" panose="02010600030101010101" pitchFamily="2" charset="-122"/>
                <a:ea typeface="宋体" panose="02010600030101010101" pitchFamily="2" charset="-122"/>
              </a:rPr>
              <a:t>，“民主”出现次数不到“科学”的</a:t>
            </a:r>
            <a:r>
              <a:rPr lang="en-US" altLang="zh-CN" sz="2400">
                <a:solidFill>
                  <a:srgbClr val="000000"/>
                </a:solidFill>
              </a:rPr>
              <a:t>1/10</a:t>
            </a:r>
            <a:r>
              <a:rPr lang="zh-CN" altLang="zh-CN" sz="2400">
                <a:solidFill>
                  <a:srgbClr val="000000"/>
                </a:solidFill>
                <a:latin typeface="宋体" panose="02010600030101010101" pitchFamily="2" charset="-122"/>
                <a:ea typeface="宋体" panose="02010600030101010101" pitchFamily="2" charset="-122"/>
              </a:rPr>
              <a:t>，不及</a:t>
            </a:r>
            <a:r>
              <a:rPr lang="zh-CN" altLang="zh-CN" sz="2400">
                <a:solidFill>
                  <a:srgbClr val="FF0000"/>
                </a:solidFill>
                <a:latin typeface="宋体" panose="02010600030101010101" pitchFamily="2" charset="-122"/>
                <a:ea typeface="宋体" panose="02010600030101010101" pitchFamily="2" charset="-122"/>
              </a:rPr>
              <a:t>“革命”</a:t>
            </a:r>
            <a:r>
              <a:rPr lang="zh-CN" altLang="zh-CN" sz="2400">
                <a:solidFill>
                  <a:srgbClr val="000000"/>
                </a:solidFill>
                <a:latin typeface="宋体" panose="02010600030101010101" pitchFamily="2" charset="-122"/>
                <a:ea typeface="宋体" panose="02010600030101010101" pitchFamily="2" charset="-122"/>
              </a:rPr>
              <a:t>的</a:t>
            </a:r>
            <a:r>
              <a:rPr lang="en-US" altLang="zh-CN" sz="2400">
                <a:solidFill>
                  <a:srgbClr val="000000"/>
                </a:solidFill>
              </a:rPr>
              <a:t>1/20</a:t>
            </a:r>
            <a:r>
              <a:rPr lang="zh-CN" altLang="zh-CN" sz="2400">
                <a:solidFill>
                  <a:srgbClr val="000000"/>
                </a:solidFill>
                <a:latin typeface="宋体" panose="02010600030101010101" pitchFamily="2" charset="-122"/>
                <a:ea typeface="宋体" panose="02010600030101010101" pitchFamily="2" charset="-122"/>
              </a:rPr>
              <a:t>。这种变化可说明</a:t>
            </a:r>
            <a:r>
              <a:rPr lang="en-US" altLang="zh-CN" sz="2800">
                <a:solidFill>
                  <a:srgbClr val="000000"/>
                </a:solidFill>
              </a:rPr>
              <a:t>(</a:t>
            </a:r>
            <a:r>
              <a:rPr lang="zh-CN" altLang="zh-CN" sz="2800">
                <a:solidFill>
                  <a:srgbClr val="000000"/>
                </a:solidFill>
                <a:latin typeface="宋体" panose="02010600030101010101" pitchFamily="2" charset="-122"/>
                <a:ea typeface="宋体" panose="02010600030101010101" pitchFamily="2" charset="-122"/>
              </a:rPr>
              <a:t>　　</a:t>
            </a:r>
            <a:r>
              <a:rPr lang="en-US" altLang="zh-CN" sz="2800">
                <a:solidFill>
                  <a:srgbClr val="000000"/>
                </a:solidFill>
              </a:rPr>
              <a:t>)</a:t>
            </a:r>
            <a:endParaRPr lang="en-US" altLang="en-US" sz="280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additive="base">
                                        <p:cTn id="6" dur="1" fill="hold">
                                          <p:stCondLst>
                                            <p:cond delay="0"/>
                                          </p:stCondLst>
                                        </p:cTn>
                                        <p:tgtEl>
                                          <p:spTgt spid="43015"/>
                                        </p:tgtEl>
                                        <p:attrNameLst>
                                          <p:attrName>style.visibility</p:attrName>
                                        </p:attrNameLst>
                                      </p:cBhvr>
                                      <p:to>
                                        <p:strVal val="visible"/>
                                      </p:to>
                                    </p:set>
                                    <p:animEffect transition="in" filter="blinds(horizontal)">
                                      <p:cBhvr additive="base">
                                        <p:cTn id="7" dur="500" fill="hold"/>
                                        <p:tgtEl>
                                          <p:spTgt spid="430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additive="base">
                                        <p:cTn id="11" dur="1" fill="hold">
                                          <p:stCondLst>
                                            <p:cond delay="0"/>
                                          </p:stCondLst>
                                        </p:cTn>
                                        <p:tgtEl>
                                          <p:spTgt spid="43017"/>
                                        </p:tgtEl>
                                        <p:attrNameLst>
                                          <p:attrName>style.visibility</p:attrName>
                                        </p:attrNameLst>
                                      </p:cBhvr>
                                      <p:to>
                                        <p:strVal val="visible"/>
                                      </p:to>
                                    </p:set>
                                    <p:animEffect transition="in" filter="blinds(horizontal)">
                                      <p:cBhvr additive="base">
                                        <p:cTn id="12" dur="500" fill="hold"/>
                                        <p:tgtEl>
                                          <p:spTgt spid="430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5" grpId="0"/>
      <p:bldP spid="430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976438" y="1371600"/>
            <a:ext cx="8077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3000" b="1" dirty="0">
                <a:solidFill>
                  <a:srgbClr val="FF0000"/>
                </a:solidFill>
                <a:latin typeface="黑体" panose="02010609060101010101" pitchFamily="49" charset="-122"/>
              </a:rPr>
              <a:t>（</a:t>
            </a:r>
            <a:r>
              <a:rPr lang="en-US" altLang="zh-CN" sz="3000" b="1" dirty="0">
                <a:solidFill>
                  <a:srgbClr val="FF0000"/>
                </a:solidFill>
                <a:latin typeface="黑体" panose="02010609060101010101" pitchFamily="49" charset="-122"/>
              </a:rPr>
              <a:t>2</a:t>
            </a:r>
            <a:r>
              <a:rPr lang="zh-CN" altLang="en-US" sz="3000" b="1" dirty="0">
                <a:solidFill>
                  <a:srgbClr val="FF0000"/>
                </a:solidFill>
                <a:latin typeface="黑体" panose="02010609060101010101" pitchFamily="49" charset="-122"/>
              </a:rPr>
              <a:t>）命题立意：紧扣能力，渗透学科核心素养</a:t>
            </a:r>
            <a:endParaRPr lang="zh-CN" altLang="en-US" sz="3000" b="1" dirty="0">
              <a:solidFill>
                <a:srgbClr val="FF0000"/>
              </a:solidFill>
              <a:latin typeface="黑体" panose="02010609060101010101" pitchFamily="49" charset="-122"/>
            </a:endParaRPr>
          </a:p>
        </p:txBody>
      </p:sp>
      <p:sp>
        <p:nvSpPr>
          <p:cNvPr id="4" name="文本框 3"/>
          <p:cNvSpPr txBox="1"/>
          <p:nvPr>
            <p:custDataLst>
              <p:tags r:id="rId1"/>
            </p:custDataLst>
          </p:nvPr>
        </p:nvSpPr>
        <p:spPr>
          <a:xfrm>
            <a:off x="1731964" y="2324100"/>
            <a:ext cx="8567737" cy="3024188"/>
          </a:xfrm>
          <a:prstGeom prst="rect">
            <a:avLst/>
          </a:prstGeom>
          <a:noFill/>
        </p:spPr>
        <p:txBody>
          <a:bodyPr anchor="ctr">
            <a:norm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indent="-325755">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indent="-351155">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indent="-31623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indent="-339725">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indent="-339725"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indent="-339725"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indent="-339725"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indent="-339725"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nSpc>
                <a:spcPct val="130000"/>
              </a:lnSpc>
              <a:spcBef>
                <a:spcPts val="750"/>
              </a:spcBef>
              <a:buClrTx/>
              <a:buSzTx/>
              <a:buNone/>
            </a:pPr>
            <a:r>
              <a:rPr lang="en-US" altLang="zh-CN" sz="1900">
                <a:solidFill>
                  <a:srgbClr val="595959"/>
                </a:solidFill>
                <a:latin typeface="微软雅黑" panose="020B0503020204020204" pitchFamily="34" charset="-122"/>
                <a:ea typeface="微软雅黑" panose="020B0503020204020204" pitchFamily="34" charset="-122"/>
                <a:sym typeface="+mn-ea"/>
              </a:rPr>
              <a:t>      </a:t>
            </a:r>
            <a:r>
              <a:rPr lang="zh-CN" altLang="en-US" sz="2400">
                <a:latin typeface="宋体" panose="02010600030101010101" pitchFamily="2" charset="-122"/>
                <a:ea typeface="微软雅黑" panose="020B0503020204020204" pitchFamily="34" charset="-122"/>
                <a:sym typeface="+mn-ea"/>
              </a:rPr>
              <a:t>试题通过鲜明的情境材料，更精准地考查学生能力，历史特色更浓厚。如第25题给出西汉末和东汉中期不同地区的民户数量，要求学生分析数据变化所呈现的社会发展趋势，进行判断并得出合理结论，渗透唯物史观(理论保证)、时空观念(学科本质)、史料实证(必要途径)、历史解释(思维与表达能力)等核心素养，从而实现历史教学目标。</a:t>
            </a:r>
            <a:endParaRPr lang="zh-CN" altLang="en-US" sz="2400">
              <a:latin typeface="宋体" panose="02010600030101010101" pitchFamily="2" charset="-122"/>
              <a:ea typeface="微软雅黑" panose="020B0503020204020204" pitchFamily="34" charset="-122"/>
              <a:sym typeface="+mn-ea"/>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heel(1)">
                                      <p:cBhvr>
                                        <p:cTn id="7" dur="20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4"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45058" name="组合 18"/>
          <p:cNvGrpSpPr/>
          <p:nvPr/>
        </p:nvGrpSpPr>
        <p:grpSpPr>
          <a:xfrm>
            <a:off x="28575" y="-95250"/>
            <a:ext cx="9583738" cy="1533525"/>
            <a:chOff x="45" y="-149"/>
            <a:chExt cx="15093" cy="2415"/>
          </a:xfrm>
        </p:grpSpPr>
        <p:sp>
          <p:nvSpPr>
            <p:cNvPr id="45059"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45060"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45061" name="文本框 3"/>
          <p:cNvSpPr/>
          <p:nvPr/>
        </p:nvSpPr>
        <p:spPr>
          <a:xfrm>
            <a:off x="971550" y="876300"/>
            <a:ext cx="741203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（二）旧民主主义革命与新民主主义革命</a:t>
            </a:r>
            <a:endParaRPr lang="zh-CN" altLang="en-US" sz="3200" b="1">
              <a:latin typeface="微软雅黑" panose="020B0503020204020204" pitchFamily="34" charset="-122"/>
              <a:ea typeface="微软雅黑" panose="020B0503020204020204" pitchFamily="34" charset="-122"/>
            </a:endParaRPr>
          </a:p>
        </p:txBody>
      </p:sp>
      <p:sp>
        <p:nvSpPr>
          <p:cNvPr id="45062" name="五边形 10"/>
          <p:cNvSpPr/>
          <p:nvPr/>
        </p:nvSpPr>
        <p:spPr>
          <a:xfrm>
            <a:off x="658812" y="1435100"/>
            <a:ext cx="3502025" cy="495300"/>
          </a:xfrm>
          <a:prstGeom prst="homePlate">
            <a:avLst>
              <a:gd name="adj" fmla="val 49985"/>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马克思主义思想传播</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45063" name="文本框 2"/>
          <p:cNvSpPr txBox="1"/>
          <p:nvPr/>
        </p:nvSpPr>
        <p:spPr>
          <a:xfrm>
            <a:off x="658813" y="1990725"/>
            <a:ext cx="10814050" cy="47625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indent="457200" fontAlgn="base">
              <a:lnSpc>
                <a:spcPts val="3000"/>
              </a:lnSpc>
            </a:pPr>
            <a:r>
              <a:rPr lang="en-US" altLang="zh-CN" sz="2800" b="1">
                <a:solidFill>
                  <a:schemeClr val="bg1"/>
                </a:solidFill>
                <a:latin typeface="黑体" panose="02010609060101010101" pitchFamily="49" charset="-122"/>
                <a:ea typeface="黑体" panose="02010609060101010101" pitchFamily="49" charset="-122"/>
                <a:sym typeface="宋体" panose="02010600030101010101" pitchFamily="2" charset="-122"/>
              </a:rPr>
              <a:t>3.20</a:t>
            </a:r>
            <a:r>
              <a:rPr lang="zh-CN" altLang="en-US" sz="2800" b="1">
                <a:solidFill>
                  <a:schemeClr val="bg1"/>
                </a:solidFill>
                <a:latin typeface="黑体" panose="02010609060101010101" pitchFamily="49" charset="-122"/>
                <a:ea typeface="黑体" panose="02010609060101010101" pitchFamily="49" charset="-122"/>
                <a:sym typeface="宋体" panose="02010600030101010101" pitchFamily="2" charset="-122"/>
              </a:rPr>
              <a:t>世纪</a:t>
            </a:r>
            <a:r>
              <a:rPr lang="en-US" altLang="zh-CN" sz="2800" b="1">
                <a:solidFill>
                  <a:schemeClr val="bg1"/>
                </a:solidFill>
                <a:latin typeface="黑体" panose="02010609060101010101" pitchFamily="49" charset="-122"/>
                <a:ea typeface="黑体" panose="02010609060101010101" pitchFamily="49" charset="-122"/>
                <a:sym typeface="宋体" panose="02010600030101010101" pitchFamily="2" charset="-122"/>
              </a:rPr>
              <a:t>20</a:t>
            </a:r>
            <a:r>
              <a:rPr lang="zh-CN" altLang="en-US" sz="2800" b="1">
                <a:solidFill>
                  <a:schemeClr val="bg1"/>
                </a:solidFill>
                <a:latin typeface="黑体" panose="02010609060101010101" pitchFamily="49" charset="-122"/>
                <a:ea typeface="黑体" panose="02010609060101010101" pitchFamily="49" charset="-122"/>
                <a:sym typeface="宋体" panose="02010600030101010101" pitchFamily="2" charset="-122"/>
              </a:rPr>
              <a:t>年代前后，为什么马克思主义在中国得到广泛传播？</a:t>
            </a:r>
            <a:endParaRPr lang="zh-CN" altLang="en-US" sz="2800" b="1">
              <a:solidFill>
                <a:srgbClr val="FFFF00"/>
              </a:solidFill>
              <a:latin typeface="黑体" panose="02010609060101010101" pitchFamily="49" charset="-122"/>
              <a:ea typeface="黑体" panose="02010609060101010101" pitchFamily="49" charset="-122"/>
            </a:endParaRPr>
          </a:p>
        </p:txBody>
      </p:sp>
      <p:sp>
        <p:nvSpPr>
          <p:cNvPr id="45064" name="矩形 4"/>
          <p:cNvSpPr/>
          <p:nvPr/>
        </p:nvSpPr>
        <p:spPr>
          <a:xfrm>
            <a:off x="658813" y="2632075"/>
            <a:ext cx="10814050" cy="3090863"/>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lnSpc>
                <a:spcPts val="3000"/>
              </a:lnSpc>
            </a:pPr>
            <a:r>
              <a:rPr lang="zh-CN" altLang="en-US" sz="2400">
                <a:latin typeface="黑体" panose="02010609060101010101" pitchFamily="49" charset="-122"/>
                <a:ea typeface="黑体" panose="02010609060101010101" pitchFamily="49" charset="-122"/>
              </a:rPr>
              <a:t>（</a:t>
            </a:r>
            <a:r>
              <a:rPr lang="en-US" altLang="zh-CN" sz="2400">
                <a:latin typeface="黑体" panose="02010609060101010101" pitchFamily="49" charset="-122"/>
                <a:ea typeface="黑体" panose="02010609060101010101" pitchFamily="49" charset="-122"/>
              </a:rPr>
              <a:t>1</a:t>
            </a:r>
            <a:r>
              <a:rPr lang="zh-CN" altLang="en-US" sz="2400">
                <a:latin typeface="黑体" panose="02010609060101010101" pitchFamily="49" charset="-122"/>
                <a:ea typeface="黑体" panose="02010609060101010101" pitchFamily="49" charset="-122"/>
              </a:rPr>
              <a:t>）马克思主义的革命性</a:t>
            </a:r>
            <a:r>
              <a:rPr lang="zh-CN" altLang="en-US" sz="2400">
                <a:solidFill>
                  <a:srgbClr val="FF0000"/>
                </a:solidFill>
                <a:latin typeface="黑体" panose="02010609060101010101" pitchFamily="49" charset="-122"/>
                <a:ea typeface="黑体" panose="02010609060101010101" pitchFamily="49" charset="-122"/>
              </a:rPr>
              <a:t>满足了中国反帝反封的现实要求</a:t>
            </a:r>
            <a:r>
              <a:rPr lang="zh-CN" altLang="en-US" sz="2400">
                <a:latin typeface="黑体" panose="02010609060101010101" pitchFamily="49" charset="-122"/>
                <a:ea typeface="黑体" panose="02010609060101010101" pitchFamily="49" charset="-122"/>
              </a:rPr>
              <a:t>，与中国</a:t>
            </a:r>
            <a:r>
              <a:rPr lang="zh-CN" altLang="en-US" sz="2400">
                <a:solidFill>
                  <a:srgbClr val="FF0000"/>
                </a:solidFill>
                <a:latin typeface="黑体" panose="02010609060101010101" pitchFamily="49" charset="-122"/>
                <a:ea typeface="黑体" panose="02010609060101010101" pitchFamily="49" charset="-122"/>
              </a:rPr>
              <a:t>救亡图存</a:t>
            </a:r>
            <a:r>
              <a:rPr lang="zh-CN" altLang="en-US" sz="2400">
                <a:latin typeface="黑体" panose="02010609060101010101" pitchFamily="49" charset="-122"/>
                <a:ea typeface="黑体" panose="02010609060101010101" pitchFamily="49" charset="-122"/>
              </a:rPr>
              <a:t>的实践主题高度契合。</a:t>
            </a:r>
            <a:endParaRPr lang="en-US" altLang="zh-CN" sz="2400">
              <a:latin typeface="黑体" panose="02010609060101010101" pitchFamily="49" charset="-122"/>
              <a:ea typeface="黑体" panose="02010609060101010101" pitchFamily="49" charset="-122"/>
            </a:endParaRPr>
          </a:p>
          <a:p>
            <a:pPr lvl="0" fontAlgn="base">
              <a:lnSpc>
                <a:spcPts val="3000"/>
              </a:lnSpc>
            </a:pPr>
            <a:r>
              <a:rPr lang="en-US" altLang="zh-CN" sz="2400">
                <a:latin typeface="黑体" panose="02010609060101010101" pitchFamily="49" charset="-122"/>
                <a:ea typeface="黑体" panose="02010609060101010101" pitchFamily="49" charset="-122"/>
              </a:rPr>
              <a:t>   </a:t>
            </a:r>
            <a:r>
              <a:rPr lang="en-US" altLang="zh-CN" sz="2000">
                <a:latin typeface="黑体" panose="02010609060101010101" pitchFamily="49" charset="-122"/>
                <a:ea typeface="黑体" panose="02010609060101010101" pitchFamily="49" charset="-122"/>
              </a:rPr>
              <a:t> </a:t>
            </a:r>
            <a:r>
              <a:rPr lang="zh-CN" altLang="en-US" sz="2000">
                <a:latin typeface="黑体" panose="02010609060101010101" pitchFamily="49" charset="-122"/>
                <a:ea typeface="黑体" panose="02010609060101010101" pitchFamily="49" charset="-122"/>
              </a:rPr>
              <a:t>中国人为救亡图存，从西方学习过进化论、天赋人权论和资产阶级共和等思想武器和政治方案，但均以失败告终。马克思主义兼有反帝反封建的双重功能，马克思主义是建立在对资本主义批判基础之上的科学理论，它不但能超越封建主义，也能超越资本主义；它既可以克服中国封建社会的顽疾，又可以避免已经暴露出来的欧美资本主义的弊病；</a:t>
            </a:r>
            <a:r>
              <a:rPr lang="en-US" altLang="zh-CN" sz="2000">
                <a:latin typeface="黑体" panose="02010609060101010101" pitchFamily="49" charset="-122"/>
                <a:ea typeface="黑体" panose="02010609060101010101" pitchFamily="49" charset="-122"/>
              </a:rPr>
              <a:t>20</a:t>
            </a:r>
            <a:r>
              <a:rPr lang="zh-CN" altLang="en-US" sz="2000">
                <a:latin typeface="黑体" panose="02010609060101010101" pitchFamily="49" charset="-122"/>
                <a:ea typeface="黑体" panose="02010609060101010101" pitchFamily="49" charset="-122"/>
              </a:rPr>
              <a:t>世纪</a:t>
            </a:r>
            <a:r>
              <a:rPr lang="en-US" altLang="zh-CN" sz="2000">
                <a:latin typeface="黑体" panose="02010609060101010101" pitchFamily="49" charset="-122"/>
                <a:ea typeface="黑体" panose="02010609060101010101" pitchFamily="49" charset="-122"/>
              </a:rPr>
              <a:t>20</a:t>
            </a:r>
            <a:r>
              <a:rPr lang="zh-CN" altLang="en-US" sz="2000">
                <a:latin typeface="黑体" panose="02010609060101010101" pitchFamily="49" charset="-122"/>
                <a:ea typeface="黑体" panose="02010609060101010101" pitchFamily="49" charset="-122"/>
              </a:rPr>
              <a:t>年代处于革命风暴中的中国，特别需要在本质上是革命的哲学</a:t>
            </a:r>
            <a:r>
              <a:rPr lang="zh-CN" altLang="en-US" sz="2000">
                <a:latin typeface="宋体" panose="02010600030101010101" pitchFamily="2" charset="-122"/>
              </a:rPr>
              <a:t>。</a:t>
            </a:r>
            <a:endParaRPr lang="zh-CN" altLang="en-US" sz="2000">
              <a:latin typeface="宋体" panose="02010600030101010101" pitchFamily="2" charset="-122"/>
            </a:endParaRPr>
          </a:p>
          <a:p>
            <a:pPr lvl="0" fontAlgn="base"/>
            <a:endParaRPr lang="zh-CN" altLang="en-US" sz="2000">
              <a:latin typeface="宋体" panose="02010600030101010101" pitchFamily="2" charset="-122"/>
            </a:endParaRPr>
          </a:p>
        </p:txBody>
      </p:sp>
    </p:spTree>
  </p:cSld>
  <p:clrMapOvr>
    <a:masterClrMapping/>
  </p:clrMapOvr>
  <p:transition/>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图片 1"/>
          <p:cNvPicPr/>
          <p:nvPr/>
        </p:nvPicPr>
        <p:blipFill>
          <a:blip r:embed="rId1"/>
          <a:stretch>
            <a:fillRect/>
          </a:stretch>
        </p:blipFill>
        <p:spPr>
          <a:xfrm>
            <a:off x="0" y="-6350"/>
            <a:ext cx="12192000" cy="6864350"/>
          </a:xfrm>
          <a:prstGeom prst="rect">
            <a:avLst/>
          </a:prstGeom>
          <a:noFill/>
          <a:ln>
            <a:noFill/>
            <a:miter lim="800000"/>
            <a:headEnd/>
            <a:tailEnd/>
          </a:ln>
        </p:spPr>
      </p:pic>
      <p:grpSp>
        <p:nvGrpSpPr>
          <p:cNvPr id="51202" name="组合 18"/>
          <p:cNvGrpSpPr/>
          <p:nvPr/>
        </p:nvGrpSpPr>
        <p:grpSpPr>
          <a:xfrm>
            <a:off x="28575" y="-95250"/>
            <a:ext cx="9583738" cy="1533525"/>
            <a:chOff x="45" y="-149"/>
            <a:chExt cx="15093" cy="2415"/>
          </a:xfrm>
        </p:grpSpPr>
        <p:sp>
          <p:nvSpPr>
            <p:cNvPr id="51203"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51204"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51205" name="文本框 3"/>
          <p:cNvSpPr/>
          <p:nvPr/>
        </p:nvSpPr>
        <p:spPr>
          <a:xfrm>
            <a:off x="971550" y="838200"/>
            <a:ext cx="854868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（三）理论指导实践</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拿来主义</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的问题</a:t>
            </a:r>
            <a:endParaRPr lang="zh-CN" altLang="en-US" sz="3200" b="1">
              <a:latin typeface="微软雅黑" panose="020B0503020204020204" pitchFamily="34" charset="-122"/>
              <a:ea typeface="微软雅黑" panose="020B0503020204020204" pitchFamily="34" charset="-122"/>
            </a:endParaRPr>
          </a:p>
        </p:txBody>
      </p:sp>
      <p:grpSp>
        <p:nvGrpSpPr>
          <p:cNvPr id="51206" name="组合 6"/>
          <p:cNvGrpSpPr/>
          <p:nvPr/>
        </p:nvGrpSpPr>
        <p:grpSpPr>
          <a:xfrm>
            <a:off x="796925" y="1814512"/>
            <a:ext cx="4532312" cy="2317750"/>
            <a:chOff x="1255" y="2453"/>
            <a:chExt cx="7137" cy="3650"/>
          </a:xfrm>
        </p:grpSpPr>
        <p:sp>
          <p:nvSpPr>
            <p:cNvPr id="51207" name="矩形 4"/>
            <p:cNvSpPr/>
            <p:nvPr/>
          </p:nvSpPr>
          <p:spPr>
            <a:xfrm>
              <a:off x="1255" y="3381"/>
              <a:ext cx="7137" cy="272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eaLnBrk="0" hangingPunct="0"/>
              <a:r>
                <a:rPr lang="zh-CN" altLang="en-US" sz="3200" b="1" u="none" baseline="0">
                  <a:latin typeface="黑体" panose="02010609060101010101" pitchFamily="49" charset="-122"/>
                  <a:ea typeface="黑体" panose="02010609060101010101" pitchFamily="49" charset="-122"/>
                </a:rPr>
                <a:t>进行阶级斗争，推翻资产阶级，建立</a:t>
              </a:r>
              <a:r>
                <a:rPr lang="zh-CN" altLang="en-US" sz="3200" b="1" u="none" baseline="0">
                  <a:solidFill>
                    <a:srgbClr val="FF0000"/>
                  </a:solidFill>
                  <a:latin typeface="黑体" panose="02010609060101010101" pitchFamily="49" charset="-122"/>
                  <a:ea typeface="黑体" panose="02010609060101010101" pitchFamily="49" charset="-122"/>
                </a:rPr>
                <a:t>无产阶级专政，实现共产主义</a:t>
              </a:r>
              <a:endParaRPr lang="zh-CN" altLang="en-US" sz="3200" b="1" u="none" baseline="0">
                <a:solidFill>
                  <a:srgbClr val="FF0000"/>
                </a:solidFill>
                <a:latin typeface="黑体" panose="02010609060101010101" pitchFamily="49" charset="-122"/>
                <a:ea typeface="黑体" panose="02010609060101010101" pitchFamily="49" charset="-122"/>
              </a:endParaRPr>
            </a:p>
          </p:txBody>
        </p:sp>
        <p:sp>
          <p:nvSpPr>
            <p:cNvPr id="51208" name="TextBox 2"/>
            <p:cNvSpPr/>
            <p:nvPr/>
          </p:nvSpPr>
          <p:spPr>
            <a:xfrm>
              <a:off x="2411" y="2453"/>
              <a:ext cx="4825" cy="822"/>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b="1">
                  <a:latin typeface="黑体" panose="02010609060101010101" pitchFamily="49" charset="-122"/>
                  <a:ea typeface="黑体" panose="02010609060101010101" pitchFamily="49" charset="-122"/>
                </a:rPr>
                <a:t>中共一大党的纲领</a:t>
              </a:r>
              <a:endParaRPr lang="zh-CN" altLang="en-US" sz="2800" b="1">
                <a:latin typeface="黑体" panose="02010609060101010101" pitchFamily="49" charset="-122"/>
                <a:ea typeface="黑体" panose="02010609060101010101" pitchFamily="49" charset="-122"/>
              </a:endParaRPr>
            </a:p>
          </p:txBody>
        </p:sp>
      </p:grpSp>
      <p:grpSp>
        <p:nvGrpSpPr>
          <p:cNvPr id="51209" name="组合 7"/>
          <p:cNvGrpSpPr/>
          <p:nvPr/>
        </p:nvGrpSpPr>
        <p:grpSpPr>
          <a:xfrm>
            <a:off x="5861050" y="1814512"/>
            <a:ext cx="5146675" cy="2238375"/>
            <a:chOff x="9230" y="2453"/>
            <a:chExt cx="8105" cy="3524"/>
          </a:xfrm>
        </p:grpSpPr>
        <p:sp>
          <p:nvSpPr>
            <p:cNvPr id="51210" name="TextBox 2"/>
            <p:cNvSpPr/>
            <p:nvPr/>
          </p:nvSpPr>
          <p:spPr>
            <a:xfrm>
              <a:off x="10661" y="2453"/>
              <a:ext cx="4825" cy="822"/>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b="1">
                  <a:latin typeface="黑体" panose="02010609060101010101" pitchFamily="49" charset="-122"/>
                  <a:ea typeface="黑体" panose="02010609060101010101" pitchFamily="49" charset="-122"/>
                </a:rPr>
                <a:t>中共二大党的纲领</a:t>
              </a:r>
              <a:endParaRPr lang="zh-CN" altLang="en-US" sz="2800" b="1">
                <a:latin typeface="黑体" panose="02010609060101010101" pitchFamily="49" charset="-122"/>
                <a:ea typeface="黑体" panose="02010609060101010101" pitchFamily="49" charset="-122"/>
              </a:endParaRPr>
            </a:p>
          </p:txBody>
        </p:sp>
        <p:sp>
          <p:nvSpPr>
            <p:cNvPr id="51211" name="文本框 2"/>
            <p:cNvSpPr txBox="1"/>
            <p:nvPr/>
          </p:nvSpPr>
          <p:spPr>
            <a:xfrm>
              <a:off x="9230" y="3507"/>
              <a:ext cx="8105" cy="247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黑体" panose="02010609060101010101" pitchFamily="49" charset="-122"/>
                  <a:ea typeface="黑体" panose="02010609060101010101" pitchFamily="49" charset="-122"/>
                </a:rPr>
                <a:t>最高纲领：实现共产主义</a:t>
              </a:r>
              <a:endParaRPr lang="en-US" altLang="zh-CN" sz="3200" b="1">
                <a:latin typeface="黑体" panose="02010609060101010101" pitchFamily="49" charset="-122"/>
                <a:ea typeface="黑体" panose="02010609060101010101" pitchFamily="49" charset="-122"/>
              </a:endParaRPr>
            </a:p>
            <a:p>
              <a:pPr lvl="0" fontAlgn="base"/>
              <a:r>
                <a:rPr lang="zh-CN" altLang="en-US" sz="3200" b="1">
                  <a:latin typeface="黑体" panose="02010609060101010101" pitchFamily="49" charset="-122"/>
                  <a:ea typeface="黑体" panose="02010609060101010101" pitchFamily="49" charset="-122"/>
                  <a:sym typeface="宋体" panose="02010600030101010101" pitchFamily="2" charset="-122"/>
                </a:rPr>
                <a:t>最低纲领：</a:t>
              </a:r>
              <a:r>
                <a:rPr lang="zh-CN" altLang="en-US" sz="3200" b="1">
                  <a:solidFill>
                    <a:srgbClr val="FF0000"/>
                  </a:solidFill>
                  <a:latin typeface="黑体" panose="02010609060101010101" pitchFamily="49" charset="-122"/>
                  <a:ea typeface="黑体" panose="02010609060101010101" pitchFamily="49" charset="-122"/>
                  <a:sym typeface="宋体" panose="02010600030101010101" pitchFamily="2" charset="-122"/>
                </a:rPr>
                <a:t>反帝反封建</a:t>
              </a:r>
              <a:r>
                <a:rPr lang="zh-CN" altLang="en-US" sz="3200" b="1">
                  <a:latin typeface="黑体" panose="02010609060101010101" pitchFamily="49" charset="-122"/>
                  <a:ea typeface="黑体" panose="02010609060101010101" pitchFamily="49" charset="-122"/>
                  <a:sym typeface="宋体" panose="02010600030101010101" pitchFamily="2" charset="-122"/>
                </a:rPr>
                <a:t>的民主革命纲领</a:t>
              </a:r>
              <a:endParaRPr lang="zh-CN" altLang="en-US" sz="3200" b="1">
                <a:latin typeface="黑体" panose="02010609060101010101" pitchFamily="49" charset="-122"/>
                <a:ea typeface="黑体" panose="02010609060101010101" pitchFamily="49" charset="-122"/>
                <a:sym typeface="宋体" panose="02010600030101010101" pitchFamily="2" charset="-122"/>
              </a:endParaRPr>
            </a:p>
          </p:txBody>
        </p:sp>
      </p:grpSp>
      <p:sp>
        <p:nvSpPr>
          <p:cNvPr id="51212" name="右箭头 8"/>
          <p:cNvSpPr/>
          <p:nvPr/>
        </p:nvSpPr>
        <p:spPr>
          <a:xfrm>
            <a:off x="5372100" y="2895600"/>
            <a:ext cx="412750" cy="231775"/>
          </a:xfrm>
          <a:prstGeom prst="rightArrow">
            <a:avLst>
              <a:gd name="adj1" fmla="val 50000"/>
              <a:gd name="adj2" fmla="val 49995"/>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51213" name="TextBox 2"/>
          <p:cNvSpPr/>
          <p:nvPr/>
        </p:nvSpPr>
        <p:spPr>
          <a:xfrm>
            <a:off x="796925" y="4143375"/>
            <a:ext cx="6308725" cy="52228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2800" b="1">
                <a:latin typeface="黑体" panose="02010609060101010101" pitchFamily="49" charset="-122"/>
                <a:ea typeface="黑体" panose="02010609060101010101" pitchFamily="49" charset="-122"/>
              </a:rPr>
              <a:t>为什么一大会犯</a:t>
            </a:r>
            <a:r>
              <a:rPr lang="en-US" altLang="zh-CN" sz="2800" b="1">
                <a:latin typeface="黑体" panose="02010609060101010101" pitchFamily="49" charset="-122"/>
                <a:ea typeface="黑体" panose="02010609060101010101" pitchFamily="49" charset="-122"/>
              </a:rPr>
              <a:t>“</a:t>
            </a:r>
            <a:r>
              <a:rPr lang="zh-CN" altLang="en-US" sz="2800" b="1">
                <a:latin typeface="黑体" panose="02010609060101010101" pitchFamily="49" charset="-122"/>
                <a:ea typeface="黑体" panose="02010609060101010101" pitchFamily="49" charset="-122"/>
              </a:rPr>
              <a:t>拿来主义</a:t>
            </a:r>
            <a:r>
              <a:rPr lang="en-US" altLang="zh-CN" sz="2800" b="1">
                <a:latin typeface="黑体" panose="02010609060101010101" pitchFamily="49" charset="-122"/>
                <a:ea typeface="黑体" panose="02010609060101010101" pitchFamily="49" charset="-122"/>
              </a:rPr>
              <a:t>”</a:t>
            </a:r>
            <a:r>
              <a:rPr lang="zh-CN" altLang="en-US" sz="2800" b="1">
                <a:latin typeface="黑体" panose="02010609060101010101" pitchFamily="49" charset="-122"/>
                <a:ea typeface="黑体" panose="02010609060101010101" pitchFamily="49" charset="-122"/>
              </a:rPr>
              <a:t>的问题？</a:t>
            </a:r>
            <a:endParaRPr lang="zh-CN" altLang="en-US" sz="2800" b="1">
              <a:latin typeface="黑体" panose="02010609060101010101" pitchFamily="49" charset="-122"/>
              <a:ea typeface="黑体" panose="02010609060101010101" pitchFamily="49" charset="-122"/>
            </a:endParaRPr>
          </a:p>
        </p:txBody>
      </p:sp>
      <p:sp>
        <p:nvSpPr>
          <p:cNvPr id="51214" name="文本框 2"/>
          <p:cNvSpPr txBox="1"/>
          <p:nvPr/>
        </p:nvSpPr>
        <p:spPr>
          <a:xfrm>
            <a:off x="796925" y="4667250"/>
            <a:ext cx="6049963"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3200" b="1">
                <a:latin typeface="黑体" panose="02010609060101010101" pitchFamily="49" charset="-122"/>
                <a:ea typeface="黑体" panose="02010609060101010101" pitchFamily="49" charset="-122"/>
              </a:rPr>
              <a:t>没有认清</a:t>
            </a:r>
            <a:r>
              <a:rPr lang="zh-CN" altLang="zh-CN" sz="3200" b="1">
                <a:solidFill>
                  <a:srgbClr val="FF0000"/>
                </a:solidFill>
                <a:latin typeface="黑体" panose="02010609060101010101" pitchFamily="49" charset="-122"/>
                <a:ea typeface="黑体" panose="02010609060101010101" pitchFamily="49" charset="-122"/>
              </a:rPr>
              <a:t>新民主主义革命的性质</a:t>
            </a:r>
            <a:endParaRPr lang="zh-CN" altLang="zh-CN" sz="3200" b="1">
              <a:solidFill>
                <a:srgbClr val="FF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51215" name="文本框 2"/>
          <p:cNvSpPr txBox="1"/>
          <p:nvPr/>
        </p:nvSpPr>
        <p:spPr>
          <a:xfrm>
            <a:off x="7262813" y="4667250"/>
            <a:ext cx="3879850" cy="58261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3200" b="1">
                <a:solidFill>
                  <a:schemeClr val="bg1"/>
                </a:solidFill>
                <a:latin typeface="黑体" panose="02010609060101010101" pitchFamily="49" charset="-122"/>
                <a:ea typeface="黑体" panose="02010609060101010101" pitchFamily="49" charset="-122"/>
              </a:rPr>
              <a:t>资产阶级性质的革命</a:t>
            </a:r>
            <a:endParaRPr lang="zh-CN" altLang="zh-CN" sz="3200" b="1">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51216" name="文本框 2"/>
          <p:cNvSpPr txBox="1"/>
          <p:nvPr/>
        </p:nvSpPr>
        <p:spPr>
          <a:xfrm>
            <a:off x="796925" y="5462588"/>
            <a:ext cx="1860550" cy="5842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3200" b="1">
                <a:latin typeface="黑体" panose="02010609060101010101" pitchFamily="49" charset="-122"/>
                <a:ea typeface="黑体" panose="02010609060101010101" pitchFamily="49" charset="-122"/>
              </a:rPr>
              <a:t>革命</a:t>
            </a:r>
            <a:r>
              <a:rPr lang="zh-CN" altLang="zh-CN" sz="3200" b="1">
                <a:solidFill>
                  <a:srgbClr val="FF0000"/>
                </a:solidFill>
                <a:latin typeface="黑体" panose="02010609060101010101" pitchFamily="49" charset="-122"/>
                <a:ea typeface="黑体" panose="02010609060101010101" pitchFamily="49" charset="-122"/>
              </a:rPr>
              <a:t>性质</a:t>
            </a:r>
            <a:endParaRPr lang="zh-CN" altLang="zh-CN" sz="3200" b="1">
              <a:solidFill>
                <a:srgbClr val="FF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51217" name="右箭头 13"/>
          <p:cNvSpPr/>
          <p:nvPr/>
        </p:nvSpPr>
        <p:spPr>
          <a:xfrm>
            <a:off x="2751138" y="5638800"/>
            <a:ext cx="411162" cy="231775"/>
          </a:xfrm>
          <a:prstGeom prst="rightArrow">
            <a:avLst>
              <a:gd name="adj1" fmla="val 50000"/>
              <a:gd name="adj2" fmla="val 50000"/>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51218" name="文本框 2"/>
          <p:cNvSpPr txBox="1"/>
          <p:nvPr/>
        </p:nvSpPr>
        <p:spPr>
          <a:xfrm>
            <a:off x="3257550" y="5464175"/>
            <a:ext cx="1860550" cy="5826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3200" b="1">
                <a:latin typeface="黑体" panose="02010609060101010101" pitchFamily="49" charset="-122"/>
                <a:ea typeface="黑体" panose="02010609060101010101" pitchFamily="49" charset="-122"/>
              </a:rPr>
              <a:t>革命</a:t>
            </a:r>
            <a:r>
              <a:rPr lang="zh-CN" altLang="zh-CN" sz="3200" b="1">
                <a:solidFill>
                  <a:srgbClr val="FF0000"/>
                </a:solidFill>
                <a:latin typeface="黑体" panose="02010609060101010101" pitchFamily="49" charset="-122"/>
                <a:ea typeface="黑体" panose="02010609060101010101" pitchFamily="49" charset="-122"/>
              </a:rPr>
              <a:t>任务</a:t>
            </a:r>
            <a:endParaRPr lang="zh-CN" altLang="zh-CN" sz="3200" b="1">
              <a:solidFill>
                <a:srgbClr val="FF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51219" name="右箭头 16"/>
          <p:cNvSpPr/>
          <p:nvPr/>
        </p:nvSpPr>
        <p:spPr>
          <a:xfrm>
            <a:off x="5232400" y="5638800"/>
            <a:ext cx="412750" cy="233362"/>
          </a:xfrm>
          <a:prstGeom prst="rightArrow">
            <a:avLst>
              <a:gd name="adj1" fmla="val 50000"/>
              <a:gd name="adj2" fmla="val 49999"/>
            </a:avLst>
          </a:prstGeom>
          <a:solidFill>
            <a:schemeClr val="accent1"/>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endParaRPr lang="zh-CN" altLang="en-US">
              <a:solidFill>
                <a:srgbClr val="FFFFFF"/>
              </a:solidFill>
              <a:latin typeface="Calibri" panose="020F0502020204030204" charset="0"/>
              <a:ea typeface="宋体" panose="02010600030101010101" pitchFamily="2" charset="-122"/>
            </a:endParaRPr>
          </a:p>
        </p:txBody>
      </p:sp>
      <p:sp>
        <p:nvSpPr>
          <p:cNvPr id="51220" name="文本框 2"/>
          <p:cNvSpPr txBox="1"/>
          <p:nvPr/>
        </p:nvSpPr>
        <p:spPr>
          <a:xfrm>
            <a:off x="5716588" y="5462588"/>
            <a:ext cx="1860550" cy="5842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zh-CN" sz="3200" b="1">
                <a:latin typeface="黑体" panose="02010609060101010101" pitchFamily="49" charset="-122"/>
                <a:ea typeface="黑体" panose="02010609060101010101" pitchFamily="49" charset="-122"/>
              </a:rPr>
              <a:t>斗争</a:t>
            </a:r>
            <a:r>
              <a:rPr lang="zh-CN" altLang="zh-CN" sz="3200" b="1">
                <a:solidFill>
                  <a:srgbClr val="FF0000"/>
                </a:solidFill>
                <a:latin typeface="黑体" panose="02010609060101010101" pitchFamily="49" charset="-122"/>
                <a:ea typeface="黑体" panose="02010609060101010101" pitchFamily="49" charset="-122"/>
              </a:rPr>
              <a:t>对象</a:t>
            </a:r>
            <a:endParaRPr lang="zh-CN" altLang="zh-CN" sz="3200" b="1">
              <a:solidFill>
                <a:srgbClr val="FF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51221" name="五边形 20"/>
          <p:cNvSpPr/>
          <p:nvPr/>
        </p:nvSpPr>
        <p:spPr>
          <a:xfrm>
            <a:off x="796925" y="1330325"/>
            <a:ext cx="3363912" cy="495300"/>
          </a:xfrm>
          <a:prstGeom prst="homePlate">
            <a:avLst>
              <a:gd name="adj" fmla="val 49994"/>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en-US" altLang="zh-CN" sz="2400" u="none" baseline="0">
                <a:solidFill>
                  <a:srgbClr val="FFFFFF"/>
                </a:solidFill>
                <a:latin typeface="微软雅黑" panose="020B0503020204020204" pitchFamily="34" charset="-122"/>
                <a:ea typeface="微软雅黑" panose="020B0503020204020204" pitchFamily="34" charset="-122"/>
              </a:rPr>
              <a:t>1.</a:t>
            </a:r>
            <a:r>
              <a:rPr lang="zh-CN" altLang="en-US" sz="2400" u="none" baseline="0">
                <a:solidFill>
                  <a:srgbClr val="FFFFFF"/>
                </a:solidFill>
                <a:latin typeface="微软雅黑" panose="020B0503020204020204" pitchFamily="34" charset="-122"/>
                <a:ea typeface="微软雅黑" panose="020B0503020204020204" pitchFamily="34" charset="-122"/>
              </a:rPr>
              <a:t>革命性质的问题</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additive="base">
                                        <p:cTn id="6" dur="1" fill="hold">
                                          <p:stCondLst>
                                            <p:cond delay="0"/>
                                          </p:stCondLst>
                                        </p:cTn>
                                        <p:tgtEl>
                                          <p:spTgt spid="51206"/>
                                        </p:tgtEl>
                                        <p:attrNameLst>
                                          <p:attrName>style.visibility</p:attrName>
                                        </p:attrNameLst>
                                      </p:cBhvr>
                                      <p:to>
                                        <p:strVal val="visible"/>
                                      </p:to>
                                    </p:set>
                                    <p:animEffect transition="in" filter="wipe(down)">
                                      <p:cBhvr additive="base">
                                        <p:cTn id="7" dur="500" fill="hold"/>
                                        <p:tgtEl>
                                          <p:spTgt spid="5120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additive="base">
                                        <p:cTn id="11" dur="1" fill="hold">
                                          <p:stCondLst>
                                            <p:cond delay="0"/>
                                          </p:stCondLst>
                                        </p:cTn>
                                        <p:tgtEl>
                                          <p:spTgt spid="51212"/>
                                        </p:tgtEl>
                                        <p:attrNameLst>
                                          <p:attrName>style.visibility</p:attrName>
                                        </p:attrNameLst>
                                      </p:cBhvr>
                                      <p:to>
                                        <p:strVal val="visible"/>
                                      </p:to>
                                    </p:set>
                                    <p:anim calcmode="lin" valueType="num">
                                      <p:cBhvr additive="base">
                                        <p:cTn id="12" dur="500" fill="hold"/>
                                        <p:tgtEl>
                                          <p:spTgt spid="51212"/>
                                        </p:tgtEl>
                                        <p:attrNameLst>
                                          <p:attrName>ppt_x</p:attrName>
                                        </p:attrNameLst>
                                      </p:cBhvr>
                                      <p:tavLst>
                                        <p:tav tm="0">
                                          <p:val>
                                            <p:strVal val="#ppt_x"/>
                                          </p:val>
                                        </p:tav>
                                        <p:tav tm="100000">
                                          <p:val>
                                            <p:strVal val="#ppt_x"/>
                                          </p:val>
                                        </p:tav>
                                      </p:tavLst>
                                    </p:anim>
                                    <p:anim calcmode="lin" valueType="num">
                                      <p:cBhvr additive="base">
                                        <p:cTn id="13" dur="500" fill="hold"/>
                                        <p:tgtEl>
                                          <p:spTgt spid="512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additive="base">
                                        <p:cTn id="17" dur="1" fill="hold">
                                          <p:stCondLst>
                                            <p:cond delay="0"/>
                                          </p:stCondLst>
                                        </p:cTn>
                                        <p:tgtEl>
                                          <p:spTgt spid="51209"/>
                                        </p:tgtEl>
                                        <p:attrNameLst>
                                          <p:attrName>style.visibility</p:attrName>
                                        </p:attrNameLst>
                                      </p:cBhvr>
                                      <p:to>
                                        <p:strVal val="visible"/>
                                      </p:to>
                                    </p:set>
                                    <p:animEffect transition="in" filter="wipe(down)">
                                      <p:cBhvr additive="base">
                                        <p:cTn id="18" dur="500" fill="hold"/>
                                        <p:tgtEl>
                                          <p:spTgt spid="5120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additive="base">
                                        <p:cTn id="22" dur="1" fill="hold">
                                          <p:stCondLst>
                                            <p:cond delay="0"/>
                                          </p:stCondLst>
                                        </p:cTn>
                                        <p:tgtEl>
                                          <p:spTgt spid="51213"/>
                                        </p:tgtEl>
                                        <p:attrNameLst>
                                          <p:attrName>style.visibility</p:attrName>
                                        </p:attrNameLst>
                                      </p:cBhvr>
                                      <p:to>
                                        <p:strVal val="visible"/>
                                      </p:to>
                                    </p:set>
                                    <p:animEffect transition="in" filter="wipe(down)">
                                      <p:cBhvr additive="base">
                                        <p:cTn id="23" dur="500" fill="hold"/>
                                        <p:tgtEl>
                                          <p:spTgt spid="512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additive="base">
                                        <p:cTn id="27" dur="1" fill="hold">
                                          <p:stCondLst>
                                            <p:cond delay="0"/>
                                          </p:stCondLst>
                                        </p:cTn>
                                        <p:tgtEl>
                                          <p:spTgt spid="51214"/>
                                        </p:tgtEl>
                                        <p:attrNameLst>
                                          <p:attrName>style.visibility</p:attrName>
                                        </p:attrNameLst>
                                      </p:cBhvr>
                                      <p:to>
                                        <p:strVal val="visible"/>
                                      </p:to>
                                    </p:set>
                                    <p:animEffect transition="in" filter="wipe(down)">
                                      <p:cBhvr additive="base">
                                        <p:cTn id="28" dur="500" fill="hold"/>
                                        <p:tgtEl>
                                          <p:spTgt spid="512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additive="base">
                                        <p:cTn id="32" dur="1" fill="hold">
                                          <p:stCondLst>
                                            <p:cond delay="0"/>
                                          </p:stCondLst>
                                        </p:cTn>
                                        <p:tgtEl>
                                          <p:spTgt spid="51215"/>
                                        </p:tgtEl>
                                        <p:attrNameLst>
                                          <p:attrName>style.visibility</p:attrName>
                                        </p:attrNameLst>
                                      </p:cBhvr>
                                      <p:to>
                                        <p:strVal val="visible"/>
                                      </p:to>
                                    </p:set>
                                    <p:animEffect transition="in" filter="wipe(down)">
                                      <p:cBhvr additive="base">
                                        <p:cTn id="33" dur="500" fill="hold"/>
                                        <p:tgtEl>
                                          <p:spTgt spid="5121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additive="base">
                                        <p:cTn id="37" dur="1" fill="hold">
                                          <p:stCondLst>
                                            <p:cond delay="0"/>
                                          </p:stCondLst>
                                        </p:cTn>
                                        <p:tgtEl>
                                          <p:spTgt spid="51216"/>
                                        </p:tgtEl>
                                        <p:attrNameLst>
                                          <p:attrName>style.visibility</p:attrName>
                                        </p:attrNameLst>
                                      </p:cBhvr>
                                      <p:to>
                                        <p:strVal val="visible"/>
                                      </p:to>
                                    </p:set>
                                    <p:animEffect transition="in" filter="wipe(down)">
                                      <p:cBhvr additive="base">
                                        <p:cTn id="38" dur="500" fill="hold"/>
                                        <p:tgtEl>
                                          <p:spTgt spid="5121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additive="base">
                                        <p:cTn id="42" dur="1" fill="hold">
                                          <p:stCondLst>
                                            <p:cond delay="0"/>
                                          </p:stCondLst>
                                        </p:cTn>
                                        <p:tgtEl>
                                          <p:spTgt spid="51217"/>
                                        </p:tgtEl>
                                        <p:attrNameLst>
                                          <p:attrName>style.visibility</p:attrName>
                                        </p:attrNameLst>
                                      </p:cBhvr>
                                      <p:to>
                                        <p:strVal val="visible"/>
                                      </p:to>
                                    </p:set>
                                    <p:anim calcmode="lin" valueType="num">
                                      <p:cBhvr additive="base">
                                        <p:cTn id="43" dur="500" fill="hold"/>
                                        <p:tgtEl>
                                          <p:spTgt spid="51217"/>
                                        </p:tgtEl>
                                        <p:attrNameLst>
                                          <p:attrName>ppt_x</p:attrName>
                                        </p:attrNameLst>
                                      </p:cBhvr>
                                      <p:tavLst>
                                        <p:tav tm="0">
                                          <p:val>
                                            <p:strVal val="#ppt_x"/>
                                          </p:val>
                                        </p:tav>
                                        <p:tav tm="100000">
                                          <p:val>
                                            <p:strVal val="#ppt_x"/>
                                          </p:val>
                                        </p:tav>
                                      </p:tavLst>
                                    </p:anim>
                                    <p:anim calcmode="lin" valueType="num">
                                      <p:cBhvr additive="base">
                                        <p:cTn id="44" dur="500" fill="hold"/>
                                        <p:tgtEl>
                                          <p:spTgt spid="512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additive="base">
                                        <p:cTn id="48" dur="1" fill="hold">
                                          <p:stCondLst>
                                            <p:cond delay="0"/>
                                          </p:stCondLst>
                                        </p:cTn>
                                        <p:tgtEl>
                                          <p:spTgt spid="51218"/>
                                        </p:tgtEl>
                                        <p:attrNameLst>
                                          <p:attrName>style.visibility</p:attrName>
                                        </p:attrNameLst>
                                      </p:cBhvr>
                                      <p:to>
                                        <p:strVal val="visible"/>
                                      </p:to>
                                    </p:set>
                                    <p:animEffect transition="in" filter="wipe(down)">
                                      <p:cBhvr additive="base">
                                        <p:cTn id="49" dur="500" fill="hold"/>
                                        <p:tgtEl>
                                          <p:spTgt spid="512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additive="base">
                                        <p:cTn id="53" dur="1" fill="hold">
                                          <p:stCondLst>
                                            <p:cond delay="0"/>
                                          </p:stCondLst>
                                        </p:cTn>
                                        <p:tgtEl>
                                          <p:spTgt spid="51219"/>
                                        </p:tgtEl>
                                        <p:attrNameLst>
                                          <p:attrName>style.visibility</p:attrName>
                                        </p:attrNameLst>
                                      </p:cBhvr>
                                      <p:to>
                                        <p:strVal val="visible"/>
                                      </p:to>
                                    </p:set>
                                    <p:anim calcmode="lin" valueType="num">
                                      <p:cBhvr additive="base">
                                        <p:cTn id="54" dur="500" fill="hold"/>
                                        <p:tgtEl>
                                          <p:spTgt spid="51219"/>
                                        </p:tgtEl>
                                        <p:attrNameLst>
                                          <p:attrName>ppt_x</p:attrName>
                                        </p:attrNameLst>
                                      </p:cBhvr>
                                      <p:tavLst>
                                        <p:tav tm="0">
                                          <p:val>
                                            <p:strVal val="#ppt_x"/>
                                          </p:val>
                                        </p:tav>
                                        <p:tav tm="100000">
                                          <p:val>
                                            <p:strVal val="#ppt_x"/>
                                          </p:val>
                                        </p:tav>
                                      </p:tavLst>
                                    </p:anim>
                                    <p:anim calcmode="lin" valueType="num">
                                      <p:cBhvr additive="base">
                                        <p:cTn id="55" dur="500" fill="hold"/>
                                        <p:tgtEl>
                                          <p:spTgt spid="51219"/>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additive="base">
                                        <p:cTn id="59" dur="1" fill="hold">
                                          <p:stCondLst>
                                            <p:cond delay="0"/>
                                          </p:stCondLst>
                                        </p:cTn>
                                        <p:tgtEl>
                                          <p:spTgt spid="51220"/>
                                        </p:tgtEl>
                                        <p:attrNameLst>
                                          <p:attrName>style.visibility</p:attrName>
                                        </p:attrNameLst>
                                      </p:cBhvr>
                                      <p:to>
                                        <p:strVal val="visible"/>
                                      </p:to>
                                    </p:set>
                                    <p:animEffect transition="in" filter="wipe(down)">
                                      <p:cBhvr additive="base">
                                        <p:cTn id="60" dur="500" fill="hold"/>
                                        <p:tgtEl>
                                          <p:spTgt spid="51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animBg="1"/>
      <p:bldP spid="51213" grpId="0"/>
      <p:bldP spid="51214" grpId="0" animBg="1"/>
      <p:bldP spid="51215" grpId="0" animBg="1"/>
      <p:bldP spid="51216" grpId="0" animBg="1"/>
      <p:bldP spid="51217" grpId="0" animBg="1"/>
      <p:bldP spid="51218" grpId="0" animBg="1"/>
      <p:bldP spid="51219" grpId="0" animBg="1"/>
      <p:bldP spid="51220" grpId="0" animBg="1"/>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图片 1"/>
          <p:cNvPicPr/>
          <p:nvPr/>
        </p:nvPicPr>
        <p:blipFill>
          <a:blip r:embed="rId1"/>
          <a:stretch>
            <a:fillRect/>
          </a:stretch>
        </p:blipFill>
        <p:spPr>
          <a:xfrm>
            <a:off x="9525" y="-6350"/>
            <a:ext cx="12192000" cy="6864350"/>
          </a:xfrm>
          <a:prstGeom prst="rect">
            <a:avLst/>
          </a:prstGeom>
          <a:noFill/>
          <a:ln>
            <a:noFill/>
            <a:miter lim="800000"/>
            <a:headEnd/>
            <a:tailEnd/>
          </a:ln>
        </p:spPr>
      </p:pic>
      <p:grpSp>
        <p:nvGrpSpPr>
          <p:cNvPr id="53250" name="组合 18"/>
          <p:cNvGrpSpPr/>
          <p:nvPr/>
        </p:nvGrpSpPr>
        <p:grpSpPr>
          <a:xfrm>
            <a:off x="28575" y="-95250"/>
            <a:ext cx="9583738" cy="1533525"/>
            <a:chOff x="45" y="-149"/>
            <a:chExt cx="15093" cy="2415"/>
          </a:xfrm>
        </p:grpSpPr>
        <p:sp>
          <p:nvSpPr>
            <p:cNvPr id="53251"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53252"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53253" name="文本框 3"/>
          <p:cNvSpPr/>
          <p:nvPr/>
        </p:nvSpPr>
        <p:spPr>
          <a:xfrm>
            <a:off x="971550" y="876300"/>
            <a:ext cx="854868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（三）理论指导实践</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拿来主义</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的问题</a:t>
            </a:r>
            <a:endParaRPr lang="zh-CN" altLang="en-US" sz="3200" b="1">
              <a:latin typeface="微软雅黑" panose="020B0503020204020204" pitchFamily="34" charset="-122"/>
              <a:ea typeface="微软雅黑" panose="020B0503020204020204" pitchFamily="34" charset="-122"/>
            </a:endParaRPr>
          </a:p>
        </p:txBody>
      </p:sp>
      <p:sp>
        <p:nvSpPr>
          <p:cNvPr id="53254" name="五边形 20"/>
          <p:cNvSpPr/>
          <p:nvPr/>
        </p:nvSpPr>
        <p:spPr>
          <a:xfrm>
            <a:off x="1168400" y="1435100"/>
            <a:ext cx="3932238" cy="495300"/>
          </a:xfrm>
          <a:prstGeom prst="homePlate">
            <a:avLst>
              <a:gd name="adj" fmla="val 49987"/>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en-US" altLang="zh-CN" sz="2400" u="none" baseline="0">
                <a:solidFill>
                  <a:srgbClr val="FFFFFF"/>
                </a:solidFill>
                <a:latin typeface="微软雅黑" panose="020B0503020204020204" pitchFamily="34" charset="-122"/>
                <a:ea typeface="微软雅黑" panose="020B0503020204020204" pitchFamily="34" charset="-122"/>
              </a:rPr>
              <a:t>2.</a:t>
            </a:r>
            <a:r>
              <a:rPr lang="zh-CN" altLang="en-US" sz="2400" u="none" baseline="0">
                <a:solidFill>
                  <a:srgbClr val="FFFFFF"/>
                </a:solidFill>
                <a:latin typeface="微软雅黑" panose="020B0503020204020204" pitchFamily="34" charset="-122"/>
                <a:ea typeface="微软雅黑" panose="020B0503020204020204" pitchFamily="34" charset="-122"/>
              </a:rPr>
              <a:t>革命中的</a:t>
            </a:r>
            <a:r>
              <a:rPr lang="en-US" altLang="zh-CN" sz="2400" u="none" baseline="0">
                <a:solidFill>
                  <a:srgbClr val="FFFFFF"/>
                </a:solidFill>
                <a:latin typeface="微软雅黑" panose="020B0503020204020204" pitchFamily="34" charset="-122"/>
                <a:ea typeface="微软雅黑" panose="020B0503020204020204" pitchFamily="34" charset="-122"/>
              </a:rPr>
              <a:t>“</a:t>
            </a:r>
            <a:r>
              <a:rPr lang="zh-CN" altLang="en-US" sz="2400" u="none" baseline="0">
                <a:solidFill>
                  <a:srgbClr val="FFFFFF"/>
                </a:solidFill>
                <a:latin typeface="微软雅黑" panose="020B0503020204020204" pitchFamily="34" charset="-122"/>
                <a:ea typeface="微软雅黑" panose="020B0503020204020204" pitchFamily="34" charset="-122"/>
              </a:rPr>
              <a:t>农民</a:t>
            </a:r>
            <a:r>
              <a:rPr lang="en-US" altLang="zh-CN" sz="2400" u="none" baseline="0">
                <a:solidFill>
                  <a:srgbClr val="FFFFFF"/>
                </a:solidFill>
                <a:latin typeface="微软雅黑" panose="020B0503020204020204" pitchFamily="34" charset="-122"/>
                <a:ea typeface="微软雅黑" panose="020B0503020204020204" pitchFamily="34" charset="-122"/>
              </a:rPr>
              <a:t>”</a:t>
            </a:r>
            <a:r>
              <a:rPr lang="zh-CN" altLang="en-US" sz="2400" u="none" baseline="0">
                <a:solidFill>
                  <a:srgbClr val="FFFFFF"/>
                </a:solidFill>
                <a:latin typeface="微软雅黑" panose="020B0503020204020204" pitchFamily="34" charset="-122"/>
                <a:ea typeface="微软雅黑" panose="020B0503020204020204" pitchFamily="34" charset="-122"/>
              </a:rPr>
              <a:t>问题</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53255" name="文本框 2"/>
          <p:cNvSpPr/>
          <p:nvPr/>
        </p:nvSpPr>
        <p:spPr>
          <a:xfrm>
            <a:off x="471488" y="1922462"/>
            <a:ext cx="11249025" cy="1938338"/>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2400" b="1"/>
              <a:t>       </a:t>
            </a:r>
            <a:r>
              <a:rPr lang="zh-CN" altLang="en-US" sz="2400" b="1">
                <a:latin typeface="楷体" panose="02010609060101010101" pitchFamily="49" charset="-122"/>
                <a:ea typeface="楷体" panose="02010609060101010101" pitchFamily="49" charset="-122"/>
              </a:rPr>
              <a:t>占百分之七十人口的农民在革命中“占非常重要地位”，“国民革命不得农民参与，也很难成”，</a:t>
            </a:r>
            <a:r>
              <a:rPr lang="zh-CN" altLang="en-US" sz="2400" b="1">
                <a:solidFill>
                  <a:srgbClr val="FF0000"/>
                </a:solidFill>
                <a:latin typeface="楷体" panose="02010609060101010101" pitchFamily="49" charset="-122"/>
                <a:ea typeface="楷体" panose="02010609060101010101" pitchFamily="49" charset="-122"/>
              </a:rPr>
              <a:t>开始认识到</a:t>
            </a:r>
            <a:r>
              <a:rPr lang="zh-CN" altLang="en-US" sz="2400" b="1">
                <a:latin typeface="楷体" panose="02010609060101010101" pitchFamily="49" charset="-122"/>
                <a:ea typeface="楷体" panose="02010609060101010101" pitchFamily="49" charset="-122"/>
              </a:rPr>
              <a:t>有“结合小农佃户雇工以反抗牵制中国的帝国主义者”的必要。                                          </a:t>
            </a:r>
            <a:r>
              <a:rPr lang="en-US" altLang="zh-CN" sz="2400" b="1"/>
              <a:t>——</a:t>
            </a:r>
            <a:r>
              <a:rPr lang="zh-CN" altLang="en-US" sz="2400" b="1">
                <a:sym typeface="宋体" panose="02010600030101010101" pitchFamily="2" charset="-122"/>
              </a:rPr>
              <a:t>中共三大</a:t>
            </a:r>
            <a:endParaRPr lang="zh-CN" altLang="en-US" sz="2400" b="1"/>
          </a:p>
          <a:p>
            <a:pPr lvl="0"/>
            <a:r>
              <a:rPr lang="zh-CN" altLang="en-US" sz="2400" b="1"/>
              <a:t>   </a:t>
            </a:r>
            <a:r>
              <a:rPr lang="zh-CN" altLang="en-US" sz="2400" b="1">
                <a:latin typeface="楷体" panose="02010609060101010101" pitchFamily="49" charset="-122"/>
                <a:ea typeface="楷体" panose="02010609060101010101" pitchFamily="49" charset="-122"/>
              </a:rPr>
              <a:t>“中国的浩大的</a:t>
            </a:r>
            <a:r>
              <a:rPr lang="zh-CN" altLang="en-US" sz="2400" b="1">
                <a:solidFill>
                  <a:srgbClr val="FF0000"/>
                </a:solidFill>
                <a:latin typeface="楷体" panose="02010609060101010101" pitchFamily="49" charset="-122"/>
                <a:ea typeface="楷体" panose="02010609060101010101" pitchFamily="49" charset="-122"/>
              </a:rPr>
              <a:t>农民群众</a:t>
            </a:r>
            <a:r>
              <a:rPr lang="zh-CN" altLang="en-US" sz="2400" b="1">
                <a:latin typeface="楷体" panose="02010609060101010101" pitchFamily="49" charset="-122"/>
                <a:ea typeface="楷体" panose="02010609060101010101" pitchFamily="49" charset="-122"/>
              </a:rPr>
              <a:t>，如果能够组织起来，参加国民革命，中国国民革命的成功就不远了”。                                      </a:t>
            </a:r>
            <a:r>
              <a:rPr lang="en-US" altLang="zh-CN" sz="2400" b="1"/>
              <a:t>——</a:t>
            </a:r>
            <a:r>
              <a:rPr lang="zh-CN" altLang="en-US" sz="2400" b="1">
                <a:sym typeface="宋体" panose="02010600030101010101" pitchFamily="2" charset="-122"/>
              </a:rPr>
              <a:t>李大钊</a:t>
            </a:r>
            <a:endParaRPr lang="zh-CN" altLang="en-US" sz="2400" b="1">
              <a:solidFill>
                <a:srgbClr val="FF0000"/>
              </a:solidFill>
              <a:sym typeface="宋体" panose="02010600030101010101" pitchFamily="2" charset="-122"/>
            </a:endParaRPr>
          </a:p>
        </p:txBody>
      </p:sp>
      <p:grpSp>
        <p:nvGrpSpPr>
          <p:cNvPr id="53256" name="组合 4"/>
          <p:cNvGrpSpPr/>
          <p:nvPr/>
        </p:nvGrpSpPr>
        <p:grpSpPr>
          <a:xfrm>
            <a:off x="563562" y="3797300"/>
            <a:ext cx="1585912" cy="2117725"/>
            <a:chOff x="1082" y="6699"/>
            <a:chExt cx="2498" cy="3337"/>
          </a:xfrm>
        </p:grpSpPr>
        <p:pic>
          <p:nvPicPr>
            <p:cNvPr id="53257" name="图片 2"/>
            <p:cNvPicPr/>
            <p:nvPr/>
          </p:nvPicPr>
          <p:blipFill>
            <a:blip r:embed="rId3"/>
            <a:stretch>
              <a:fillRect/>
            </a:stretch>
          </p:blipFill>
          <p:spPr>
            <a:xfrm>
              <a:off x="1082" y="6699"/>
              <a:ext cx="2498" cy="3337"/>
            </a:xfrm>
            <a:prstGeom prst="rect">
              <a:avLst/>
            </a:prstGeom>
            <a:noFill/>
            <a:ln>
              <a:noFill/>
              <a:miter lim="800000"/>
              <a:headEnd/>
              <a:tailEnd/>
            </a:ln>
          </p:spPr>
        </p:pic>
        <p:sp>
          <p:nvSpPr>
            <p:cNvPr id="53258" name="矩形 5"/>
            <p:cNvSpPr/>
            <p:nvPr/>
          </p:nvSpPr>
          <p:spPr>
            <a:xfrm>
              <a:off x="1173" y="9408"/>
              <a:ext cx="2316" cy="6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en-US" altLang="zh-CN" sz="2000" b="1">
                  <a:solidFill>
                    <a:srgbClr val="FFFFFF"/>
                  </a:solidFill>
                  <a:latin typeface="楷体" panose="02010609060101010101" pitchFamily="49" charset="-122"/>
                  <a:ea typeface="楷体" panose="02010609060101010101" pitchFamily="49" charset="-122"/>
                </a:rPr>
                <a:t>1927</a:t>
              </a:r>
              <a:r>
                <a:rPr lang="zh-CN" altLang="en-US" sz="2000" b="1">
                  <a:solidFill>
                    <a:srgbClr val="FFFFFF"/>
                  </a:solidFill>
                  <a:latin typeface="楷体" panose="02010609060101010101" pitchFamily="49" charset="-122"/>
                  <a:ea typeface="楷体" panose="02010609060101010101" pitchFamily="49" charset="-122"/>
                </a:rPr>
                <a:t>年</a:t>
              </a:r>
              <a:r>
                <a:rPr lang="en-US" altLang="zh-CN" sz="2000" b="1">
                  <a:solidFill>
                    <a:srgbClr val="FFFFFF"/>
                  </a:solidFill>
                  <a:latin typeface="楷体" panose="02010609060101010101" pitchFamily="49" charset="-122"/>
                  <a:ea typeface="楷体" panose="02010609060101010101" pitchFamily="49" charset="-122"/>
                </a:rPr>
                <a:t>3</a:t>
              </a:r>
              <a:r>
                <a:rPr lang="zh-CN" altLang="en-US" sz="2000" b="1">
                  <a:solidFill>
                    <a:srgbClr val="FFFFFF"/>
                  </a:solidFill>
                  <a:latin typeface="楷体" panose="02010609060101010101" pitchFamily="49" charset="-122"/>
                  <a:ea typeface="楷体" panose="02010609060101010101" pitchFamily="49" charset="-122"/>
                </a:rPr>
                <a:t>月</a:t>
              </a:r>
              <a:endParaRPr lang="zh-CN" altLang="en-US" sz="2000" b="1">
                <a:solidFill>
                  <a:srgbClr val="FFFFFF"/>
                </a:solidFill>
                <a:latin typeface="楷体" panose="02010609060101010101" pitchFamily="49" charset="-122"/>
                <a:ea typeface="楷体" panose="02010609060101010101" pitchFamily="49" charset="-122"/>
              </a:endParaRPr>
            </a:p>
          </p:txBody>
        </p:sp>
      </p:grpSp>
      <p:sp>
        <p:nvSpPr>
          <p:cNvPr id="53259" name="矩形 4"/>
          <p:cNvSpPr/>
          <p:nvPr/>
        </p:nvSpPr>
        <p:spPr>
          <a:xfrm>
            <a:off x="2265363" y="3948113"/>
            <a:ext cx="2730500" cy="1814513"/>
          </a:xfrm>
          <a:prstGeom prst="rect">
            <a:avLst/>
          </a:prstGeom>
        </p:spPr>
        <p:style>
          <a:lnRef idx="2">
            <a:schemeClr val="accent6"/>
          </a:lnRef>
          <a:fillRef idx="1">
            <a:schemeClr val="lt1"/>
          </a:fillRef>
          <a:effectRef idx="0">
            <a:schemeClr val="accent6"/>
          </a:effectRef>
          <a:fontRef idx="minor">
            <a:schemeClr val="dk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800" b="1">
                <a:solidFill>
                  <a:srgbClr val="000000"/>
                </a:solidFill>
                <a:latin typeface="楷体" panose="02010609060101010101" pitchFamily="49" charset="-122"/>
                <a:ea typeface="楷体" panose="02010609060101010101" pitchFamily="49" charset="-122"/>
              </a:rPr>
              <a:t>此文是为了答复当时</a:t>
            </a:r>
            <a:r>
              <a:rPr lang="zh-CN" altLang="en-US" sz="2800" b="1">
                <a:solidFill>
                  <a:srgbClr val="FF0000"/>
                </a:solidFill>
                <a:latin typeface="楷体" panose="02010609060101010101" pitchFamily="49" charset="-122"/>
                <a:ea typeface="楷体" panose="02010609060101010101" pitchFamily="49" charset="-122"/>
              </a:rPr>
              <a:t>党内党外对于农民革命斗争的责难</a:t>
            </a:r>
            <a:r>
              <a:rPr lang="zh-CN" altLang="en-US" sz="2800" b="1">
                <a:solidFill>
                  <a:srgbClr val="000000"/>
                </a:solidFill>
                <a:latin typeface="楷体" panose="02010609060101010101" pitchFamily="49" charset="-122"/>
                <a:ea typeface="楷体" panose="02010609060101010101" pitchFamily="49" charset="-122"/>
              </a:rPr>
              <a:t>而写的</a:t>
            </a:r>
            <a:endParaRPr lang="zh-CN" altLang="en-US" sz="2800" b="1">
              <a:solidFill>
                <a:srgbClr val="000000"/>
              </a:solidFill>
              <a:latin typeface="楷体" panose="02010609060101010101" pitchFamily="49" charset="-122"/>
              <a:ea typeface="楷体" panose="02010609060101010101" pitchFamily="49" charset="-122"/>
            </a:endParaRPr>
          </a:p>
        </p:txBody>
      </p:sp>
      <p:sp>
        <p:nvSpPr>
          <p:cNvPr id="53260" name="矩形 8"/>
          <p:cNvSpPr/>
          <p:nvPr/>
        </p:nvSpPr>
        <p:spPr>
          <a:xfrm>
            <a:off x="5000625" y="4029075"/>
            <a:ext cx="6719888" cy="1628775"/>
          </a:xfrm>
          <a:prstGeom prst="rect">
            <a:avLst/>
          </a:prstGeom>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fontAlgn="base">
              <a:spcBef>
                <a:spcPct val="0"/>
              </a:spcBef>
              <a:spcAft>
                <a:spcPct val="0"/>
              </a:spcAft>
            </a:pP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一</a:t>
            </a:r>
            <a:r>
              <a:rPr lang="en-US" altLang="zh-CN" sz="2000" b="1" u="none" baseline="0">
                <a:latin typeface="宋体" panose="02010600030101010101" pitchFamily="2" charset="-122"/>
                <a:ea typeface="宋体" panose="02010600030101010101" pitchFamily="2" charset="-122"/>
              </a:rPr>
              <a:t>)</a:t>
            </a:r>
            <a:r>
              <a:rPr lang="zh-CN" altLang="en-US" sz="2000" b="1" u="none" baseline="0">
                <a:solidFill>
                  <a:srgbClr val="FF0000"/>
                </a:solidFill>
                <a:latin typeface="宋体" panose="02010600030101010101" pitchFamily="2" charset="-122"/>
              </a:rPr>
              <a:t>充分估计</a:t>
            </a:r>
            <a:r>
              <a:rPr lang="zh-CN" altLang="en-US" sz="2000" b="1" u="none" baseline="0">
                <a:latin typeface="宋体" panose="02010600030101010101" pitchFamily="2" charset="-122"/>
              </a:rPr>
              <a:t>了</a:t>
            </a:r>
            <a:r>
              <a:rPr lang="zh-CN" altLang="en-US" sz="2000" b="1" u="none" baseline="0">
                <a:solidFill>
                  <a:srgbClr val="FF0000"/>
                </a:solidFill>
                <a:latin typeface="宋体" panose="02010600030101010101" pitchFamily="2" charset="-122"/>
              </a:rPr>
              <a:t>农民</a:t>
            </a:r>
            <a:r>
              <a:rPr lang="zh-CN" altLang="en-US" sz="2000" b="1" u="none" baseline="0">
                <a:latin typeface="宋体" panose="02010600030101010101" pitchFamily="2" charset="-122"/>
              </a:rPr>
              <a:t>在中国民主革命中的伟大作用。</a:t>
            </a:r>
            <a:endParaRPr lang="en-US" altLang="zh-CN" sz="2000" b="1" u="none" baseline="0">
              <a:latin typeface="宋体" panose="02010600030101010101" pitchFamily="2" charset="-122"/>
              <a:ea typeface="宋体" panose="02010600030101010101" pitchFamily="2" charset="-122"/>
            </a:endParaRPr>
          </a:p>
          <a:p>
            <a:pPr marL="0" marR="0" lvl="0" indent="0" fontAlgn="base">
              <a:spcBef>
                <a:spcPct val="0"/>
              </a:spcBef>
              <a:spcAft>
                <a:spcPct val="0"/>
              </a:spcAft>
            </a:pP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二</a:t>
            </a: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明确指出了在农村建立</a:t>
            </a:r>
            <a:r>
              <a:rPr lang="zh-CN" altLang="en-US" sz="2000" b="1" u="none" baseline="0">
                <a:solidFill>
                  <a:srgbClr val="FF0000"/>
                </a:solidFill>
                <a:latin typeface="宋体" panose="02010600030101010101" pitchFamily="2" charset="-122"/>
              </a:rPr>
              <a:t>革命政权</a:t>
            </a:r>
            <a:r>
              <a:rPr lang="zh-CN" altLang="en-US" sz="2000" b="1" u="none" baseline="0">
                <a:latin typeface="宋体" panose="02010600030101010101" pitchFamily="2" charset="-122"/>
              </a:rPr>
              <a:t>和</a:t>
            </a:r>
            <a:r>
              <a:rPr lang="zh-CN" altLang="en-US" sz="2000" b="1" u="none" baseline="0">
                <a:solidFill>
                  <a:srgbClr val="FF0000"/>
                </a:solidFill>
                <a:latin typeface="宋体" panose="02010600030101010101" pitchFamily="2" charset="-122"/>
              </a:rPr>
              <a:t>农民武装</a:t>
            </a:r>
            <a:r>
              <a:rPr lang="zh-CN" altLang="en-US" sz="2000" b="1" u="none" baseline="0">
                <a:latin typeface="宋体" panose="02010600030101010101" pitchFamily="2" charset="-122"/>
              </a:rPr>
              <a:t>的必要性。</a:t>
            </a:r>
            <a:endParaRPr lang="en-US" altLang="zh-CN" sz="2000" b="1" u="none" baseline="0">
              <a:latin typeface="宋体" panose="02010600030101010101" pitchFamily="2" charset="-122"/>
              <a:ea typeface="宋体" panose="02010600030101010101" pitchFamily="2" charset="-122"/>
            </a:endParaRPr>
          </a:p>
          <a:p>
            <a:pPr marL="0" marR="0" lvl="0" indent="0" fontAlgn="base">
              <a:spcBef>
                <a:spcPct val="0"/>
              </a:spcBef>
              <a:spcAft>
                <a:spcPct val="0"/>
              </a:spcAft>
            </a:pP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三</a:t>
            </a: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科学分析了农民的各个阶层。</a:t>
            </a:r>
            <a:endParaRPr lang="en-US" altLang="zh-CN" sz="2000" b="1" u="none" baseline="0">
              <a:latin typeface="宋体" panose="02010600030101010101" pitchFamily="2" charset="-122"/>
              <a:ea typeface="宋体" panose="02010600030101010101" pitchFamily="2" charset="-122"/>
            </a:endParaRPr>
          </a:p>
          <a:p>
            <a:pPr marL="0" marR="0" lvl="0" indent="0" fontAlgn="base">
              <a:spcBef>
                <a:spcPct val="0"/>
              </a:spcBef>
              <a:spcAft>
                <a:spcPct val="0"/>
              </a:spcAft>
            </a:pP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四</a:t>
            </a:r>
            <a:r>
              <a:rPr lang="en-US" altLang="zh-CN" sz="2000" b="1" u="none" baseline="0">
                <a:latin typeface="宋体" panose="02010600030101010101" pitchFamily="2" charset="-122"/>
                <a:ea typeface="宋体" panose="02010600030101010101" pitchFamily="2" charset="-122"/>
              </a:rPr>
              <a:t>)</a:t>
            </a:r>
            <a:r>
              <a:rPr lang="zh-CN" altLang="en-US" sz="2000" b="1" u="none" baseline="0">
                <a:latin typeface="宋体" panose="02010600030101010101" pitchFamily="2" charset="-122"/>
              </a:rPr>
              <a:t>着重宣传了放手发动群众、组织群众、依靠群众的革命思想。</a:t>
            </a:r>
            <a:endParaRPr lang="zh-CN" altLang="en-US" sz="2000" b="1" u="none" baseline="0">
              <a:latin typeface="宋体" panose="02010600030101010101" pitchFamily="2" charset="-122"/>
            </a:endParaRPr>
          </a:p>
        </p:txBody>
      </p:sp>
      <p:sp>
        <p:nvSpPr>
          <p:cNvPr id="53261" name="五边形 5"/>
          <p:cNvSpPr/>
          <p:nvPr/>
        </p:nvSpPr>
        <p:spPr>
          <a:xfrm>
            <a:off x="1001712" y="5954712"/>
            <a:ext cx="2147888" cy="495300"/>
          </a:xfrm>
          <a:prstGeom prst="homePlate">
            <a:avLst>
              <a:gd name="adj" fmla="val 49991"/>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en-US" altLang="zh-CN" sz="2400" u="none" baseline="0">
                <a:solidFill>
                  <a:srgbClr val="FFFFFF"/>
                </a:solidFill>
                <a:latin typeface="微软雅黑" panose="020B0503020204020204" pitchFamily="34" charset="-122"/>
                <a:ea typeface="微软雅黑" panose="020B0503020204020204" pitchFamily="34" charset="-122"/>
              </a:rPr>
              <a:t>“</a:t>
            </a:r>
            <a:r>
              <a:rPr lang="zh-CN" altLang="en-US" sz="2400" u="none" baseline="0">
                <a:solidFill>
                  <a:srgbClr val="FFFFFF"/>
                </a:solidFill>
                <a:latin typeface="微软雅黑" panose="020B0503020204020204" pitchFamily="34" charset="-122"/>
                <a:ea typeface="微软雅黑" panose="020B0503020204020204" pitchFamily="34" charset="-122"/>
              </a:rPr>
              <a:t>农民</a:t>
            </a:r>
            <a:r>
              <a:rPr lang="en-US" altLang="zh-CN" sz="2400" u="none" baseline="0">
                <a:solidFill>
                  <a:srgbClr val="FFFFFF"/>
                </a:solidFill>
                <a:latin typeface="微软雅黑" panose="020B0503020204020204" pitchFamily="34" charset="-122"/>
                <a:ea typeface="微软雅黑" panose="020B0503020204020204" pitchFamily="34" charset="-122"/>
              </a:rPr>
              <a:t>”</a:t>
            </a:r>
            <a:r>
              <a:rPr lang="zh-CN" altLang="en-US" sz="2400" u="none" baseline="0">
                <a:solidFill>
                  <a:srgbClr val="FFFFFF"/>
                </a:solidFill>
                <a:latin typeface="微软雅黑" panose="020B0503020204020204" pitchFamily="34" charset="-122"/>
                <a:ea typeface="微软雅黑" panose="020B0503020204020204" pitchFamily="34" charset="-122"/>
              </a:rPr>
              <a:t>问题</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53262" name="五边形 6"/>
          <p:cNvSpPr/>
          <p:nvPr/>
        </p:nvSpPr>
        <p:spPr>
          <a:xfrm>
            <a:off x="3298825" y="5954712"/>
            <a:ext cx="3121025" cy="495300"/>
          </a:xfrm>
          <a:prstGeom prst="homePlate">
            <a:avLst>
              <a:gd name="adj" fmla="val 49973"/>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革命力量（工农联盟）</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53263" name="五边形 7"/>
          <p:cNvSpPr/>
          <p:nvPr/>
        </p:nvSpPr>
        <p:spPr>
          <a:xfrm>
            <a:off x="6505575" y="5954712"/>
            <a:ext cx="2147888" cy="495300"/>
          </a:xfrm>
          <a:prstGeom prst="homePlate">
            <a:avLst>
              <a:gd name="adj" fmla="val 49991"/>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zh-CN" sz="2400" u="none" baseline="0">
                <a:solidFill>
                  <a:srgbClr val="FFFFFF"/>
                </a:solidFill>
                <a:latin typeface="微软雅黑" panose="020B0503020204020204" pitchFamily="34" charset="-122"/>
                <a:ea typeface="微软雅黑" panose="020B0503020204020204" pitchFamily="34" charset="-122"/>
              </a:rPr>
              <a:t>土地革命</a:t>
            </a:r>
            <a:endParaRPr lang="zh-CN" altLang="zh-CN" sz="2400" u="none" baseline="0">
              <a:solidFill>
                <a:srgbClr val="FFFFFF"/>
              </a:solidFill>
              <a:latin typeface="微软雅黑" panose="020B0503020204020204" pitchFamily="34" charset="-122"/>
              <a:ea typeface="微软雅黑" panose="020B0503020204020204" pitchFamily="34" charset="-122"/>
            </a:endParaRPr>
          </a:p>
        </p:txBody>
      </p:sp>
      <p:sp>
        <p:nvSpPr>
          <p:cNvPr id="53264" name="五边形 9"/>
          <p:cNvSpPr/>
          <p:nvPr/>
        </p:nvSpPr>
        <p:spPr>
          <a:xfrm>
            <a:off x="8759825" y="5954712"/>
            <a:ext cx="2147888" cy="495300"/>
          </a:xfrm>
          <a:prstGeom prst="homePlate">
            <a:avLst>
              <a:gd name="adj" fmla="val 49991"/>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zh-CN" altLang="en-US" sz="2400" u="none" baseline="0">
                <a:solidFill>
                  <a:srgbClr val="FFFFFF"/>
                </a:solidFill>
                <a:latin typeface="微软雅黑" panose="020B0503020204020204" pitchFamily="34" charset="-122"/>
                <a:ea typeface="微软雅黑" panose="020B0503020204020204" pitchFamily="34" charset="-122"/>
              </a:rPr>
              <a:t>革命道路</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53255"/>
                                        </p:tgtEl>
                                        <p:attrNameLst>
                                          <p:attrName>style.visibility</p:attrName>
                                        </p:attrNameLst>
                                      </p:cBhvr>
                                      <p:to>
                                        <p:strVal val="visible"/>
                                      </p:to>
                                    </p:set>
                                    <p:animEffect transition="in" filter="wipe(down)">
                                      <p:cBhvr additive="base">
                                        <p:cTn id="7" dur="500" fill="hold"/>
                                        <p:tgtEl>
                                          <p:spTgt spid="532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additive="base">
                                        <p:cTn id="11" dur="1" fill="hold">
                                          <p:stCondLst>
                                            <p:cond delay="0"/>
                                          </p:stCondLst>
                                        </p:cTn>
                                        <p:tgtEl>
                                          <p:spTgt spid="53256"/>
                                        </p:tgtEl>
                                        <p:attrNameLst>
                                          <p:attrName>style.visibility</p:attrName>
                                        </p:attrNameLst>
                                      </p:cBhvr>
                                      <p:to>
                                        <p:strVal val="visible"/>
                                      </p:to>
                                    </p:set>
                                    <p:animEffect transition="in" filter="wipe(down)">
                                      <p:cBhvr additive="base">
                                        <p:cTn id="12" dur="500" fill="hold"/>
                                        <p:tgtEl>
                                          <p:spTgt spid="532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additive="base">
                                        <p:cTn id="16" dur="1" fill="hold">
                                          <p:stCondLst>
                                            <p:cond delay="0"/>
                                          </p:stCondLst>
                                        </p:cTn>
                                        <p:tgtEl>
                                          <p:spTgt spid="53259"/>
                                        </p:tgtEl>
                                        <p:attrNameLst>
                                          <p:attrName>style.visibility</p:attrName>
                                        </p:attrNameLst>
                                      </p:cBhvr>
                                      <p:to>
                                        <p:strVal val="visible"/>
                                      </p:to>
                                    </p:set>
                                    <p:animEffect transition="in" filter="wipe(down)">
                                      <p:cBhvr additive="base">
                                        <p:cTn id="17" dur="500" fill="hold"/>
                                        <p:tgtEl>
                                          <p:spTgt spid="5325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additive="base">
                                        <p:cTn id="21" dur="1" fill="hold">
                                          <p:stCondLst>
                                            <p:cond delay="0"/>
                                          </p:stCondLst>
                                        </p:cTn>
                                        <p:tgtEl>
                                          <p:spTgt spid="53260"/>
                                        </p:tgtEl>
                                        <p:attrNameLst>
                                          <p:attrName>style.visibility</p:attrName>
                                        </p:attrNameLst>
                                      </p:cBhvr>
                                      <p:to>
                                        <p:strVal val="visible"/>
                                      </p:to>
                                    </p:set>
                                    <p:animEffect transition="in" filter="wipe(down)">
                                      <p:cBhvr additive="base">
                                        <p:cTn id="22" dur="500" fill="hold"/>
                                        <p:tgtEl>
                                          <p:spTgt spid="5326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additive="base">
                                        <p:cTn id="26" dur="1" fill="hold">
                                          <p:stCondLst>
                                            <p:cond delay="0"/>
                                          </p:stCondLst>
                                        </p:cTn>
                                        <p:tgtEl>
                                          <p:spTgt spid="53261"/>
                                        </p:tgtEl>
                                        <p:attrNameLst>
                                          <p:attrName>style.visibility</p:attrName>
                                        </p:attrNameLst>
                                      </p:cBhvr>
                                      <p:to>
                                        <p:strVal val="visible"/>
                                      </p:to>
                                    </p:set>
                                    <p:animEffect transition="in" filter="blinds(horizontal)">
                                      <p:cBhvr additive="base">
                                        <p:cTn id="27" dur="500" fill="hold"/>
                                        <p:tgtEl>
                                          <p:spTgt spid="5326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additive="base">
                                        <p:cTn id="31" dur="1" fill="hold">
                                          <p:stCondLst>
                                            <p:cond delay="0"/>
                                          </p:stCondLst>
                                        </p:cTn>
                                        <p:tgtEl>
                                          <p:spTgt spid="53262"/>
                                        </p:tgtEl>
                                        <p:attrNameLst>
                                          <p:attrName>style.visibility</p:attrName>
                                        </p:attrNameLst>
                                      </p:cBhvr>
                                      <p:to>
                                        <p:strVal val="visible"/>
                                      </p:to>
                                    </p:set>
                                    <p:animEffect transition="in" filter="blinds(horizontal)">
                                      <p:cBhvr additive="base">
                                        <p:cTn id="32" dur="500" fill="hold"/>
                                        <p:tgtEl>
                                          <p:spTgt spid="5326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additive="base">
                                        <p:cTn id="36" dur="1" fill="hold">
                                          <p:stCondLst>
                                            <p:cond delay="0"/>
                                          </p:stCondLst>
                                        </p:cTn>
                                        <p:tgtEl>
                                          <p:spTgt spid="53263"/>
                                        </p:tgtEl>
                                        <p:attrNameLst>
                                          <p:attrName>style.visibility</p:attrName>
                                        </p:attrNameLst>
                                      </p:cBhvr>
                                      <p:to>
                                        <p:strVal val="visible"/>
                                      </p:to>
                                    </p:set>
                                    <p:animEffect transition="in" filter="blinds(horizontal)">
                                      <p:cBhvr additive="base">
                                        <p:cTn id="37" dur="500" fill="hold"/>
                                        <p:tgtEl>
                                          <p:spTgt spid="5326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additive="base">
                                        <p:cTn id="41" dur="1" fill="hold">
                                          <p:stCondLst>
                                            <p:cond delay="0"/>
                                          </p:stCondLst>
                                        </p:cTn>
                                        <p:tgtEl>
                                          <p:spTgt spid="53264"/>
                                        </p:tgtEl>
                                        <p:attrNameLst>
                                          <p:attrName>style.visibility</p:attrName>
                                        </p:attrNameLst>
                                      </p:cBhvr>
                                      <p:to>
                                        <p:strVal val="visible"/>
                                      </p:to>
                                    </p:set>
                                    <p:animEffect transition="in" filter="blinds(horizontal)">
                                      <p:cBhvr additive="base">
                                        <p:cTn id="42" dur="500" fill="hold"/>
                                        <p:tgtEl>
                                          <p:spTgt spid="53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5" grpId="0"/>
      <p:bldP spid="53259" grpId="0" animBg="1"/>
      <p:bldP spid="53260" grpId="0"/>
      <p:bldP spid="53261" grpId="0" animBg="1"/>
      <p:bldP spid="53262" grpId="0" animBg="1"/>
      <p:bldP spid="53263" grpId="0" animBg="1"/>
      <p:bldP spid="53264" grpId="0" animBg="1"/>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55298" name="组合 18"/>
          <p:cNvGrpSpPr/>
          <p:nvPr/>
        </p:nvGrpSpPr>
        <p:grpSpPr>
          <a:xfrm>
            <a:off x="28575" y="-95250"/>
            <a:ext cx="9583738" cy="1533525"/>
            <a:chOff x="45" y="-149"/>
            <a:chExt cx="15093" cy="2415"/>
          </a:xfrm>
        </p:grpSpPr>
        <p:sp>
          <p:nvSpPr>
            <p:cNvPr id="55299" name="文本框 15"/>
            <p:cNvSpPr txBox="1"/>
            <p:nvPr/>
          </p:nvSpPr>
          <p:spPr>
            <a:xfrm>
              <a:off x="1993" y="358"/>
              <a:ext cx="13145"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三、由</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量变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到</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质变</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道路</a:t>
              </a:r>
              <a:r>
                <a:rPr lang="en-US" altLang="zh-CN" sz="3200" b="1">
                  <a:latin typeface="微软雅黑" panose="020B0503020204020204" pitchFamily="34" charset="-122"/>
                  <a:ea typeface="微软雅黑" panose="020B0503020204020204" pitchFamily="34" charset="-122"/>
                  <a:sym typeface="宋体" panose="02010600030101010101" pitchFamily="2" charset="-122"/>
                </a:rPr>
                <a:t>”</a:t>
              </a:r>
              <a:r>
                <a:rPr lang="zh-CN" altLang="en-US" sz="3200" b="1">
                  <a:latin typeface="微软雅黑" panose="020B0503020204020204" pitchFamily="34" charset="-122"/>
                  <a:ea typeface="微软雅黑" panose="020B0503020204020204" pitchFamily="34" charset="-122"/>
                  <a:sym typeface="宋体" panose="02010600030101010101" pitchFamily="2" charset="-122"/>
                </a:rPr>
                <a:t>的抉择</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55300"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55301" name="文本框 3"/>
          <p:cNvSpPr/>
          <p:nvPr/>
        </p:nvSpPr>
        <p:spPr>
          <a:xfrm>
            <a:off x="971550" y="876300"/>
            <a:ext cx="8548688" cy="492125"/>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zh-CN" altLang="en-US" sz="3200" b="1">
                <a:latin typeface="微软雅黑" panose="020B0503020204020204" pitchFamily="34" charset="-122"/>
                <a:ea typeface="微软雅黑" panose="020B0503020204020204" pitchFamily="34" charset="-122"/>
              </a:rPr>
              <a:t>（三）理论指导实践</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拿来主义</a:t>
            </a:r>
            <a:r>
              <a:rPr lang="en-US" altLang="zh-CN" sz="3200" b="1">
                <a:latin typeface="微软雅黑" panose="020B0503020204020204" pitchFamily="34" charset="-122"/>
                <a:ea typeface="微软雅黑" panose="020B0503020204020204" pitchFamily="34" charset="-122"/>
              </a:rPr>
              <a:t>”</a:t>
            </a:r>
            <a:r>
              <a:rPr lang="zh-CN" altLang="en-US" sz="3200" b="1">
                <a:latin typeface="微软雅黑" panose="020B0503020204020204" pitchFamily="34" charset="-122"/>
                <a:ea typeface="微软雅黑" panose="020B0503020204020204" pitchFamily="34" charset="-122"/>
              </a:rPr>
              <a:t>的问题</a:t>
            </a:r>
            <a:endParaRPr lang="zh-CN" altLang="en-US" sz="3200" b="1">
              <a:latin typeface="微软雅黑" panose="020B0503020204020204" pitchFamily="34" charset="-122"/>
              <a:ea typeface="微软雅黑" panose="020B0503020204020204" pitchFamily="34" charset="-122"/>
            </a:endParaRPr>
          </a:p>
        </p:txBody>
      </p:sp>
      <p:sp>
        <p:nvSpPr>
          <p:cNvPr id="55302" name="五边形 20"/>
          <p:cNvSpPr/>
          <p:nvPr/>
        </p:nvSpPr>
        <p:spPr>
          <a:xfrm>
            <a:off x="1168400" y="1435100"/>
            <a:ext cx="3213100" cy="495300"/>
          </a:xfrm>
          <a:prstGeom prst="homePlate">
            <a:avLst>
              <a:gd name="adj" fmla="val 49975"/>
            </a:avLst>
          </a:prstGeom>
          <a:solidFill>
            <a:srgbClr val="FF0000"/>
          </a:solidFill>
          <a:ln w="12700">
            <a:solidFill>
              <a:srgbClr val="41719C"/>
            </a:solidFill>
            <a:round/>
          </a:ln>
        </p:spPr>
        <p:txBody>
          <a:bodyPr anchor="ctr"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marL="0" marR="0" lvl="0" indent="0" algn="ctr"/>
            <a:r>
              <a:rPr lang="en-US" altLang="zh-CN" sz="2400" u="none" baseline="0">
                <a:solidFill>
                  <a:srgbClr val="FFFFFF"/>
                </a:solidFill>
                <a:latin typeface="微软雅黑" panose="020B0503020204020204" pitchFamily="34" charset="-122"/>
                <a:ea typeface="微软雅黑" panose="020B0503020204020204" pitchFamily="34" charset="-122"/>
              </a:rPr>
              <a:t>3.</a:t>
            </a:r>
            <a:r>
              <a:rPr lang="zh-CN" altLang="en-US" sz="2400" u="none" baseline="0">
                <a:solidFill>
                  <a:srgbClr val="FFFFFF"/>
                </a:solidFill>
                <a:latin typeface="微软雅黑" panose="020B0503020204020204" pitchFamily="34" charset="-122"/>
                <a:ea typeface="微软雅黑" panose="020B0503020204020204" pitchFamily="34" charset="-122"/>
              </a:rPr>
              <a:t>革命道路的问题</a:t>
            </a:r>
            <a:endParaRPr lang="zh-CN" altLang="en-US" sz="2400" u="none" baseline="0">
              <a:solidFill>
                <a:srgbClr val="FFFFFF"/>
              </a:solidFill>
              <a:latin typeface="微软雅黑" panose="020B0503020204020204" pitchFamily="34" charset="-122"/>
              <a:ea typeface="微软雅黑" panose="020B0503020204020204" pitchFamily="34" charset="-122"/>
            </a:endParaRPr>
          </a:p>
        </p:txBody>
      </p:sp>
      <p:sp>
        <p:nvSpPr>
          <p:cNvPr id="55303" name="内容占位符 2"/>
          <p:cNvSpPr/>
          <p:nvPr/>
        </p:nvSpPr>
        <p:spPr>
          <a:xfrm>
            <a:off x="609600" y="2020888"/>
            <a:ext cx="10972800" cy="2606675"/>
          </a:xfrm>
          <a:prstGeom prst="rect">
            <a:avLst/>
          </a:prstGeom>
          <a:noFill/>
          <a:ln>
            <a:noFill/>
            <a:miter lim="800000"/>
          </a:ln>
        </p:spPr>
        <p:txBody>
          <a:bodyPr wrap="square" lIns="91440" tIns="45720" rIns="91440" bIns="45720" anchor="t" anchorCtr="0"/>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eaLnBrk="0" hangingPunct="0">
              <a:spcBef>
                <a:spcPct val="20000"/>
              </a:spcBef>
            </a:pPr>
            <a:r>
              <a:rPr lang="en-US" altLang="zh-CN" sz="2400" b="1" baseline="0">
                <a:latin typeface="楷体" panose="02010609060101010101" pitchFamily="49" charset="-122"/>
                <a:ea typeface="楷体" panose="02010609060101010101" pitchFamily="49" charset="-122"/>
              </a:rPr>
              <a:t>    </a:t>
            </a:r>
            <a:r>
              <a:rPr lang="zh-CN" altLang="zh-CN" sz="2400" b="1" baseline="0">
                <a:latin typeface="楷体" panose="02010609060101010101" pitchFamily="49" charset="-122"/>
                <a:ea typeface="楷体" panose="02010609060101010101" pitchFamily="49" charset="-122"/>
              </a:rPr>
              <a:t>从华中向东推进，</a:t>
            </a:r>
            <a:r>
              <a:rPr lang="zh-CN" altLang="zh-CN" sz="2400" b="1" baseline="0">
                <a:solidFill>
                  <a:srgbClr val="FF0000"/>
                </a:solidFill>
                <a:latin typeface="楷体" panose="02010609060101010101" pitchFamily="49" charset="-122"/>
                <a:ea typeface="楷体" panose="02010609060101010101" pitchFamily="49" charset="-122"/>
              </a:rPr>
              <a:t>击败蒋介石</a:t>
            </a:r>
            <a:r>
              <a:rPr lang="zh-CN" altLang="zh-CN" sz="2400" b="1" baseline="0">
                <a:latin typeface="楷体" panose="02010609060101010101" pitchFamily="49" charset="-122"/>
                <a:ea typeface="楷体" panose="02010609060101010101" pitchFamily="49" charset="-122"/>
              </a:rPr>
              <a:t>；向南进军，</a:t>
            </a:r>
            <a:r>
              <a:rPr lang="zh-CN" altLang="zh-CN" sz="2400" b="1" baseline="0">
                <a:solidFill>
                  <a:srgbClr val="FF0000"/>
                </a:solidFill>
                <a:latin typeface="楷体" panose="02010609060101010101" pitchFamily="49" charset="-122"/>
                <a:ea typeface="楷体" panose="02010609060101010101" pitchFamily="49" charset="-122"/>
              </a:rPr>
              <a:t>夺取广州</a:t>
            </a:r>
            <a:r>
              <a:rPr lang="zh-CN" altLang="zh-CN" sz="2400" b="1" baseline="0">
                <a:latin typeface="楷体" panose="02010609060101010101" pitchFamily="49" charset="-122"/>
                <a:ea typeface="楷体" panose="02010609060101010101" pitchFamily="49" charset="-122"/>
              </a:rPr>
              <a:t>；或者加强湖北和湖南的革命力量。</a:t>
            </a:r>
            <a:endParaRPr lang="en-US" altLang="zh-CN" sz="2400" b="1" baseline="0">
              <a:latin typeface="楷体" panose="02010609060101010101" pitchFamily="49" charset="-122"/>
              <a:ea typeface="楷体" panose="02010609060101010101" pitchFamily="49" charset="-122"/>
            </a:endParaRPr>
          </a:p>
          <a:p>
            <a:pPr lvl="0" eaLnBrk="0" hangingPunct="0">
              <a:spcBef>
                <a:spcPct val="20000"/>
              </a:spcBef>
            </a:pPr>
            <a:r>
              <a:rPr lang="en-US" altLang="zh-CN" sz="2400" baseline="0">
                <a:latin typeface="楷体" panose="02010609060101010101" pitchFamily="49" charset="-122"/>
                <a:ea typeface="楷体" panose="02010609060101010101" pitchFamily="49" charset="-122"/>
              </a:rPr>
              <a:t>                 ——</a:t>
            </a:r>
            <a:r>
              <a:rPr lang="en-US" altLang="zh-CN" sz="2400" b="1" baseline="0">
                <a:latin typeface="楷体" panose="02010609060101010101" pitchFamily="49" charset="-122"/>
                <a:ea typeface="楷体" panose="02010609060101010101" pitchFamily="49" charset="-122"/>
              </a:rPr>
              <a:t>1927</a:t>
            </a:r>
            <a:r>
              <a:rPr lang="zh-CN" altLang="zh-CN" sz="2400" b="1" baseline="0">
                <a:latin typeface="楷体" panose="02010609060101010101" pitchFamily="49" charset="-122"/>
                <a:ea typeface="楷体" panose="02010609060101010101" pitchFamily="49" charset="-122"/>
              </a:rPr>
              <a:t>年</a:t>
            </a:r>
            <a:r>
              <a:rPr lang="en-US" altLang="zh-CN" sz="2400" b="1" baseline="0">
                <a:latin typeface="楷体" panose="02010609060101010101" pitchFamily="49" charset="-122"/>
                <a:ea typeface="楷体" panose="02010609060101010101" pitchFamily="49" charset="-122"/>
              </a:rPr>
              <a:t>4</a:t>
            </a:r>
            <a:r>
              <a:rPr lang="zh-CN" altLang="zh-CN" sz="2400" b="1" baseline="0">
                <a:latin typeface="楷体" panose="02010609060101010101" pitchFamily="49" charset="-122"/>
                <a:ea typeface="楷体" panose="02010609060101010101" pitchFamily="49" charset="-122"/>
              </a:rPr>
              <a:t>月在汉口召开的中国共产党第五次全国代表大会</a:t>
            </a:r>
            <a:endParaRPr lang="zh-CN" altLang="zh-CN" sz="2400" b="1" baseline="0">
              <a:latin typeface="楷体" panose="02010609060101010101" pitchFamily="49" charset="-122"/>
              <a:ea typeface="楷体" panose="02010609060101010101" pitchFamily="49" charset="-122"/>
            </a:endParaRPr>
          </a:p>
          <a:p>
            <a:pPr lvl="0" eaLnBrk="0" hangingPunct="0">
              <a:spcBef>
                <a:spcPct val="20000"/>
              </a:spcBef>
            </a:pPr>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周恩来</a:t>
            </a:r>
            <a:r>
              <a:rPr lang="zh-CN" altLang="zh-CN" sz="2400" b="1">
                <a:latin typeface="楷体" panose="02010609060101010101" pitchFamily="49" charset="-122"/>
                <a:ea typeface="楷体" panose="02010609060101010101" pitchFamily="49" charset="-122"/>
              </a:rPr>
              <a:t>“它用国民革命左派政府名义，南下广东，</a:t>
            </a:r>
            <a:r>
              <a:rPr lang="zh-CN" altLang="zh-CN" sz="2400" b="1">
                <a:solidFill>
                  <a:srgbClr val="FF0000"/>
                </a:solidFill>
                <a:latin typeface="楷体" panose="02010609060101010101" pitchFamily="49" charset="-122"/>
                <a:ea typeface="楷体" panose="02010609060101010101" pitchFamily="49" charset="-122"/>
              </a:rPr>
              <a:t>想依赖外援，攻打大城市</a:t>
            </a:r>
            <a:r>
              <a:rPr lang="zh-CN" altLang="zh-CN" sz="2400" b="1">
                <a:latin typeface="楷体" panose="02010609060101010101" pitchFamily="49" charset="-122"/>
                <a:ea typeface="楷体" panose="02010609060101010101" pitchFamily="49" charset="-122"/>
              </a:rPr>
              <a:t>，而没有直接到农村中去发动和武装农民，</a:t>
            </a:r>
            <a:r>
              <a:rPr lang="zh-CN" altLang="zh-CN" sz="2400" b="1">
                <a:solidFill>
                  <a:srgbClr val="FF0000"/>
                </a:solidFill>
                <a:latin typeface="楷体" panose="02010609060101010101" pitchFamily="49" charset="-122"/>
                <a:ea typeface="楷体" panose="02010609060101010101" pitchFamily="49" charset="-122"/>
              </a:rPr>
              <a:t>实行土地革命，建立农村根据地</a:t>
            </a:r>
            <a:r>
              <a:rPr lang="zh-CN" altLang="zh-CN" sz="2400" b="1">
                <a:latin typeface="楷体" panose="02010609060101010101" pitchFamily="49" charset="-122"/>
                <a:ea typeface="楷体" panose="02010609060101010101" pitchFamily="49" charset="-122"/>
              </a:rPr>
              <a:t>，这是基本政策的错误。”                  </a:t>
            </a:r>
            <a:r>
              <a:rPr lang="zh-CN" altLang="zh-CN" sz="2400" b="1"/>
              <a:t>——胡绳《中国共产党的七十年》</a:t>
            </a:r>
            <a:endParaRPr lang="en-US" altLang="zh-CN" sz="2400" b="1" baseline="0">
              <a:latin typeface="楷体" panose="02010609060101010101" pitchFamily="49" charset="-122"/>
              <a:ea typeface="楷体" panose="02010609060101010101" pitchFamily="49" charset="-122"/>
            </a:endParaRPr>
          </a:p>
          <a:p>
            <a:pPr lvl="0" eaLnBrk="0" hangingPunct="0">
              <a:spcBef>
                <a:spcPct val="20000"/>
              </a:spcBef>
            </a:pPr>
            <a:r>
              <a:rPr lang="en-US" altLang="zh-CN" sz="2400" b="1" baseline="0">
                <a:latin typeface="楷体" panose="02010609060101010101" pitchFamily="49" charset="-122"/>
                <a:ea typeface="楷体" panose="02010609060101010101" pitchFamily="49" charset="-122"/>
              </a:rPr>
              <a:t>          </a:t>
            </a:r>
            <a:endParaRPr lang="zh-CN" altLang="en-US" sz="2400" b="1" baseline="0">
              <a:latin typeface="楷体" panose="02010609060101010101" pitchFamily="49" charset="-122"/>
              <a:ea typeface="楷体" panose="02010609060101010101" pitchFamily="49" charset="-122"/>
            </a:endParaRPr>
          </a:p>
        </p:txBody>
      </p:sp>
      <p:sp>
        <p:nvSpPr>
          <p:cNvPr id="55304" name="文本框 2"/>
          <p:cNvSpPr txBox="1"/>
          <p:nvPr/>
        </p:nvSpPr>
        <p:spPr>
          <a:xfrm>
            <a:off x="2416175" y="5076825"/>
            <a:ext cx="7359650" cy="5842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黑体" panose="02010609060101010101" pitchFamily="49" charset="-122"/>
                <a:ea typeface="黑体" panose="02010609060101010101" pitchFamily="49" charset="-122"/>
              </a:rPr>
              <a:t>苏联经验：</a:t>
            </a:r>
            <a:r>
              <a:rPr lang="en-US" altLang="zh-CN" sz="3200" b="1">
                <a:latin typeface="黑体" panose="02010609060101010101" pitchFamily="49" charset="-122"/>
                <a:ea typeface="黑体" panose="02010609060101010101" pitchFamily="49" charset="-122"/>
              </a:rPr>
              <a:t>“</a:t>
            </a:r>
            <a:r>
              <a:rPr lang="zh-CN" altLang="zh-CN" sz="3200" b="1">
                <a:latin typeface="黑体" panose="02010609060101010101" pitchFamily="49" charset="-122"/>
                <a:ea typeface="黑体" panose="02010609060101010101" pitchFamily="49" charset="-122"/>
              </a:rPr>
              <a:t>城市中心论</a:t>
            </a:r>
            <a:r>
              <a:rPr lang="en-US" altLang="zh-CN" sz="3200" b="1">
                <a:latin typeface="黑体" panose="02010609060101010101" pitchFamily="49" charset="-122"/>
                <a:ea typeface="黑体" panose="02010609060101010101" pitchFamily="49" charset="-122"/>
              </a:rPr>
              <a:t>”</a:t>
            </a:r>
            <a:r>
              <a:rPr lang="zh-CN" altLang="en-US" sz="3200" b="1">
                <a:latin typeface="黑体" panose="02010609060101010101" pitchFamily="49" charset="-122"/>
                <a:ea typeface="黑体" panose="02010609060101010101" pitchFamily="49" charset="-122"/>
              </a:rPr>
              <a:t>的革命道路</a:t>
            </a:r>
            <a:endParaRPr lang="zh-CN" altLang="en-US" sz="3200" b="1">
              <a:latin typeface="黑体" panose="02010609060101010101" pitchFamily="49" charset="-122"/>
              <a:ea typeface="黑体" panose="02010609060101010101" pitchFamily="49" charset="-122"/>
              <a:sym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additive="base">
                                        <p:cTn id="6" dur="1" fill="hold">
                                          <p:stCondLst>
                                            <p:cond delay="0"/>
                                          </p:stCondLst>
                                        </p:cTn>
                                        <p:tgtEl>
                                          <p:spTgt spid="55304"/>
                                        </p:tgtEl>
                                        <p:attrNameLst>
                                          <p:attrName>style.visibility</p:attrName>
                                        </p:attrNameLst>
                                      </p:cBhvr>
                                      <p:to>
                                        <p:strVal val="visible"/>
                                      </p:to>
                                    </p:set>
                                    <p:animEffect transition="in" filter="wipe(down)">
                                      <p:cBhvr additive="base">
                                        <p:cTn id="7" dur="500" fill="hold"/>
                                        <p:tgtEl>
                                          <p:spTgt spid="55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4" grpId="0"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1"/>
          <p:cNvPicPr/>
          <p:nvPr/>
        </p:nvPicPr>
        <p:blipFill>
          <a:blip r:embed="rId1"/>
          <a:stretch>
            <a:fillRect/>
          </a:stretch>
        </p:blipFill>
        <p:spPr>
          <a:xfrm>
            <a:off x="0" y="-9525"/>
            <a:ext cx="12192000" cy="6867525"/>
          </a:xfrm>
          <a:prstGeom prst="rect">
            <a:avLst/>
          </a:prstGeom>
          <a:noFill/>
          <a:ln>
            <a:noFill/>
            <a:miter lim="800000"/>
            <a:headEnd/>
            <a:tailEnd/>
          </a:ln>
        </p:spPr>
      </p:pic>
      <p:sp>
        <p:nvSpPr>
          <p:cNvPr id="57346" name="文本框 2"/>
          <p:cNvSpPr txBox="1"/>
          <p:nvPr/>
        </p:nvSpPr>
        <p:spPr>
          <a:xfrm>
            <a:off x="833438" y="1693863"/>
            <a:ext cx="3111500" cy="1568450"/>
          </a:xfrm>
          <a:prstGeom prst="rect">
            <a:avLst/>
          </a:prstGeom>
          <a:noFill/>
          <a:ln>
            <a:noFill/>
          </a:ln>
        </p:spPr>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lgn="ctr" fontAlgn="base"/>
            <a:r>
              <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rPr>
              <a:t>肆</a:t>
            </a:r>
            <a:endParaRPr lang="zh-CN" altLang="zh-CN" sz="9600" b="1">
              <a:solidFill>
                <a:srgbClr val="CB9853"/>
              </a:solidFill>
              <a:effectLst>
                <a:outerShdw blurRad="38100" dist="38100" dir="2700000" algn="tl">
                  <a:schemeClr val="bg2"/>
                </a:outerShdw>
              </a:effectLst>
              <a:latin typeface="微软雅黑" panose="020B0503020204020204" pitchFamily="34" charset="-122"/>
              <a:ea typeface="微软雅黑" panose="020B0503020204020204" pitchFamily="34" charset="-122"/>
            </a:endParaRPr>
          </a:p>
        </p:txBody>
      </p:sp>
      <p:sp>
        <p:nvSpPr>
          <p:cNvPr id="57347" name="文本框 3"/>
          <p:cNvSpPr/>
          <p:nvPr/>
        </p:nvSpPr>
        <p:spPr>
          <a:xfrm>
            <a:off x="3648075" y="1863725"/>
            <a:ext cx="6532562" cy="1230312"/>
          </a:xfrm>
          <a:prstGeom prst="rect">
            <a:avLst/>
          </a:prstGeom>
          <a:noFill/>
          <a:ln>
            <a:noFill/>
            <a:miter lim="800000"/>
          </a:ln>
        </p:spPr>
        <p:txBody>
          <a:bodyPr wrap="square" lIns="0" tIns="0" rIns="0" bIns="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a:r>
              <a:rPr lang="en-US" altLang="zh-CN" sz="4000" b="1">
                <a:latin typeface="微软雅黑" panose="020B0503020204020204" pitchFamily="34" charset="-122"/>
                <a:ea typeface="微软雅黑" panose="020B0503020204020204" pitchFamily="34" charset="-122"/>
              </a:rPr>
              <a:t>  </a:t>
            </a:r>
            <a:r>
              <a:rPr lang="zh-CN" altLang="en-US" sz="4000" b="1">
                <a:latin typeface="微软雅黑" panose="020B0503020204020204" pitchFamily="34" charset="-122"/>
                <a:ea typeface="微软雅黑" panose="020B0503020204020204" pitchFamily="34" charset="-122"/>
              </a:rPr>
              <a:t>实践中探索</a:t>
            </a:r>
            <a:endParaRPr lang="zh-CN" altLang="en-US" sz="4000" b="1">
              <a:latin typeface="微软雅黑" panose="020B0503020204020204" pitchFamily="34" charset="-122"/>
              <a:ea typeface="微软雅黑" panose="020B0503020204020204" pitchFamily="34" charset="-122"/>
            </a:endParaRPr>
          </a:p>
          <a:p>
            <a:pPr lvl="0"/>
            <a:r>
              <a:rPr lang="en-US" altLang="zh-CN" sz="4000" b="1">
                <a:latin typeface="微软雅黑" panose="020B0503020204020204" pitchFamily="34" charset="-122"/>
                <a:ea typeface="微软雅黑" panose="020B0503020204020204" pitchFamily="34" charset="-122"/>
              </a:rPr>
              <a:t>      ——</a:t>
            </a:r>
            <a:r>
              <a:rPr lang="zh-CN" altLang="en-US" sz="4000" b="1">
                <a:latin typeface="微软雅黑" panose="020B0503020204020204" pitchFamily="34" charset="-122"/>
                <a:ea typeface="微软雅黑" panose="020B0503020204020204" pitchFamily="34" charset="-122"/>
              </a:rPr>
              <a:t>马克思主义中国化</a:t>
            </a:r>
            <a:endParaRPr lang="zh-CN" altLang="en-US" sz="40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图片 1"/>
          <p:cNvPicPr/>
          <p:nvPr/>
        </p:nvPicPr>
        <p:blipFill>
          <a:blip r:embed="rId1"/>
          <a:stretch>
            <a:fillRect/>
          </a:stretch>
        </p:blipFill>
        <p:spPr>
          <a:xfrm>
            <a:off x="0" y="0"/>
            <a:ext cx="12192000" cy="6864350"/>
          </a:xfrm>
          <a:prstGeom prst="rect">
            <a:avLst/>
          </a:prstGeom>
          <a:noFill/>
          <a:ln>
            <a:noFill/>
            <a:miter lim="800000"/>
            <a:headEnd/>
            <a:tailEnd/>
          </a:ln>
        </p:spPr>
      </p:pic>
      <p:grpSp>
        <p:nvGrpSpPr>
          <p:cNvPr id="58370" name="组合 18"/>
          <p:cNvGrpSpPr/>
          <p:nvPr/>
        </p:nvGrpSpPr>
        <p:grpSpPr>
          <a:xfrm>
            <a:off x="28575" y="-95250"/>
            <a:ext cx="6278562" cy="1533525"/>
            <a:chOff x="45" y="-149"/>
            <a:chExt cx="9887" cy="2415"/>
          </a:xfrm>
        </p:grpSpPr>
        <p:sp>
          <p:nvSpPr>
            <p:cNvPr id="58371" name="文本框 15"/>
            <p:cNvSpPr txBox="1"/>
            <p:nvPr/>
          </p:nvSpPr>
          <p:spPr>
            <a:xfrm>
              <a:off x="1993" y="358"/>
              <a:ext cx="7939" cy="91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3200" b="1">
                  <a:latin typeface="微软雅黑" panose="020B0503020204020204" pitchFamily="34" charset="-122"/>
                  <a:ea typeface="微软雅黑" panose="020B0503020204020204" pitchFamily="34" charset="-122"/>
                  <a:sym typeface="宋体" panose="02010600030101010101" pitchFamily="2" charset="-122"/>
                </a:rPr>
                <a:t>马克思主义中国化的经验：</a:t>
              </a:r>
              <a:endParaRPr lang="zh-CN" altLang="en-US" sz="3200" b="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58372" name="图片 17"/>
            <p:cNvPicPr/>
            <p:nvPr/>
          </p:nvPicPr>
          <p:blipFill>
            <a:blip r:embed="rId2"/>
            <a:stretch>
              <a:fillRect/>
            </a:stretch>
          </p:blipFill>
          <p:spPr>
            <a:xfrm>
              <a:off x="45" y="-149"/>
              <a:ext cx="1993" cy="2415"/>
            </a:xfrm>
            <a:prstGeom prst="rect">
              <a:avLst/>
            </a:prstGeom>
            <a:noFill/>
            <a:ln>
              <a:miter lim="800000"/>
              <a:headEnd/>
              <a:tailEnd/>
            </a:ln>
          </p:spPr>
        </p:pic>
      </p:grpSp>
      <p:sp>
        <p:nvSpPr>
          <p:cNvPr id="58373" name="文本框 3"/>
          <p:cNvSpPr txBox="1"/>
          <p:nvPr/>
        </p:nvSpPr>
        <p:spPr>
          <a:xfrm>
            <a:off x="485775" y="1020763"/>
            <a:ext cx="11220450" cy="5262563"/>
          </a:xfrm>
          <a:prstGeom prst="rect">
            <a:avLst/>
          </a:prstGeom>
        </p:spPr>
        <p:style>
          <a:lnRef idx="2">
            <a:schemeClr val="dk1"/>
          </a:lnRef>
          <a:fillRef idx="1">
            <a:schemeClr val="lt1"/>
          </a:fillRef>
          <a:effectRef idx="0">
            <a:schemeClr val="dk1"/>
          </a:effectRef>
          <a:fontRef idx="minor">
            <a:schemeClr val="dk1"/>
          </a:fontRef>
        </p:style>
        <p:txBody>
          <a:bodyPr wrap="square" rtlCol="0"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a:solidFill>
                  <a:schemeClr val="tx1"/>
                </a:solidFill>
                <a:latin typeface="Calibri" panose="020F0502020204030204" charset="0"/>
                <a:ea typeface="宋体" panose="02010600030101010101" pitchFamily="2" charset="-122"/>
              </a:defRPr>
            </a:lvl5pPr>
          </a:lstStyle>
          <a:p>
            <a:pPr lvl="0" fontAlgn="base"/>
            <a:r>
              <a:rPr lang="zh-CN" altLang="en-US" sz="2400">
                <a:latin typeface="黑体" panose="02010609060101010101" pitchFamily="49" charset="-122"/>
                <a:ea typeface="黑体" panose="02010609060101010101" pitchFamily="49" charset="-122"/>
                <a:sym typeface="宋体" panose="02010600030101010101" pitchFamily="2" charset="-122"/>
              </a:rPr>
              <a:t>（</a:t>
            </a:r>
            <a:r>
              <a:rPr lang="en-US" altLang="zh-CN" sz="2400">
                <a:latin typeface="黑体" panose="02010609060101010101" pitchFamily="49" charset="-122"/>
                <a:ea typeface="黑体" panose="02010609060101010101" pitchFamily="49" charset="-122"/>
                <a:sym typeface="宋体" panose="02010600030101010101" pitchFamily="2" charset="-122"/>
              </a:rPr>
              <a:t>1</a:t>
            </a:r>
            <a:r>
              <a:rPr lang="zh-CN" altLang="en-US" sz="2400">
                <a:latin typeface="黑体" panose="02010609060101010101" pitchFamily="49" charset="-122"/>
                <a:ea typeface="黑体" panose="02010609060101010101" pitchFamily="49" charset="-122"/>
                <a:sym typeface="宋体" panose="02010600030101010101" pitchFamily="2" charset="-122"/>
              </a:rPr>
              <a:t>）毛泽东为代表的第一代中国共产党领导集体，将马克思主义普遍真理与我国国情相结合，创造性地提出了</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“工农武装割据”</a:t>
            </a:r>
            <a:r>
              <a:rPr lang="zh-CN" altLang="en-US" sz="2400">
                <a:latin typeface="黑体" panose="02010609060101010101" pitchFamily="49" charset="-122"/>
                <a:ea typeface="黑体" panose="02010609060101010101" pitchFamily="49" charset="-122"/>
                <a:sym typeface="宋体" panose="02010600030101010101" pitchFamily="2" charset="-122"/>
              </a:rPr>
              <a:t>的思想，开辟了</a:t>
            </a:r>
            <a:r>
              <a:rPr lang="en-US" altLang="zh-CN" sz="2400">
                <a:solidFill>
                  <a:srgbClr val="FF0000"/>
                </a:solidFill>
                <a:latin typeface="黑体" panose="02010609060101010101" pitchFamily="49" charset="-122"/>
                <a:ea typeface="黑体" panose="02010609060101010101" pitchFamily="49" charset="-122"/>
                <a:sym typeface="宋体" panose="02010600030101010101" pitchFamily="2" charset="-122"/>
              </a:rPr>
              <a:t>“</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农村包围城市</a:t>
            </a:r>
            <a:r>
              <a:rPr lang="en-US" altLang="zh-CN" sz="2400">
                <a:solidFill>
                  <a:srgbClr val="FF0000"/>
                </a:solidFill>
                <a:latin typeface="黑体" panose="02010609060101010101" pitchFamily="49" charset="-122"/>
                <a:ea typeface="黑体" panose="02010609060101010101" pitchFamily="49" charset="-122"/>
                <a:sym typeface="宋体" panose="02010600030101010101" pitchFamily="2" charset="-122"/>
              </a:rPr>
              <a:t>”</a:t>
            </a:r>
            <a:r>
              <a:rPr lang="zh-CN" altLang="en-US" sz="2400">
                <a:latin typeface="黑体" panose="02010609060101010101" pitchFamily="49" charset="-122"/>
                <a:ea typeface="黑体" panose="02010609060101010101" pitchFamily="49" charset="-122"/>
                <a:sym typeface="宋体" panose="02010600030101010101" pitchFamily="2" charset="-122"/>
              </a:rPr>
              <a:t>的革命道路，领导中国人民取得了民主革命的胜利。</a:t>
            </a:r>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r>
              <a:rPr lang="zh-CN" altLang="en-US" sz="2400">
                <a:latin typeface="黑体" panose="02010609060101010101" pitchFamily="49" charset="-122"/>
                <a:ea typeface="黑体" panose="02010609060101010101" pitchFamily="49" charset="-122"/>
                <a:sym typeface="宋体" panose="02010600030101010101" pitchFamily="2" charset="-122"/>
              </a:rPr>
              <a:t>（</a:t>
            </a:r>
            <a:r>
              <a:rPr lang="en-US" altLang="zh-CN" sz="2400">
                <a:latin typeface="黑体" panose="02010609060101010101" pitchFamily="49" charset="-122"/>
                <a:ea typeface="黑体" panose="02010609060101010101" pitchFamily="49" charset="-122"/>
                <a:sym typeface="宋体" panose="02010600030101010101" pitchFamily="2" charset="-122"/>
              </a:rPr>
              <a:t>2</a:t>
            </a:r>
            <a:r>
              <a:rPr lang="zh-CN" altLang="en-US" sz="2400">
                <a:latin typeface="黑体" panose="02010609060101010101" pitchFamily="49" charset="-122"/>
                <a:ea typeface="黑体" panose="02010609060101010101" pitchFamily="49" charset="-122"/>
                <a:sym typeface="宋体" panose="02010600030101010101" pitchFamily="2" charset="-122"/>
              </a:rPr>
              <a:t>）在社会主义的</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改造和建设</a:t>
            </a:r>
            <a:r>
              <a:rPr lang="zh-CN" altLang="en-US" sz="2400">
                <a:latin typeface="黑体" panose="02010609060101010101" pitchFamily="49" charset="-122"/>
                <a:ea typeface="黑体" panose="02010609060101010101" pitchFamily="49" charset="-122"/>
                <a:sym typeface="宋体" panose="02010600030101010101" pitchFamily="2" charset="-122"/>
              </a:rPr>
              <a:t>上，中国共产党人将马克思主义与中国具体国情相结合。在社会主义三大改造过程中，中国共产党创造性地以</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和平赎买</a:t>
            </a:r>
            <a:r>
              <a:rPr lang="zh-CN" altLang="en-US" sz="2400">
                <a:latin typeface="黑体" panose="02010609060101010101" pitchFamily="49" charset="-122"/>
                <a:ea typeface="黑体" panose="02010609060101010101" pitchFamily="49" charset="-122"/>
                <a:sym typeface="宋体" panose="02010600030101010101" pitchFamily="2" charset="-122"/>
              </a:rPr>
              <a:t>的方式成功</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改造了资本主义工商业</a:t>
            </a:r>
            <a:r>
              <a:rPr lang="zh-CN" altLang="en-US" sz="2400">
                <a:latin typeface="黑体" panose="02010609060101010101" pitchFamily="49" charset="-122"/>
                <a:ea typeface="黑体" panose="02010609060101010101" pitchFamily="49" charset="-122"/>
                <a:sym typeface="宋体" panose="02010600030101010101" pitchFamily="2" charset="-122"/>
              </a:rPr>
              <a:t>，总体平稳快速地完成了生产资料私有制的改造。</a:t>
            </a:r>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r>
              <a:rPr lang="zh-CN" altLang="en-US" sz="2400">
                <a:latin typeface="黑体" panose="02010609060101010101" pitchFamily="49" charset="-122"/>
                <a:ea typeface="黑体" panose="02010609060101010101" pitchFamily="49" charset="-122"/>
                <a:sym typeface="宋体" panose="02010600030101010101" pitchFamily="2" charset="-122"/>
              </a:rPr>
              <a:t>（</a:t>
            </a:r>
            <a:r>
              <a:rPr lang="en-US" altLang="zh-CN" sz="2400">
                <a:latin typeface="黑体" panose="02010609060101010101" pitchFamily="49" charset="-122"/>
                <a:ea typeface="黑体" panose="02010609060101010101" pitchFamily="49" charset="-122"/>
                <a:sym typeface="宋体" panose="02010600030101010101" pitchFamily="2" charset="-122"/>
              </a:rPr>
              <a:t>3</a:t>
            </a:r>
            <a:r>
              <a:rPr lang="zh-CN" altLang="en-US" sz="2400">
                <a:latin typeface="黑体" panose="02010609060101010101" pitchFamily="49" charset="-122"/>
                <a:ea typeface="黑体" panose="02010609060101010101" pitchFamily="49" charset="-122"/>
                <a:sym typeface="宋体" panose="02010600030101010101" pitchFamily="2" charset="-122"/>
              </a:rPr>
              <a:t>）在社会主义建设的起步阶段，毛主席针对苏联经验并结合我国国情发表</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《论十大关系》</a:t>
            </a:r>
            <a:r>
              <a:rPr lang="zh-CN" altLang="en-US" sz="2400">
                <a:latin typeface="黑体" panose="02010609060101010101" pitchFamily="49" charset="-122"/>
                <a:ea typeface="黑体" panose="02010609060101010101" pitchFamily="49" charset="-122"/>
                <a:sym typeface="宋体" panose="02010600030101010101" pitchFamily="2" charset="-122"/>
              </a:rPr>
              <a:t>，提出了探索</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适合我国国情的社会主义建设道路</a:t>
            </a:r>
            <a:r>
              <a:rPr lang="zh-CN" altLang="en-US" sz="2400">
                <a:latin typeface="黑体" panose="02010609060101010101" pitchFamily="49" charset="-122"/>
                <a:ea typeface="黑体" panose="02010609060101010101" pitchFamily="49" charset="-122"/>
                <a:sym typeface="宋体" panose="02010600030101010101" pitchFamily="2" charset="-122"/>
              </a:rPr>
              <a:t>的任务。</a:t>
            </a:r>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endParaRPr lang="zh-CN" altLang="en-US" sz="2400">
              <a:latin typeface="黑体" panose="02010609060101010101" pitchFamily="49" charset="-122"/>
              <a:ea typeface="黑体" panose="02010609060101010101" pitchFamily="49" charset="-122"/>
              <a:sym typeface="宋体" panose="02010600030101010101" pitchFamily="2" charset="-122"/>
            </a:endParaRPr>
          </a:p>
          <a:p>
            <a:pPr lvl="0" fontAlgn="base"/>
            <a:r>
              <a:rPr lang="zh-CN" altLang="en-US" sz="2400">
                <a:latin typeface="黑体" panose="02010609060101010101" pitchFamily="49" charset="-122"/>
                <a:ea typeface="黑体" panose="02010609060101010101" pitchFamily="49" charset="-122"/>
                <a:sym typeface="宋体" panose="02010600030101010101" pitchFamily="2" charset="-122"/>
              </a:rPr>
              <a:t>（</a:t>
            </a:r>
            <a:r>
              <a:rPr lang="en-US" altLang="zh-CN" sz="2400">
                <a:latin typeface="黑体" panose="02010609060101010101" pitchFamily="49" charset="-122"/>
                <a:ea typeface="黑体" panose="02010609060101010101" pitchFamily="49" charset="-122"/>
                <a:sym typeface="宋体" panose="02010600030101010101" pitchFamily="2" charset="-122"/>
              </a:rPr>
              <a:t>4</a:t>
            </a:r>
            <a:r>
              <a:rPr lang="zh-CN" altLang="en-US" sz="2400">
                <a:latin typeface="黑体" panose="02010609060101010101" pitchFamily="49" charset="-122"/>
                <a:ea typeface="黑体" panose="02010609060101010101" pitchFamily="49" charset="-122"/>
                <a:sym typeface="宋体" panose="02010600030101010101" pitchFamily="2" charset="-122"/>
              </a:rPr>
              <a:t>）1978年中国共产党十一届三中全会以来，以邓小平为代表的中国共产党第二代领导集体，结合马克思主义普遍原理与中国现代化建设的国情，实事求是，提出了</a:t>
            </a:r>
            <a:r>
              <a:rPr lang="zh-CN" altLang="en-US" sz="2400">
                <a:solidFill>
                  <a:srgbClr val="FF0000"/>
                </a:solidFill>
                <a:latin typeface="黑体" panose="02010609060101010101" pitchFamily="49" charset="-122"/>
                <a:ea typeface="黑体" panose="02010609060101010101" pitchFamily="49" charset="-122"/>
                <a:sym typeface="宋体" panose="02010600030101010101" pitchFamily="2" charset="-122"/>
              </a:rPr>
              <a:t>中国特色社会主义理论</a:t>
            </a:r>
            <a:r>
              <a:rPr lang="zh-CN" altLang="en-US" sz="2400">
                <a:latin typeface="黑体" panose="02010609060101010101" pitchFamily="49" charset="-122"/>
                <a:ea typeface="黑体" panose="02010609060101010101" pitchFamily="49" charset="-122"/>
                <a:sym typeface="宋体" panose="02010600030101010101" pitchFamily="2" charset="-122"/>
              </a:rPr>
              <a:t>，引导中国改革开放四十余年，取得了举世瞩目的成就。  </a:t>
            </a:r>
            <a:endParaRPr lang="zh-CN" altLang="en-US" sz="2400">
              <a:latin typeface="黑体" panose="02010609060101010101" pitchFamily="49" charset="-122"/>
              <a:ea typeface="黑体" panose="02010609060101010101" pitchFamily="49" charset="-122"/>
              <a:sym typeface="宋体" panose="02010600030101010101" pitchFamily="2" charset="-122"/>
            </a:endParaRPr>
          </a:p>
        </p:txBody>
      </p:sp>
    </p:spTree>
  </p:cSld>
  <p:clrMapOvr>
    <a:masterClrMapping/>
  </p:clrMapOvr>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99723" y="164638"/>
            <a:ext cx="6336704" cy="737720"/>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sz="3735" b="1" dirty="0" smtClean="0">
                <a:solidFill>
                  <a:schemeClr val="tx1"/>
                </a:solidFill>
              </a:rPr>
              <a:t>历史</a:t>
            </a:r>
            <a:r>
              <a:rPr lang="zh-CN" altLang="en-US" sz="3735" b="1" dirty="0">
                <a:solidFill>
                  <a:srgbClr val="FF0000"/>
                </a:solidFill>
              </a:rPr>
              <a:t>感悟</a:t>
            </a:r>
            <a:r>
              <a:rPr lang="zh-CN" altLang="en-US" sz="3735" b="1" dirty="0">
                <a:solidFill>
                  <a:schemeClr val="tx1"/>
                </a:solidFill>
              </a:rPr>
              <a:t>中</a:t>
            </a:r>
            <a:r>
              <a:rPr lang="zh-CN" altLang="en-US" sz="3735" b="1" dirty="0">
                <a:solidFill>
                  <a:srgbClr val="FF0000"/>
                </a:solidFill>
              </a:rPr>
              <a:t>回望现实</a:t>
            </a:r>
            <a:endParaRPr lang="zh-CN" altLang="en-US" sz="3735" b="1" dirty="0">
              <a:solidFill>
                <a:srgbClr val="FF0000"/>
              </a:solidFill>
            </a:endParaRPr>
          </a:p>
        </p:txBody>
      </p:sp>
      <p:sp>
        <p:nvSpPr>
          <p:cNvPr id="4" name="文本框 5"/>
          <p:cNvSpPr txBox="1">
            <a:spLocks noChangeArrowheads="1"/>
          </p:cNvSpPr>
          <p:nvPr/>
        </p:nvSpPr>
        <p:spPr bwMode="auto">
          <a:xfrm>
            <a:off x="0" y="2476493"/>
            <a:ext cx="4667240" cy="4032258"/>
          </a:xfrm>
          <a:prstGeom prst="rect">
            <a:avLst/>
          </a:prstGeom>
          <a:noFill/>
          <a:ln w="57150">
            <a:solidFill>
              <a:srgbClr val="002060"/>
            </a:solidFill>
            <a:miter lim="800000"/>
          </a:ln>
        </p:spPr>
        <p:txBody>
          <a:bodyPr wrap="square">
            <a:spAutoFit/>
          </a:bodyPr>
          <a:lstStyle/>
          <a:p>
            <a:pPr>
              <a:buFont typeface="Arial" panose="020B0604020202020204" pitchFamily="34" charset="0"/>
              <a:buNone/>
            </a:pPr>
            <a:r>
              <a:rPr lang="zh-CN" altLang="en-US" sz="4265" b="1" dirty="0">
                <a:latin typeface="宋体" panose="02010600030101010101" pitchFamily="2" charset="-122"/>
                <a:sym typeface="宋体" panose="02010600030101010101" pitchFamily="2" charset="-122"/>
              </a:rPr>
              <a:t>   </a:t>
            </a:r>
            <a:r>
              <a:rPr lang="zh-CN" altLang="en-US" sz="4265" b="1" dirty="0">
                <a:solidFill>
                  <a:srgbClr val="FF0000"/>
                </a:solidFill>
                <a:latin typeface="宋体" panose="02010600030101010101" pitchFamily="2" charset="-122"/>
                <a:sym typeface="宋体" panose="02010600030101010101" pitchFamily="2" charset="-122"/>
              </a:rPr>
              <a:t>中国仍需启蒙</a:t>
            </a:r>
            <a:r>
              <a:rPr lang="zh-CN" altLang="en-US" sz="4265" b="1" dirty="0">
                <a:latin typeface="宋体" panose="02010600030101010101" pitchFamily="2" charset="-122"/>
                <a:sym typeface="宋体" panose="02010600030101010101" pitchFamily="2" charset="-122"/>
              </a:rPr>
              <a:t>，或“启蒙”还</a:t>
            </a:r>
            <a:r>
              <a:rPr lang="zh-CN" altLang="en-US" sz="4265" b="1" dirty="0">
                <a:solidFill>
                  <a:srgbClr val="FF0000"/>
                </a:solidFill>
                <a:latin typeface="宋体" panose="02010600030101010101" pitchFamily="2" charset="-122"/>
                <a:sym typeface="宋体" panose="02010600030101010101" pitchFamily="2" charset="-122"/>
              </a:rPr>
              <a:t>任重道远，不进则退</a:t>
            </a:r>
            <a:r>
              <a:rPr lang="zh-CN" altLang="en-US" sz="4265" b="1" dirty="0">
                <a:latin typeface="宋体" panose="02010600030101010101" pitchFamily="2" charset="-122"/>
                <a:sym typeface="宋体" panose="02010600030101010101" pitchFamily="2" charset="-122"/>
              </a:rPr>
              <a:t>。</a:t>
            </a:r>
            <a:endParaRPr lang="zh-CN" altLang="en-US" sz="4265" b="1" dirty="0">
              <a:latin typeface="宋体" panose="02010600030101010101" pitchFamily="2" charset="-122"/>
              <a:sym typeface="宋体" panose="02010600030101010101" pitchFamily="2" charset="-122"/>
            </a:endParaRPr>
          </a:p>
          <a:p>
            <a:pPr>
              <a:buFont typeface="Arial" panose="020B0604020202020204" pitchFamily="34" charset="0"/>
              <a:buNone/>
            </a:pPr>
            <a:r>
              <a:rPr lang="en-US" altLang="zh-CN" sz="4265" b="1" dirty="0">
                <a:latin typeface="宋体" panose="02010600030101010101" pitchFamily="2" charset="-122"/>
                <a:sym typeface="宋体" panose="02010600030101010101" pitchFamily="2" charset="-122"/>
              </a:rPr>
              <a:t>——</a:t>
            </a:r>
            <a:r>
              <a:rPr lang="zh-CN" altLang="en-US" sz="4265" dirty="0">
                <a:latin typeface="宋体" panose="02010600030101010101" pitchFamily="2" charset="-122"/>
                <a:sym typeface="宋体" panose="02010600030101010101" pitchFamily="2" charset="-122"/>
              </a:rPr>
              <a:t>陈乐民</a:t>
            </a:r>
            <a:r>
              <a:rPr lang="en-US" altLang="zh-CN" sz="4265" dirty="0">
                <a:latin typeface="宋体" panose="02010600030101010101" pitchFamily="2" charset="-122"/>
                <a:sym typeface="宋体" panose="02010600030101010101" pitchFamily="2" charset="-122"/>
              </a:rPr>
              <a:t>《</a:t>
            </a:r>
            <a:r>
              <a:rPr lang="zh-CN" altLang="en-US" sz="4265" b="1" dirty="0">
                <a:latin typeface="宋体" panose="02010600030101010101" pitchFamily="2" charset="-122"/>
                <a:sym typeface="宋体" panose="02010600030101010101" pitchFamily="2" charset="-122"/>
              </a:rPr>
              <a:t>启蒙在中国</a:t>
            </a:r>
            <a:r>
              <a:rPr lang="en-US" altLang="zh-CN" sz="4265" dirty="0">
                <a:latin typeface="宋体" panose="02010600030101010101" pitchFamily="2" charset="-122"/>
                <a:sym typeface="宋体" panose="02010600030101010101" pitchFamily="2" charset="-122"/>
              </a:rPr>
              <a:t>》</a:t>
            </a:r>
            <a:r>
              <a:rPr lang="en-US" altLang="zh-CN" sz="4265" dirty="0">
                <a:latin typeface="Calibri" panose="020F0502020204030204" charset="0"/>
                <a:sym typeface="宋体" panose="02010600030101010101" pitchFamily="2" charset="-122"/>
              </a:rPr>
              <a:t>2006</a:t>
            </a:r>
            <a:r>
              <a:rPr lang="zh-CN" altLang="en-US" sz="4265" dirty="0">
                <a:latin typeface="宋体" panose="02010600030101010101" pitchFamily="2" charset="-122"/>
                <a:sym typeface="宋体" panose="02010600030101010101" pitchFamily="2" charset="-122"/>
              </a:rPr>
              <a:t>年</a:t>
            </a:r>
            <a:r>
              <a:rPr lang="en-US" altLang="zh-CN" sz="4265" dirty="0">
                <a:latin typeface="Calibri" panose="020F0502020204030204" charset="0"/>
                <a:sym typeface="宋体" panose="02010600030101010101" pitchFamily="2" charset="-122"/>
              </a:rPr>
              <a:t>6</a:t>
            </a:r>
            <a:r>
              <a:rPr lang="zh-CN" altLang="en-US" sz="4265" dirty="0">
                <a:latin typeface="宋体" panose="02010600030101010101" pitchFamily="2" charset="-122"/>
                <a:sym typeface="宋体" panose="02010600030101010101" pitchFamily="2" charset="-122"/>
              </a:rPr>
              <a:t>月</a:t>
            </a:r>
            <a:endParaRPr lang="zh-CN" altLang="en-US" sz="4265" dirty="0">
              <a:solidFill>
                <a:srgbClr val="0D0D0D"/>
              </a:solidFill>
              <a:latin typeface="隶书" panose="02010509060101010101" pitchFamily="49" charset="-122"/>
              <a:ea typeface="隶书" panose="02010509060101010101" pitchFamily="49" charset="-122"/>
            </a:endParaRPr>
          </a:p>
        </p:txBody>
      </p:sp>
      <p:sp>
        <p:nvSpPr>
          <p:cNvPr id="6" name="文本框 1"/>
          <p:cNvSpPr txBox="1">
            <a:spLocks noChangeArrowheads="1"/>
          </p:cNvSpPr>
          <p:nvPr/>
        </p:nvSpPr>
        <p:spPr bwMode="auto">
          <a:xfrm>
            <a:off x="1779783" y="922386"/>
            <a:ext cx="9461244" cy="1323439"/>
          </a:xfrm>
          <a:prstGeom prst="rect">
            <a:avLst/>
          </a:prstGeom>
          <a:noFill/>
          <a:ln w="9525">
            <a:noFill/>
            <a:miter lim="800000"/>
          </a:ln>
        </p:spPr>
        <p:txBody>
          <a:bodyPr wrap="none">
            <a:spAutoFit/>
          </a:bodyPr>
          <a:lstStyle/>
          <a:p>
            <a:pPr>
              <a:buFont typeface="Arial" panose="020B0604020202020204" pitchFamily="34" charset="0"/>
              <a:buNone/>
            </a:pPr>
            <a:r>
              <a:rPr lang="zh-CN" altLang="en-US" sz="8000" b="1" dirty="0">
                <a:solidFill>
                  <a:srgbClr val="FF0000"/>
                </a:solidFill>
                <a:latin typeface="隶书" panose="02010509060101010101" pitchFamily="49" charset="-122"/>
                <a:ea typeface="隶书" panose="02010509060101010101" pitchFamily="49" charset="-122"/>
                <a:sym typeface="宋体" panose="02010600030101010101" pitchFamily="2" charset="-122"/>
              </a:rPr>
              <a:t>启蒙仍然在路上</a:t>
            </a:r>
            <a:r>
              <a:rPr lang="en-US" altLang="zh-CN" sz="8000" b="1" dirty="0">
                <a:solidFill>
                  <a:srgbClr val="FF0000"/>
                </a:solidFill>
                <a:latin typeface="隶书" panose="02010509060101010101" pitchFamily="49" charset="-122"/>
                <a:ea typeface="隶书" panose="02010509060101010101" pitchFamily="49" charset="-122"/>
                <a:sym typeface="宋体" panose="02010600030101010101" pitchFamily="2" charset="-122"/>
              </a:rPr>
              <a:t>……</a:t>
            </a:r>
            <a:endParaRPr lang="zh-CN" altLang="en-US" sz="8000" b="1" dirty="0"/>
          </a:p>
        </p:txBody>
      </p:sp>
      <p:sp>
        <p:nvSpPr>
          <p:cNvPr id="7" name="矩形 6"/>
          <p:cNvSpPr>
            <a:spLocks noChangeArrowheads="1"/>
          </p:cNvSpPr>
          <p:nvPr/>
        </p:nvSpPr>
        <p:spPr bwMode="auto">
          <a:xfrm>
            <a:off x="4762491" y="5414819"/>
            <a:ext cx="7429509" cy="1323632"/>
          </a:xfrm>
          <a:prstGeom prst="rect">
            <a:avLst/>
          </a:prstGeom>
          <a:noFill/>
          <a:ln w="19050">
            <a:solidFill>
              <a:srgbClr val="FF0000"/>
            </a:solidFill>
            <a:miter lim="800000"/>
          </a:ln>
        </p:spPr>
        <p:txBody>
          <a:bodyPr wrap="square" lIns="91440" tIns="45720" rIns="91440" bIns="45720">
            <a:spAutoFit/>
          </a:bodyPr>
          <a:lstStyle/>
          <a:p>
            <a:pPr>
              <a:buFont typeface="Arial" panose="020B0604020202020204" pitchFamily="34" charset="0"/>
              <a:buNone/>
            </a:pPr>
            <a:r>
              <a:rPr lang="zh-CN" altLang="en-US" sz="2665" noProof="1">
                <a:latin typeface="微软雅黑" panose="020B0503020204020204" pitchFamily="34" charset="-122"/>
                <a:ea typeface="微软雅黑" panose="020B0503020204020204" pitchFamily="34" charset="-122"/>
                <a:sym typeface="宋体" panose="02010600030101010101" pitchFamily="2" charset="-122"/>
              </a:rPr>
              <a:t>     </a:t>
            </a:r>
            <a:r>
              <a:rPr lang="en-US" altLang="zh-CN" sz="2665" b="1" dirty="0">
                <a:latin typeface="楷体" panose="02010609060101010101" pitchFamily="49" charset="-122"/>
                <a:ea typeface="楷体" panose="02010609060101010101" pitchFamily="49" charset="-122"/>
              </a:rPr>
              <a:t>“</a:t>
            </a:r>
            <a:r>
              <a:rPr lang="zh-CN" altLang="en-US" sz="2665" b="1" dirty="0">
                <a:latin typeface="楷体" panose="02010609060101010101" pitchFamily="49" charset="-122"/>
                <a:ea typeface="楷体" panose="02010609060101010101" pitchFamily="49" charset="-122"/>
              </a:rPr>
              <a:t>历史和现实都告诉我们，青年一代</a:t>
            </a:r>
            <a:r>
              <a:rPr lang="zh-CN" altLang="en-US" sz="2665" b="1" dirty="0">
                <a:solidFill>
                  <a:srgbClr val="FF0000"/>
                </a:solidFill>
                <a:latin typeface="楷体" panose="02010609060101010101" pitchFamily="49" charset="-122"/>
                <a:ea typeface="楷体" panose="02010609060101010101" pitchFamily="49" charset="-122"/>
              </a:rPr>
              <a:t>有理想、有担当</a:t>
            </a:r>
            <a:r>
              <a:rPr lang="zh-CN" altLang="en-US" sz="2665" b="1" dirty="0">
                <a:latin typeface="楷体" panose="02010609060101010101" pitchFamily="49" charset="-122"/>
                <a:ea typeface="楷体" panose="02010609060101010101" pitchFamily="49" charset="-122"/>
              </a:rPr>
              <a:t>，国家就有前途，民族就有希望，实现我们的发展目标就有源源不断的强大力量。”</a:t>
            </a:r>
            <a:endParaRPr lang="zh-CN" altLang="en-US" sz="2665" noProof="1">
              <a:latin typeface="微软雅黑" panose="020B0503020204020204" pitchFamily="34" charset="-122"/>
              <a:ea typeface="微软雅黑" panose="020B0503020204020204" pitchFamily="34" charset="-122"/>
              <a:sym typeface="宋体" panose="02010600030101010101" pitchFamily="2" charset="-122"/>
            </a:endParaRPr>
          </a:p>
        </p:txBody>
      </p:sp>
      <p:pic>
        <p:nvPicPr>
          <p:cNvPr id="8" name="Picture 4" descr="c:\users\3-stu25\appdata\local\360chrome\chrome\User Data\temp\u=768683332,2920571057&amp;fm=11&amp;gp=0.jpg"/>
          <p:cNvPicPr>
            <a:picLocks noChangeAspect="1" noChangeArrowheads="1"/>
          </p:cNvPicPr>
          <p:nvPr/>
        </p:nvPicPr>
        <p:blipFill>
          <a:blip r:embed="rId1" cstate="print"/>
          <a:srcRect/>
          <a:stretch>
            <a:fillRect/>
          </a:stretch>
        </p:blipFill>
        <p:spPr bwMode="auto">
          <a:xfrm>
            <a:off x="4904005" y="2142573"/>
            <a:ext cx="7429509" cy="3098799"/>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ox(in)">
                                      <p:cBhvr>
                                        <p:cTn id="18" dur="500"/>
                                        <p:tgtEl>
                                          <p:spTgt spid="8"/>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ox(in)">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ox(in)">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p:bldP spid="7" grpId="0" animBg="1"/>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矩形 26625"/>
          <p:cNvSpPr>
            <a:spLocks noChangeArrowheads="1"/>
          </p:cNvSpPr>
          <p:nvPr/>
        </p:nvSpPr>
        <p:spPr bwMode="auto">
          <a:xfrm>
            <a:off x="897467" y="-242887"/>
            <a:ext cx="10972800" cy="1143001"/>
          </a:xfrm>
          <a:prstGeom prst="rect">
            <a:avLst/>
          </a:prstGeom>
          <a:noFill/>
          <a:ln w="9525">
            <a:noFill/>
            <a:miter lim="800000"/>
          </a:ln>
        </p:spPr>
        <p:txBody>
          <a:bodyPr anchor="ctr"/>
          <a:lstStyle/>
          <a:p>
            <a:pPr algn="ctr">
              <a:buFont typeface="Arial" panose="020B0604020202020204" pitchFamily="34" charset="0"/>
              <a:buNone/>
            </a:pPr>
            <a:endParaRPr lang="zh-CN" altLang="zh-CN" sz="4265" b="1">
              <a:solidFill>
                <a:srgbClr val="FF0000"/>
              </a:solidFill>
              <a:ea typeface="黑体" panose="02010609060101010101" pitchFamily="49" charset="-122"/>
            </a:endParaRPr>
          </a:p>
        </p:txBody>
      </p:sp>
      <p:sp>
        <p:nvSpPr>
          <p:cNvPr id="31746" name="文本框 26626"/>
          <p:cNvSpPr txBox="1">
            <a:spLocks noChangeArrowheads="1"/>
          </p:cNvSpPr>
          <p:nvPr/>
        </p:nvSpPr>
        <p:spPr bwMode="auto">
          <a:xfrm>
            <a:off x="431802" y="549276"/>
            <a:ext cx="11459633" cy="2588550"/>
          </a:xfrm>
          <a:prstGeom prst="rect">
            <a:avLst/>
          </a:prstGeom>
          <a:solidFill>
            <a:srgbClr val="FFCCFF">
              <a:alpha val="45000"/>
            </a:srgbClr>
          </a:solidFill>
          <a:ln w="38100" cmpd="dbl">
            <a:solidFill>
              <a:schemeClr val="accent1"/>
            </a:solidFill>
            <a:miter lim="800000"/>
          </a:ln>
        </p:spPr>
        <p:txBody>
          <a:bodyPr lIns="120227" tIns="62653" rIns="120227" bIns="62653">
            <a:spAutoFit/>
          </a:bodyPr>
          <a:lstStyle/>
          <a:p>
            <a:pPr>
              <a:buFont typeface="Arial" panose="020B0604020202020204" pitchFamily="34" charset="0"/>
              <a:buNone/>
            </a:pPr>
            <a:r>
              <a:rPr lang="en-US" altLang="zh-CN" sz="5335" b="1" dirty="0"/>
              <a:t>   </a:t>
            </a:r>
            <a:r>
              <a:rPr lang="zh-CN" altLang="en-US" sz="5335" b="1" dirty="0">
                <a:latin typeface="黑体" panose="02010609060101010101" pitchFamily="49" charset="-122"/>
                <a:ea typeface="黑体" panose="02010609060101010101" pitchFamily="49" charset="-122"/>
              </a:rPr>
              <a:t>一定时期的思想文化是一定时期的</a:t>
            </a:r>
            <a:endParaRPr lang="zh-CN" altLang="en-US" sz="5335" b="1" dirty="0">
              <a:latin typeface="黑体" panose="02010609060101010101" pitchFamily="49" charset="-122"/>
              <a:ea typeface="黑体" panose="02010609060101010101" pitchFamily="49" charset="-122"/>
            </a:endParaRPr>
          </a:p>
          <a:p>
            <a:pPr>
              <a:buFont typeface="Arial" panose="020B0604020202020204" pitchFamily="34" charset="0"/>
              <a:buNone/>
            </a:pPr>
            <a:r>
              <a:rPr lang="zh-CN" altLang="en-US" sz="5335" b="1" dirty="0">
                <a:latin typeface="黑体" panose="02010609060101010101" pitchFamily="49" charset="-122"/>
                <a:ea typeface="黑体" panose="02010609060101010101" pitchFamily="49" charset="-122"/>
              </a:rPr>
              <a:t>   政治经济在思想文化领域的反映。</a:t>
            </a:r>
            <a:endParaRPr lang="zh-CN" altLang="en-US" sz="5335" b="1" dirty="0">
              <a:latin typeface="黑体" panose="02010609060101010101" pitchFamily="49" charset="-122"/>
              <a:ea typeface="黑体" panose="02010609060101010101" pitchFamily="49" charset="-122"/>
            </a:endParaRPr>
          </a:p>
          <a:p>
            <a:pPr>
              <a:buFont typeface="Arial" panose="020B0604020202020204" pitchFamily="34" charset="0"/>
              <a:buNone/>
            </a:pPr>
            <a:r>
              <a:rPr lang="zh-CN" altLang="en-US" sz="5335" b="1" dirty="0">
                <a:latin typeface="黑体" panose="02010609060101010101" pitchFamily="49" charset="-122"/>
                <a:ea typeface="黑体" panose="02010609060101010101" pitchFamily="49" charset="-122"/>
              </a:rPr>
              <a:t>   </a:t>
            </a:r>
            <a:r>
              <a:rPr lang="zh-CN" altLang="en-US" sz="5335" b="1" dirty="0">
                <a:solidFill>
                  <a:srgbClr val="FF0000"/>
                </a:solidFill>
                <a:latin typeface="黑体" panose="02010609060101010101" pitchFamily="49" charset="-122"/>
                <a:ea typeface="黑体" panose="02010609060101010101" pitchFamily="49" charset="-122"/>
              </a:rPr>
              <a:t>又反作用于一定时期的政治经济</a:t>
            </a:r>
            <a:r>
              <a:rPr lang="zh-CN" altLang="en-US" sz="5335" b="1" dirty="0">
                <a:latin typeface="黑体" panose="02010609060101010101" pitchFamily="49" charset="-122"/>
                <a:ea typeface="黑体" panose="02010609060101010101" pitchFamily="49" charset="-122"/>
              </a:rPr>
              <a:t>。</a:t>
            </a:r>
            <a:endParaRPr lang="zh-CN" altLang="en-US" sz="5335" b="1" dirty="0">
              <a:latin typeface="黑体" panose="02010609060101010101" pitchFamily="49" charset="-122"/>
              <a:ea typeface="黑体" panose="02010609060101010101" pitchFamily="49" charset="-122"/>
            </a:endParaRPr>
          </a:p>
        </p:txBody>
      </p:sp>
      <p:pic>
        <p:nvPicPr>
          <p:cNvPr id="31747" name="图片 136195" descr="搜狗截图17年12月26日1613_5"/>
          <p:cNvPicPr>
            <a:picLocks noChangeAspect="1" noChangeArrowheads="1"/>
          </p:cNvPicPr>
          <p:nvPr/>
        </p:nvPicPr>
        <p:blipFill>
          <a:blip r:embed="rId1" cstate="print"/>
          <a:srcRect/>
          <a:stretch>
            <a:fillRect/>
          </a:stretch>
        </p:blipFill>
        <p:spPr bwMode="auto">
          <a:xfrm>
            <a:off x="334433" y="3141665"/>
            <a:ext cx="11618384" cy="32400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47"/>
                                        </p:tgtEl>
                                        <p:attrNameLst>
                                          <p:attrName>style.visibility</p:attrName>
                                        </p:attrNameLst>
                                      </p:cBhvr>
                                      <p:to>
                                        <p:strVal val="visible"/>
                                      </p:to>
                                    </p:set>
                                    <p:anim calcmode="lin" valueType="num">
                                      <p:cBhvr additive="base">
                                        <p:cTn id="13" dur="500" fill="hold"/>
                                        <p:tgtEl>
                                          <p:spTgt spid="31747"/>
                                        </p:tgtEl>
                                        <p:attrNameLst>
                                          <p:attrName>ppt_x</p:attrName>
                                        </p:attrNameLst>
                                      </p:cBhvr>
                                      <p:tavLst>
                                        <p:tav tm="0">
                                          <p:val>
                                            <p:strVal val="#ppt_x"/>
                                          </p:val>
                                        </p:tav>
                                        <p:tav tm="100000">
                                          <p:val>
                                            <p:strVal val="#ppt_x"/>
                                          </p:val>
                                        </p:tav>
                                      </p:tavLst>
                                    </p:anim>
                                    <p:anim calcmode="lin" valueType="num">
                                      <p:cBhvr additive="base">
                                        <p:cTn id="14"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4802" name="图片 12" descr="卷轴-龙柱z.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179638" y="2163764"/>
            <a:ext cx="844550" cy="46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4803" name="图片 12" descr="卷轴-龙柱z.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407525" y="2163764"/>
            <a:ext cx="844550" cy="469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4804" name="图片 3" descr="卷轴 卷.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1139" y="5132388"/>
            <a:ext cx="6835775" cy="172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Text Box 14"/>
          <p:cNvSpPr txBox="1"/>
          <p:nvPr/>
        </p:nvSpPr>
        <p:spPr>
          <a:xfrm>
            <a:off x="2927986" y="5491799"/>
            <a:ext cx="6335713" cy="1006475"/>
          </a:xfrm>
          <a:prstGeom prst="rect">
            <a:avLst/>
          </a:prstGeom>
          <a:solidFill>
            <a:schemeClr val="bg1"/>
          </a:solidFill>
          <a:ln w="9525" cap="flat" cmpd="sng">
            <a:solidFill>
              <a:schemeClr val="hlink"/>
            </a:solidFill>
            <a:prstDash val="solid"/>
            <a:miter/>
            <a:headEnd type="none" w="med" len="med"/>
            <a:tailEnd type="none" w="med" len="med"/>
          </a:ln>
        </p:spPr>
        <p:txBody>
          <a:bodyPr>
            <a:spAutoFit/>
          </a:bodyPr>
          <a:lstStyle/>
          <a:p>
            <a:pPr eaLnBrk="1" hangingPunct="1">
              <a:spcBef>
                <a:spcPct val="50000"/>
              </a:spcBef>
              <a:buFont typeface="Arial" panose="020B0604020202020204" pitchFamily="34" charset="0"/>
              <a:buNone/>
              <a:defRPr/>
            </a:pPr>
            <a:r>
              <a:rPr lang="zh-CN" altLang="en-US" b="1" noProof="1">
                <a:solidFill>
                  <a:srgbClr val="FF0000"/>
                </a:solidFill>
                <a:effectLst>
                  <a:outerShdw blurRad="38100" dist="38100" dir="2700000">
                    <a:srgbClr val="000000"/>
                  </a:outerShdw>
                </a:effectLst>
                <a:cs typeface="+mn-ea"/>
              </a:rPr>
              <a:t>           </a:t>
            </a:r>
            <a:r>
              <a:rPr lang="zh-CN" altLang="en-US" sz="6000" b="1" noProof="1">
                <a:ln w="22225">
                  <a:solidFill>
                    <a:schemeClr val="accent2"/>
                  </a:solidFill>
                  <a:prstDash val="solid"/>
                </a:ln>
                <a:solidFill>
                  <a:srgbClr val="FF0000"/>
                </a:solidFill>
                <a:cs typeface="+mn-ea"/>
              </a:rPr>
              <a:t>谢谢各位同仁！</a:t>
            </a:r>
            <a:endParaRPr lang="zh-CN" altLang="en-US" sz="6000" b="1" noProof="1">
              <a:ln w="22225">
                <a:solidFill>
                  <a:schemeClr val="accent2"/>
                </a:solidFill>
                <a:prstDash val="solid"/>
              </a:ln>
              <a:solidFill>
                <a:srgbClr val="FF0000"/>
              </a:solidFill>
              <a:cs typeface="+mn-ea"/>
            </a:endParaRPr>
          </a:p>
        </p:txBody>
      </p:sp>
      <p:sp>
        <p:nvSpPr>
          <p:cNvPr id="844806" name="TextBox 3"/>
          <p:cNvSpPr txBox="1">
            <a:spLocks noChangeArrowheads="1"/>
          </p:cNvSpPr>
          <p:nvPr/>
        </p:nvSpPr>
        <p:spPr bwMode="auto">
          <a:xfrm>
            <a:off x="3063875" y="1519239"/>
            <a:ext cx="6343650"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9756" tIns="29878" rIns="59756" bIns="29878">
            <a:spAutoFit/>
          </a:bodyPr>
          <a:lstStyle>
            <a:lvl1pPr marL="332105" indent="-114300" defTabSz="596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59690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5969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5969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5969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5969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5969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5969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5969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spcBef>
                <a:spcPct val="0"/>
              </a:spcBef>
              <a:buFontTx/>
              <a:buNone/>
            </a:pPr>
            <a:r>
              <a:rPr lang="zh-CN" altLang="en-US" sz="3600" b="1">
                <a:latin typeface="楷体" panose="02010609060101010101" pitchFamily="49" charset="-122"/>
                <a:ea typeface="楷体" panose="02010609060101010101" pitchFamily="49" charset="-122"/>
              </a:rPr>
              <a:t>备考无定法，适合即高招。</a:t>
            </a:r>
            <a:endParaRPr lang="zh-CN" altLang="en-US" sz="3600" b="1">
              <a:latin typeface="楷体" panose="02010609060101010101" pitchFamily="49" charset="-122"/>
              <a:ea typeface="楷体" panose="02010609060101010101" pitchFamily="49" charset="-122"/>
            </a:endParaRPr>
          </a:p>
          <a:p>
            <a:pPr>
              <a:lnSpc>
                <a:spcPct val="150000"/>
              </a:lnSpc>
              <a:spcBef>
                <a:spcPct val="0"/>
              </a:spcBef>
              <a:buFontTx/>
              <a:buNone/>
            </a:pPr>
            <a:r>
              <a:rPr lang="zh-CN" altLang="en-US" sz="3600" b="1">
                <a:latin typeface="楷体" panose="02010609060101010101" pitchFamily="49" charset="-122"/>
                <a:ea typeface="楷体" panose="02010609060101010101" pitchFamily="49" charset="-122"/>
              </a:rPr>
              <a:t>诚祝身体健康！工作顺利 ！</a:t>
            </a:r>
            <a:endParaRPr lang="zh-CN" altLang="en-US" sz="3600" b="1">
              <a:latin typeface="楷体" panose="02010609060101010101" pitchFamily="49" charset="-122"/>
              <a:ea typeface="楷体" panose="02010609060101010101" pitchFamily="49" charset="-122"/>
            </a:endParaRPr>
          </a:p>
          <a:p>
            <a:pPr>
              <a:lnSpc>
                <a:spcPct val="150000"/>
              </a:lnSpc>
              <a:spcBef>
                <a:spcPct val="0"/>
              </a:spcBef>
              <a:buFontTx/>
              <a:buNone/>
            </a:pPr>
            <a:r>
              <a:rPr lang="zh-CN" altLang="en-US" sz="3600" b="1">
                <a:latin typeface="楷体" panose="02010609060101010101" pitchFamily="49" charset="-122"/>
                <a:ea typeface="楷体" panose="02010609060101010101" pitchFamily="49" charset="-122"/>
              </a:rPr>
              <a:t>不妥之处，恳请指正！</a:t>
            </a:r>
            <a:endParaRPr lang="zh-CN" altLang="en-US" sz="36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78001" y="2484438"/>
            <a:ext cx="8558213"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3250">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400">
                <a:latin typeface="Times New Roman" panose="02020603050405020304" pitchFamily="18" charset="0"/>
                <a:ea typeface="宋体" panose="02010600030101010101" pitchFamily="2" charset="-122"/>
                <a:cs typeface="Times New Roman" panose="02020603050405020304" pitchFamily="18" charset="0"/>
              </a:rPr>
              <a:t>从试题数量和分布看，与往年相同，另外选择题中，中国古代史</a:t>
            </a:r>
            <a:r>
              <a:rPr lang="en-US" altLang="zh-CN" sz="2400">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题，中国近现代史</a:t>
            </a:r>
            <a:r>
              <a:rPr lang="en-US" altLang="zh-CN" sz="2400">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题，外国史</a:t>
            </a:r>
            <a:r>
              <a:rPr lang="en-US" altLang="zh-CN" sz="2400">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题，体现了高考试题的“稳”。第</a:t>
            </a:r>
            <a:r>
              <a:rPr lang="en-US" altLang="zh-CN" sz="2400">
                <a:latin typeface="Times New Roman" panose="02020603050405020304" pitchFamily="18" charset="0"/>
                <a:ea typeface="宋体" panose="02010600030101010101" pitchFamily="2" charset="-122"/>
                <a:cs typeface="Times New Roman" panose="02020603050405020304" pitchFamily="18" charset="0"/>
              </a:rPr>
              <a:t>42</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题通过示意图的形式，呈现党的部分重要会议，由学生任选两次会议，分析期间中国共产党的发展并说明原因。此题从形式看，打破了观点提炼的思路，是一种创新；从设问看，开放性比较大。第</a:t>
            </a:r>
            <a:r>
              <a:rPr lang="en-US" altLang="zh-CN" sz="2400">
                <a:latin typeface="Times New Roman" panose="02020603050405020304" pitchFamily="18" charset="0"/>
                <a:ea typeface="宋体" panose="02010600030101010101" pitchFamily="2" charset="-122"/>
                <a:cs typeface="Times New Roman" panose="02020603050405020304" pitchFamily="18" charset="0"/>
              </a:rPr>
              <a:t>41</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题第三问，阐述撰写史书应该包括的要素，也相对开放，引导学生深入思考和探究历史的“才、学、识、德”。</a:t>
            </a:r>
            <a:endParaRPr lang="zh-CN" altLang="en-US" sz="2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标题 2"/>
          <p:cNvSpPr>
            <a:spLocks noGrp="1"/>
          </p:cNvSpPr>
          <p:nvPr>
            <p:ph type="title"/>
            <p:custDataLst>
              <p:tags r:id="rId1"/>
            </p:custDataLst>
          </p:nvPr>
        </p:nvSpPr>
        <p:spPr>
          <a:xfrm>
            <a:off x="1778000" y="1447801"/>
            <a:ext cx="7984186" cy="576263"/>
          </a:xfrm>
        </p:spPr>
        <p:txBody>
          <a:bodyPr>
            <a:noAutofit/>
          </a:bodyPr>
          <a:lstStyle/>
          <a:p>
            <a:pPr>
              <a:defRPr/>
            </a:pPr>
            <a:r>
              <a:rPr lang="zh-CN" altLang="en-US" sz="3000" dirty="0">
                <a:solidFill>
                  <a:srgbClr val="FF0000"/>
                </a:solidFill>
                <a:latin typeface="黑体" panose="02010609060101010101" pitchFamily="49" charset="-122"/>
                <a:ea typeface="黑体" panose="02010609060101010101" pitchFamily="49" charset="-122"/>
                <a:sym typeface="+mn-ea"/>
              </a:rPr>
              <a:t>（</a:t>
            </a:r>
            <a:r>
              <a:rPr lang="en-US" altLang="zh-CN" sz="3000" dirty="0">
                <a:solidFill>
                  <a:srgbClr val="FF0000"/>
                </a:solidFill>
                <a:latin typeface="黑体" panose="02010609060101010101" pitchFamily="49" charset="-122"/>
                <a:ea typeface="黑体" panose="02010609060101010101" pitchFamily="49" charset="-122"/>
                <a:sym typeface="+mn-ea"/>
              </a:rPr>
              <a:t>3</a:t>
            </a:r>
            <a:r>
              <a:rPr lang="zh-CN" altLang="en-US" sz="3000" dirty="0">
                <a:solidFill>
                  <a:srgbClr val="FF0000"/>
                </a:solidFill>
                <a:latin typeface="黑体" panose="02010609060101010101" pitchFamily="49" charset="-122"/>
                <a:ea typeface="黑体" panose="02010609060101010101" pitchFamily="49" charset="-122"/>
                <a:sym typeface="+mn-ea"/>
              </a:rPr>
              <a:t>）题型结构：稳中求新，增强开放性</a:t>
            </a:r>
            <a:endParaRPr lang="zh-CN" altLang="en-US" sz="3000" dirty="0">
              <a:solidFill>
                <a:srgbClr val="FF0000"/>
              </a:solidFill>
              <a:latin typeface="黑体" panose="02010609060101010101" pitchFamily="49" charset="-122"/>
              <a:ea typeface="黑体" panose="02010609060101010101" pitchFamily="49" charset="-122"/>
              <a:sym typeface="+mn-ea"/>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barn(inVertical)">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7"/>
          <p:cNvSpPr txBox="1"/>
          <p:nvPr/>
        </p:nvSpPr>
        <p:spPr>
          <a:xfrm>
            <a:off x="743082" y="357258"/>
            <a:ext cx="8442325" cy="775589"/>
          </a:xfrm>
          <a:prstGeom prst="rect">
            <a:avLst/>
          </a:prstGeom>
          <a:noFill/>
        </p:spPr>
        <p:txBody>
          <a:bodyPr wrap="square" lIns="97529" tIns="48764" rIns="97529" bIns="48764">
            <a:spAutoFit/>
          </a:bodyPr>
          <a:lstStyle/>
          <a:p>
            <a:pPr marR="0" defTabSz="457200">
              <a:buClrTx/>
              <a:buSzTx/>
              <a:buFont typeface="Arial" panose="020B0604020202020204" pitchFamily="34" charset="0"/>
              <a:buNone/>
              <a:defRPr/>
            </a:pPr>
            <a:r>
              <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一、明方向</a:t>
            </a:r>
            <a:r>
              <a:rPr kumimoji="0" lang="en-US" altLang="zh-CN"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 </a:t>
            </a:r>
            <a:r>
              <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聚焦核心素养 </a:t>
            </a:r>
            <a:endPar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endParaRPr>
          </a:p>
        </p:txBody>
      </p:sp>
      <p:sp>
        <p:nvSpPr>
          <p:cNvPr id="7" name="文本框 27"/>
          <p:cNvSpPr txBox="1"/>
          <p:nvPr/>
        </p:nvSpPr>
        <p:spPr>
          <a:xfrm>
            <a:off x="566740" y="3829260"/>
            <a:ext cx="8442960" cy="775589"/>
          </a:xfrm>
          <a:prstGeom prst="rect">
            <a:avLst/>
          </a:prstGeom>
          <a:noFill/>
        </p:spPr>
        <p:txBody>
          <a:bodyPr wrap="square" lIns="97529" tIns="48764" rIns="97529" bIns="48764">
            <a:spAutoFit/>
          </a:bodyPr>
          <a:lstStyle/>
          <a:p>
            <a:pPr marR="0" defTabSz="457200">
              <a:buClrTx/>
              <a:buSzTx/>
              <a:buFont typeface="Arial" panose="020B0604020202020204" pitchFamily="34" charset="0"/>
              <a:buNone/>
              <a:defRPr/>
            </a:pPr>
            <a:r>
              <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二、备策略</a:t>
            </a:r>
            <a:r>
              <a:rPr kumimoji="0" lang="en-US" altLang="zh-CN"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 </a:t>
            </a:r>
            <a:r>
              <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实现核心突破       </a:t>
            </a:r>
            <a:endParaRPr kumimoji="0" lang="zh-CN" altLang="en-US" sz="44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endParaRPr>
          </a:p>
        </p:txBody>
      </p:sp>
      <p:sp>
        <p:nvSpPr>
          <p:cNvPr id="6" name="文本占位符 1"/>
          <p:cNvSpPr txBox="1">
            <a:spLocks noGrp="1"/>
          </p:cNvSpPr>
          <p:nvPr>
            <p:ph type="title"/>
          </p:nvPr>
        </p:nvSpPr>
        <p:spPr>
          <a:xfrm>
            <a:off x="1620889" y="1437973"/>
            <a:ext cx="5006517" cy="672522"/>
          </a:xfrm>
          <a:prstGeom prst="rect">
            <a:avLst/>
          </a:prstGeom>
          <a:noFill/>
          <a:ln w="0">
            <a:noFill/>
          </a:ln>
        </p:spPr>
        <p:txBody>
          <a:bodyPr vert="horz" wrap="square" lIns="91440" tIns="45720" rIns="91440" bIns="45720" anchor="ctr">
            <a:noAutofit/>
          </a:bodyPr>
          <a:lstStyle/>
          <a:p>
            <a:pPr marL="0" indent="0" defTabSz="914400" eaLnBrk="0" fontAlgn="base" latinLnBrk="0" hangingPunct="0">
              <a:lnSpc>
                <a:spcPct val="100000"/>
              </a:lnSpc>
              <a:spcBef>
                <a:spcPts val="0"/>
              </a:spcBef>
              <a:spcAft>
                <a:spcPts val="0"/>
              </a:spcAft>
              <a:buFontTx/>
              <a:buNone/>
            </a:pPr>
            <a:r>
              <a:rPr lang="en-US" altLang="ko-KR" sz="2800" b="1" strike="noStrike" cap="none" dirty="0" smtClean="0">
                <a:solidFill>
                  <a:schemeClr val="tx1"/>
                </a:solidFill>
                <a:latin typeface="隶书" panose="02010509060101010101" pitchFamily="49" charset="-122"/>
                <a:ea typeface="隶书" panose="02010509060101010101" pitchFamily="49" charset="-122"/>
              </a:rPr>
              <a:t>（一）研究国家政策晓导向</a:t>
            </a:r>
            <a:endParaRPr lang="ko-KR" altLang="en-US" sz="2800" b="1" strike="noStrike" cap="none" dirty="0" smtClean="0">
              <a:solidFill>
                <a:schemeClr val="tx1"/>
              </a:solidFill>
              <a:latin typeface="隶书" panose="02010509060101010101" pitchFamily="49" charset="-122"/>
              <a:ea typeface="Arial" panose="020B0604020202020204" pitchFamily="34" charset="0"/>
            </a:endParaRPr>
          </a:p>
        </p:txBody>
      </p:sp>
      <p:sp>
        <p:nvSpPr>
          <p:cNvPr id="10" name="Rectangle 4"/>
          <p:cNvSpPr/>
          <p:nvPr/>
        </p:nvSpPr>
        <p:spPr bwMode="auto">
          <a:xfrm>
            <a:off x="1867520" y="3027359"/>
            <a:ext cx="4779246" cy="580170"/>
          </a:xfrm>
          <a:prstGeom prst="rect">
            <a:avLst/>
          </a:prstGeom>
          <a:ln w="25400" cap="flat" cmpd="sng">
            <a:solidFill>
              <a:srgbClr val="FC4700">
                <a:alpha val="100000"/>
              </a:srgbClr>
            </a:solidFill>
            <a:prstDash val="solid"/>
          </a:ln>
        </p:spPr>
        <p:style>
          <a:lnRef idx="2">
            <a:schemeClr val="dk1"/>
          </a:lnRef>
          <a:fillRef idx="1">
            <a:schemeClr val="lt1"/>
          </a:fillRef>
          <a:effectRef idx="0">
            <a:schemeClr val="dk1"/>
          </a:effectRef>
          <a:fontRef idx="minor">
            <a:schemeClr val="dk1"/>
          </a:fontRef>
        </p:style>
        <p:txBody>
          <a:bodyPr vert="horz" wrap="none" lIns="100965" tIns="50165" rIns="100965" bIns="50165" anchor="ctr">
            <a:noAutofit/>
          </a:bodyPr>
          <a:lstStyle/>
          <a:p>
            <a:pPr marL="0" indent="0" algn="l" defTabSz="1012825" eaLnBrk="0" fontAlgn="base" latinLnBrk="0">
              <a:lnSpc>
                <a:spcPct val="100000"/>
              </a:lnSpc>
              <a:spcBef>
                <a:spcPts val="0"/>
              </a:spcBef>
              <a:spcAft>
                <a:spcPts val="0"/>
              </a:spcAft>
              <a:buFontTx/>
              <a:buNone/>
            </a:pPr>
            <a:r>
              <a:rPr lang="en-US" altLang="ko-KR" sz="2800" b="0" strike="noStrike" cap="none" dirty="0" smtClean="0">
                <a:solidFill>
                  <a:schemeClr val="tx1"/>
                </a:solidFill>
                <a:latin typeface="隶书" panose="02010509060101010101" pitchFamily="49" charset="-122"/>
                <a:ea typeface="隶书" panose="02010509060101010101" pitchFamily="49" charset="-122"/>
              </a:rPr>
              <a:t>（三）研究高考试题定方向</a:t>
            </a:r>
            <a:endParaRPr lang="ko-KR" altLang="en-US" sz="2800" b="0" strike="noStrike" cap="none" dirty="0" smtClean="0">
              <a:solidFill>
                <a:schemeClr val="tx1"/>
              </a:solidFill>
              <a:latin typeface="隶书" panose="02010509060101010101" pitchFamily="49" charset="-122"/>
              <a:ea typeface="仿宋_GB2312" panose="02010609030101010101" charset="-122"/>
            </a:endParaRPr>
          </a:p>
        </p:txBody>
      </p:sp>
      <p:sp>
        <p:nvSpPr>
          <p:cNvPr id="11" name="Rectangle 4"/>
          <p:cNvSpPr/>
          <p:nvPr/>
        </p:nvSpPr>
        <p:spPr bwMode="auto">
          <a:xfrm>
            <a:off x="1848160" y="2197735"/>
            <a:ext cx="4779246" cy="588104"/>
          </a:xfrm>
          <a:prstGeom prst="rect">
            <a:avLst/>
          </a:prstGeom>
          <a:ln w="25400" cap="flat" cmpd="sng">
            <a:solidFill>
              <a:srgbClr val="FC4700">
                <a:alpha val="100000"/>
              </a:srgbClr>
            </a:solidFill>
            <a:prstDash val="solid"/>
          </a:ln>
        </p:spPr>
        <p:style>
          <a:lnRef idx="2">
            <a:schemeClr val="dk1"/>
          </a:lnRef>
          <a:fillRef idx="1">
            <a:schemeClr val="lt1"/>
          </a:fillRef>
          <a:effectRef idx="0">
            <a:schemeClr val="dk1"/>
          </a:effectRef>
          <a:fontRef idx="minor">
            <a:schemeClr val="dk1"/>
          </a:fontRef>
        </p:style>
        <p:txBody>
          <a:bodyPr vert="horz" wrap="none" lIns="100965" tIns="50165" rIns="100965" bIns="50165" anchor="ctr">
            <a:noAutofit/>
          </a:bodyPr>
          <a:lstStyle/>
          <a:p>
            <a:pPr defTabSz="457200" eaLnBrk="0" fontAlgn="base"/>
            <a:r>
              <a:rPr lang="en-US" altLang="ko-KR" sz="2800" dirty="0">
                <a:solidFill>
                  <a:schemeClr val="tx1"/>
                </a:solidFill>
                <a:latin typeface="隶书" panose="02010509060101010101" pitchFamily="49" charset="-122"/>
                <a:ea typeface="隶书" panose="02010509060101010101" pitchFamily="49" charset="-122"/>
              </a:rPr>
              <a:t>（</a:t>
            </a:r>
            <a:r>
              <a:rPr lang="en-US" altLang="ko-KR" sz="2800" dirty="0" err="1">
                <a:solidFill>
                  <a:schemeClr val="tx1"/>
                </a:solidFill>
                <a:latin typeface="隶书" panose="02010509060101010101" pitchFamily="49" charset="-122"/>
                <a:ea typeface="隶书" panose="02010509060101010101" pitchFamily="49" charset="-122"/>
              </a:rPr>
              <a:t>二）研究核心素养明指向</a:t>
            </a:r>
            <a:endParaRPr lang="ko-KR" altLang="en-US" sz="2800" dirty="0">
              <a:solidFill>
                <a:schemeClr val="tx1"/>
              </a:solidFill>
              <a:latin typeface="隶书" panose="02010509060101010101" pitchFamily="49" charset="-122"/>
              <a:ea typeface="仿宋_GB2312" panose="02010609030101010101" charset="-122"/>
            </a:endParaRPr>
          </a:p>
        </p:txBody>
      </p:sp>
      <p:sp>
        <p:nvSpPr>
          <p:cNvPr id="2" name="矩形 1"/>
          <p:cNvSpPr/>
          <p:nvPr/>
        </p:nvSpPr>
        <p:spPr>
          <a:xfrm>
            <a:off x="1678792" y="4682163"/>
            <a:ext cx="5019419" cy="523220"/>
          </a:xfrm>
          <a:prstGeom prst="rect">
            <a:avLst/>
          </a:prstGeom>
        </p:spPr>
        <p:txBody>
          <a:bodyPr wrap="square">
            <a:spAutoFit/>
          </a:bodyPr>
          <a:lstStyle/>
          <a:p>
            <a:r>
              <a:rPr lang="en-US" altLang="ko-KR" sz="2800" dirty="0">
                <a:latin typeface="隶书" panose="02010509060101010101" pitchFamily="49" charset="-122"/>
                <a:ea typeface="隶书" panose="02010509060101010101" pitchFamily="49" charset="-122"/>
              </a:rPr>
              <a:t>（</a:t>
            </a:r>
            <a:r>
              <a:rPr lang="en-US" altLang="ko-KR" sz="2800" dirty="0" err="1">
                <a:latin typeface="隶书" panose="02010509060101010101" pitchFamily="49" charset="-122"/>
                <a:ea typeface="隶书" panose="02010509060101010101" pitchFamily="49" charset="-122"/>
              </a:rPr>
              <a:t>一）整体布局备策略</a:t>
            </a:r>
            <a:endParaRPr lang="zh-CN" altLang="en-US" sz="2800" dirty="0">
              <a:latin typeface="隶书" panose="02010509060101010101" pitchFamily="49" charset="-122"/>
              <a:ea typeface="隶书" panose="02010509060101010101" pitchFamily="49" charset="-122"/>
            </a:endParaRPr>
          </a:p>
        </p:txBody>
      </p:sp>
      <p:sp>
        <p:nvSpPr>
          <p:cNvPr id="12" name="矩形 11"/>
          <p:cNvSpPr/>
          <p:nvPr/>
        </p:nvSpPr>
        <p:spPr>
          <a:xfrm>
            <a:off x="1678792" y="5194153"/>
            <a:ext cx="4110427" cy="523220"/>
          </a:xfrm>
          <a:prstGeom prst="rect">
            <a:avLst/>
          </a:prstGeom>
        </p:spPr>
        <p:txBody>
          <a:bodyPr wrap="square">
            <a:spAutoFit/>
          </a:bodyPr>
          <a:lstStyle/>
          <a:p>
            <a:pPr defTabSz="1012825" eaLnBrk="0" fontAlgn="base"/>
            <a:r>
              <a:rPr lang="en-US" altLang="ko-KR" sz="2800" dirty="0">
                <a:latin typeface="隶书" panose="02010509060101010101" pitchFamily="49" charset="-122"/>
                <a:ea typeface="隶书" panose="02010509060101010101" pitchFamily="49" charset="-122"/>
              </a:rPr>
              <a:t>（</a:t>
            </a:r>
            <a:r>
              <a:rPr lang="en-US" altLang="ko-KR" sz="2800" dirty="0" err="1">
                <a:latin typeface="隶书" panose="02010509060101010101" pitchFamily="49" charset="-122"/>
                <a:ea typeface="隶书" panose="02010509060101010101" pitchFamily="49" charset="-122"/>
              </a:rPr>
              <a:t>二）</a:t>
            </a:r>
            <a:r>
              <a:rPr lang="en-US" altLang="ko-KR" sz="2800" dirty="0" err="1" smtClean="0">
                <a:latin typeface="隶书" panose="02010509060101010101" pitchFamily="49" charset="-122"/>
                <a:ea typeface="隶书" panose="02010509060101010101" pitchFamily="49" charset="-122"/>
              </a:rPr>
              <a:t>具体措施</a:t>
            </a:r>
            <a:r>
              <a:rPr lang="zh-CN" altLang="en-US" sz="2800" dirty="0" smtClean="0">
                <a:latin typeface="隶书" panose="02010509060101010101" pitchFamily="49" charset="-122"/>
                <a:ea typeface="隶书" panose="02010509060101010101" pitchFamily="49" charset="-122"/>
              </a:rPr>
              <a:t>精备考</a:t>
            </a:r>
            <a:endParaRPr lang="ko-KR" altLang="en-US" sz="2800" dirty="0">
              <a:latin typeface="隶书" panose="02010509060101010101" pitchFamily="49" charset="-122"/>
              <a:ea typeface="仿宋_GB2312" panose="02010609030101010101" charset="-122"/>
            </a:endParaRPr>
          </a:p>
        </p:txBody>
      </p:sp>
      <p:sp>
        <p:nvSpPr>
          <p:cNvPr id="14" name="矩形 13"/>
          <p:cNvSpPr/>
          <p:nvPr/>
        </p:nvSpPr>
        <p:spPr>
          <a:xfrm>
            <a:off x="1716582" y="5768525"/>
            <a:ext cx="4450302" cy="523220"/>
          </a:xfrm>
          <a:prstGeom prst="rect">
            <a:avLst/>
          </a:prstGeom>
        </p:spPr>
        <p:txBody>
          <a:bodyPr wrap="square">
            <a:spAutoFit/>
          </a:bodyPr>
          <a:lstStyle/>
          <a:p>
            <a:pPr defTabSz="1012825" eaLnBrk="0" fontAlgn="base"/>
            <a:r>
              <a:rPr lang="en-US" altLang="ko-KR" sz="2800" dirty="0" smtClean="0">
                <a:latin typeface="隶书" panose="02010509060101010101" pitchFamily="49" charset="-122"/>
                <a:ea typeface="隶书" panose="02010509060101010101" pitchFamily="49" charset="-122"/>
              </a:rPr>
              <a:t>（</a:t>
            </a:r>
            <a:r>
              <a:rPr lang="zh-CN" altLang="en-US" sz="2800" dirty="0" smtClean="0">
                <a:latin typeface="隶书" panose="02010509060101010101" pitchFamily="49" charset="-122"/>
                <a:ea typeface="隶书" panose="02010509060101010101" pitchFamily="49" charset="-122"/>
              </a:rPr>
              <a:t>三</a:t>
            </a:r>
            <a:r>
              <a:rPr lang="en-US" altLang="ko-KR" sz="2800" dirty="0" smtClean="0">
                <a:latin typeface="隶书" panose="02010509060101010101" pitchFamily="49" charset="-122"/>
                <a:ea typeface="隶书" panose="02010509060101010101" pitchFamily="49" charset="-122"/>
              </a:rPr>
              <a:t>）</a:t>
            </a:r>
            <a:r>
              <a:rPr lang="zh-CN" altLang="en-US" sz="2800" dirty="0" smtClean="0">
                <a:latin typeface="隶书" panose="02010509060101010101" pitchFamily="49" charset="-122"/>
                <a:ea typeface="隶书" panose="02010509060101010101" pitchFamily="49" charset="-122"/>
              </a:rPr>
              <a:t>深化认知</a:t>
            </a:r>
            <a:r>
              <a:rPr lang="en-US" altLang="ko-KR" sz="2800" dirty="0" smtClean="0">
                <a:latin typeface="隶书" panose="02010509060101010101" pitchFamily="49" charset="-122"/>
                <a:ea typeface="隶书" panose="02010509060101010101" pitchFamily="49" charset="-122"/>
              </a:rPr>
              <a:t>备</a:t>
            </a:r>
            <a:r>
              <a:rPr lang="zh-CN" altLang="en-US" sz="2800" dirty="0" smtClean="0">
                <a:latin typeface="隶书" panose="02010509060101010101" pitchFamily="49" charset="-122"/>
                <a:ea typeface="隶书" panose="02010509060101010101" pitchFamily="49" charset="-122"/>
              </a:rPr>
              <a:t>课</a:t>
            </a:r>
            <a:r>
              <a:rPr lang="zh-CN" altLang="en-US" sz="2800" dirty="0">
                <a:latin typeface="隶书" panose="02010509060101010101" pitchFamily="49" charset="-122"/>
                <a:ea typeface="隶书" panose="02010509060101010101" pitchFamily="49" charset="-122"/>
              </a:rPr>
              <a:t>标</a:t>
            </a:r>
            <a:endParaRPr lang="ko-KR" altLang="en-US" sz="2800" dirty="0">
              <a:latin typeface="隶书" panose="02010509060101010101" pitchFamily="49" charset="-122"/>
              <a:ea typeface="仿宋_GB2312" panose="02010609030101010101" charset="-122"/>
            </a:endParaRPr>
          </a:p>
        </p:txBody>
      </p:sp>
      <p:sp>
        <p:nvSpPr>
          <p:cNvPr id="16" name="矩形 15"/>
          <p:cNvSpPr/>
          <p:nvPr/>
        </p:nvSpPr>
        <p:spPr>
          <a:xfrm>
            <a:off x="1716582" y="6290580"/>
            <a:ext cx="4203671" cy="523220"/>
          </a:xfrm>
          <a:prstGeom prst="rect">
            <a:avLst/>
          </a:prstGeom>
        </p:spPr>
        <p:txBody>
          <a:bodyPr wrap="square">
            <a:spAutoFit/>
          </a:bodyPr>
          <a:lstStyle/>
          <a:p>
            <a:pPr defTabSz="1012825" eaLnBrk="0" fontAlgn="base"/>
            <a:r>
              <a:rPr lang="en-US" altLang="ko-KR" sz="2800" dirty="0" smtClean="0">
                <a:latin typeface="隶书" panose="02010509060101010101" pitchFamily="49" charset="-122"/>
                <a:ea typeface="隶书" panose="02010509060101010101" pitchFamily="49" charset="-122"/>
              </a:rPr>
              <a:t>（</a:t>
            </a:r>
            <a:r>
              <a:rPr lang="zh-CN" altLang="en-US" sz="2800" dirty="0">
                <a:latin typeface="隶书" panose="02010509060101010101" pitchFamily="49" charset="-122"/>
                <a:ea typeface="隶书" panose="02010509060101010101" pitchFamily="49" charset="-122"/>
              </a:rPr>
              <a:t>四</a:t>
            </a:r>
            <a:r>
              <a:rPr lang="en-US" altLang="ko-KR" sz="2800" dirty="0" smtClean="0">
                <a:latin typeface="隶书" panose="02010509060101010101" pitchFamily="49" charset="-122"/>
                <a:ea typeface="隶书" panose="02010509060101010101" pitchFamily="49" charset="-122"/>
              </a:rPr>
              <a:t>）</a:t>
            </a:r>
            <a:r>
              <a:rPr lang="zh-CN" altLang="en-US" sz="2800" dirty="0" smtClean="0">
                <a:latin typeface="隶书" panose="02010509060101010101" pitchFamily="49" charset="-122"/>
                <a:ea typeface="隶书" panose="02010509060101010101" pitchFamily="49" charset="-122"/>
              </a:rPr>
              <a:t>转变观念强主干</a:t>
            </a:r>
            <a:endParaRPr lang="ko-KR" altLang="en-US" sz="2800" dirty="0">
              <a:latin typeface="隶书" panose="02010509060101010101" pitchFamily="49" charset="-122"/>
              <a:ea typeface="仿宋_GB2312" panose="0201060903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7" grpId="0"/>
      <p:bldP spid="6" grpId="0"/>
      <p:bldP spid="10" grpId="0" animBg="1"/>
      <p:bldP spid="11" grpId="0" animBg="1"/>
      <p:bldP spid="2" grpId="0"/>
      <p:bldP spid="12" grpId="0"/>
      <p:bldP spid="14"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28788" y="2341563"/>
            <a:ext cx="8793162"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00025">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en-US" altLang="zh-CN" sz="2400">
                <a:latin typeface="Calibri" panose="020F0502020204030204" charset="0"/>
                <a:ea typeface="宋体" panose="02010600030101010101" pitchFamily="2" charset="-122"/>
              </a:rPr>
              <a:t>      </a:t>
            </a:r>
            <a:r>
              <a:rPr lang="en-US" altLang="zh-CN" sz="2400">
                <a:latin typeface="Times New Roman" panose="02020603050405020304" pitchFamily="18" charset="0"/>
                <a:ea typeface="宋体" panose="02010600030101010101" pitchFamily="2" charset="-122"/>
                <a:cs typeface="Times New Roman" panose="02020603050405020304" pitchFamily="18" charset="0"/>
              </a:rPr>
              <a:t>27</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题“善书”，强调文化自信；</a:t>
            </a:r>
            <a:r>
              <a:rPr lang="en-US" altLang="zh-CN" sz="2400">
                <a:latin typeface="Times New Roman" panose="02020603050405020304" pitchFamily="18" charset="0"/>
                <a:ea typeface="宋体" panose="02010600030101010101" pitchFamily="2" charset="-122"/>
                <a:cs typeface="Times New Roman" panose="02020603050405020304" pitchFamily="18" charset="0"/>
              </a:rPr>
              <a:t>29</a:t>
            </a:r>
            <a:r>
              <a:rPr lang="zh-CN" altLang="en-US" sz="240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latin typeface="Times New Roman" panose="02020603050405020304" pitchFamily="18" charset="0"/>
                <a:ea typeface="宋体" panose="02010600030101010101" pitchFamily="2" charset="-122"/>
                <a:cs typeface="Times New Roman" panose="02020603050405020304" pitchFamily="18" charset="0"/>
              </a:rPr>
              <a:t>30</a:t>
            </a:r>
            <a:r>
              <a:rPr lang="zh-CN" altLang="en-US" sz="240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latin typeface="Times New Roman" panose="02020603050405020304" pitchFamily="18" charset="0"/>
                <a:ea typeface="宋体" panose="02010600030101010101" pitchFamily="2" charset="-122"/>
                <a:cs typeface="Times New Roman" panose="02020603050405020304" pitchFamily="18" charset="0"/>
              </a:rPr>
              <a:t>42</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题关于党史教育题，培养学生爱党爱国情怀；第</a:t>
            </a:r>
            <a:r>
              <a:rPr lang="en-US" altLang="zh-CN" sz="2400">
                <a:latin typeface="Times New Roman" panose="02020603050405020304" pitchFamily="18" charset="0"/>
                <a:ea typeface="宋体" panose="02010600030101010101" pitchFamily="2" charset="-122"/>
                <a:cs typeface="Times New Roman" panose="02020603050405020304" pitchFamily="18" charset="0"/>
              </a:rPr>
              <a:t>46</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题关于美国在越南战争中使用化学剂，与新冠病毒的流行和中美分歧紧密相关，这些都是热点问题。</a:t>
            </a:r>
            <a:endParaRPr lang="zh-CN" altLang="en-US" sz="240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a:latin typeface="Times New Roman" panose="02020603050405020304" pitchFamily="18" charset="0"/>
                <a:ea typeface="宋体" panose="02010600030101010101" pitchFamily="2" charset="-122"/>
                <a:cs typeface="Times New Roman" panose="02020603050405020304" pitchFamily="18" charset="0"/>
              </a:rPr>
              <a:t>考查的核心概念有：</a:t>
            </a:r>
            <a:r>
              <a:rPr lang="en-US" altLang="zh-CN" sz="2400">
                <a:latin typeface="Times New Roman" panose="02020603050405020304" pitchFamily="18" charset="0"/>
                <a:ea typeface="宋体" panose="02010600030101010101" pitchFamily="2" charset="-122"/>
                <a:cs typeface="Times New Roman" panose="02020603050405020304" pitchFamily="18" charset="0"/>
              </a:rPr>
              <a:t>24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题的分封制，</a:t>
            </a:r>
            <a:r>
              <a:rPr lang="en-US" altLang="zh-CN" sz="2400">
                <a:latin typeface="Times New Roman" panose="02020603050405020304" pitchFamily="18" charset="0"/>
                <a:ea typeface="宋体" panose="02010600030101010101" pitchFamily="2" charset="-122"/>
                <a:cs typeface="Times New Roman" panose="02020603050405020304" pitchFamily="18" charset="0"/>
              </a:rPr>
              <a:t>25</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题的经济重心南移，</a:t>
            </a:r>
            <a:r>
              <a:rPr lang="en-US" altLang="zh-CN" sz="2400">
                <a:latin typeface="Times New Roman" panose="02020603050405020304" pitchFamily="18" charset="0"/>
                <a:ea typeface="宋体" panose="02010600030101010101" pitchFamily="2" charset="-122"/>
                <a:cs typeface="Times New Roman" panose="02020603050405020304" pitchFamily="18" charset="0"/>
              </a:rPr>
              <a:t>26</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题科举制和重农抑商，</a:t>
            </a:r>
            <a:r>
              <a:rPr lang="en-US" altLang="zh-CN" sz="2400">
                <a:latin typeface="Times New Roman" panose="02020603050405020304" pitchFamily="18" charset="0"/>
                <a:ea typeface="宋体" panose="02010600030101010101" pitchFamily="2" charset="-122"/>
                <a:cs typeface="Times New Roman" panose="02020603050405020304" pitchFamily="18" charset="0"/>
              </a:rPr>
              <a:t>27</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题的儒家思想，</a:t>
            </a:r>
            <a:r>
              <a:rPr lang="en-US" altLang="zh-CN" sz="2400">
                <a:latin typeface="Times New Roman" panose="02020603050405020304" pitchFamily="18" charset="0"/>
                <a:ea typeface="宋体" panose="02010600030101010101" pitchFamily="2" charset="-122"/>
                <a:cs typeface="Times New Roman" panose="02020603050405020304" pitchFamily="18" charset="0"/>
              </a:rPr>
              <a:t>28</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题的戊戌变法，</a:t>
            </a:r>
            <a:r>
              <a:rPr lang="en-US" altLang="zh-CN" sz="2400">
                <a:latin typeface="Times New Roman" panose="02020603050405020304" pitchFamily="18" charset="0"/>
                <a:ea typeface="宋体" panose="02010600030101010101" pitchFamily="2" charset="-122"/>
                <a:cs typeface="Times New Roman" panose="02020603050405020304" pitchFamily="18" charset="0"/>
              </a:rPr>
              <a:t>29</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题的革命道路，</a:t>
            </a:r>
            <a:r>
              <a:rPr lang="en-US" altLang="zh-CN" sz="2400">
                <a:latin typeface="Times New Roman" panose="02020603050405020304" pitchFamily="18" charset="0"/>
                <a:ea typeface="宋体" panose="02010600030101010101" pitchFamily="2" charset="-122"/>
                <a:cs typeface="Times New Roman" panose="02020603050405020304" pitchFamily="18" charset="0"/>
              </a:rPr>
              <a:t>30</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题的土地改革，</a:t>
            </a:r>
            <a:r>
              <a:rPr lang="en-US" altLang="zh-CN" sz="2400">
                <a:latin typeface="Times New Roman" panose="02020603050405020304" pitchFamily="18" charset="0"/>
                <a:ea typeface="宋体" panose="02010600030101010101" pitchFamily="2" charset="-122"/>
                <a:cs typeface="Times New Roman" panose="02020603050405020304" pitchFamily="18" charset="0"/>
              </a:rPr>
              <a:t>31</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题的工业化进程，</a:t>
            </a:r>
            <a:r>
              <a:rPr lang="en-US" altLang="zh-CN" sz="2400">
                <a:latin typeface="Times New Roman" panose="02020603050405020304" pitchFamily="18" charset="0"/>
                <a:ea typeface="宋体" panose="02010600030101010101" pitchFamily="2" charset="-122"/>
                <a:cs typeface="Times New Roman" panose="02020603050405020304" pitchFamily="18" charset="0"/>
              </a:rPr>
              <a:t>32</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题的殖民扩张，</a:t>
            </a:r>
            <a:r>
              <a:rPr lang="en-US" altLang="zh-CN" sz="2400">
                <a:latin typeface="Times New Roman" panose="02020603050405020304" pitchFamily="18" charset="0"/>
                <a:ea typeface="宋体" panose="02010600030101010101" pitchFamily="2" charset="-122"/>
                <a:cs typeface="Times New Roman" panose="02020603050405020304" pitchFamily="18" charset="0"/>
              </a:rPr>
              <a:t>33</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题的启蒙思想，</a:t>
            </a:r>
            <a:r>
              <a:rPr lang="en-US" altLang="zh-CN" sz="2400">
                <a:latin typeface="Times New Roman" panose="02020603050405020304" pitchFamily="18" charset="0"/>
                <a:ea typeface="宋体" panose="02010600030101010101" pitchFamily="2" charset="-122"/>
                <a:cs typeface="Times New Roman" panose="02020603050405020304" pitchFamily="18" charset="0"/>
              </a:rPr>
              <a:t>34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题的近现代自然科学发展，</a:t>
            </a:r>
            <a:r>
              <a:rPr lang="en-US" altLang="zh-CN" sz="2400">
                <a:latin typeface="Times New Roman" panose="02020603050405020304" pitchFamily="18" charset="0"/>
                <a:ea typeface="宋体" panose="02010600030101010101" pitchFamily="2" charset="-122"/>
                <a:cs typeface="Times New Roman" panose="02020603050405020304" pitchFamily="18" charset="0"/>
              </a:rPr>
              <a:t>35</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题的美苏冷战，</a:t>
            </a:r>
            <a:r>
              <a:rPr lang="en-US" altLang="zh-CN" sz="2400">
                <a:latin typeface="Times New Roman" panose="02020603050405020304" pitchFamily="18" charset="0"/>
                <a:ea typeface="宋体" panose="02010600030101010101" pitchFamily="2" charset="-122"/>
                <a:cs typeface="Times New Roman" panose="02020603050405020304" pitchFamily="18" charset="0"/>
              </a:rPr>
              <a:t>41</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题的洋务运动和清末新政等，都属于核心概念。</a:t>
            </a:r>
            <a:endParaRPr lang="zh-CN" altLang="en-US" sz="2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标题 2"/>
          <p:cNvSpPr>
            <a:spLocks noGrp="1"/>
          </p:cNvSpPr>
          <p:nvPr>
            <p:ph type="title"/>
            <p:custDataLst>
              <p:tags r:id="rId1"/>
            </p:custDataLst>
          </p:nvPr>
        </p:nvSpPr>
        <p:spPr>
          <a:xfrm>
            <a:off x="1800226" y="1066800"/>
            <a:ext cx="8721725" cy="1066800"/>
          </a:xfrm>
        </p:spPr>
        <p:txBody>
          <a:bodyPr>
            <a:noAutofit/>
          </a:bodyPr>
          <a:lstStyle/>
          <a:p>
            <a:pPr>
              <a:defRPr/>
            </a:pPr>
            <a:r>
              <a:rPr lang="zh-CN" altLang="en-US" sz="3000" dirty="0">
                <a:solidFill>
                  <a:srgbClr val="FF0000"/>
                </a:solidFill>
                <a:latin typeface="黑体" panose="02010609060101010101" pitchFamily="49" charset="-122"/>
                <a:ea typeface="黑体" panose="02010609060101010101" pitchFamily="49" charset="-122"/>
                <a:sym typeface="+mn-ea"/>
              </a:rPr>
              <a:t>（</a:t>
            </a:r>
            <a:r>
              <a:rPr lang="en-US" altLang="zh-CN" sz="3000" dirty="0">
                <a:solidFill>
                  <a:srgbClr val="FF0000"/>
                </a:solidFill>
                <a:latin typeface="黑体" panose="02010609060101010101" pitchFamily="49" charset="-122"/>
                <a:ea typeface="黑体" panose="02010609060101010101" pitchFamily="49" charset="-122"/>
                <a:sym typeface="+mn-ea"/>
              </a:rPr>
              <a:t>4</a:t>
            </a:r>
            <a:r>
              <a:rPr lang="zh-CN" altLang="en-US" sz="3000" dirty="0">
                <a:solidFill>
                  <a:srgbClr val="FF0000"/>
                </a:solidFill>
                <a:latin typeface="黑体" panose="02010609060101010101" pitchFamily="49" charset="-122"/>
                <a:ea typeface="黑体" panose="02010609060101010101" pitchFamily="49" charset="-122"/>
                <a:sym typeface="+mn-ea"/>
              </a:rPr>
              <a:t>）考查内容：突出热点，紧跟时事，注重核心概念</a:t>
            </a:r>
            <a:endParaRPr lang="zh-CN" altLang="en-US" sz="3000" dirty="0">
              <a:solidFill>
                <a:srgbClr val="FF0000"/>
              </a:solidFill>
              <a:latin typeface="黑体" panose="02010609060101010101" pitchFamily="49" charset="-122"/>
              <a:ea typeface="黑体" panose="02010609060101010101" pitchFamily="49" charset="-122"/>
              <a:sym typeface="+mn-ea"/>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wipe(down)">
                                      <p:cBhvr>
                                        <p:cTn id="12" dur="580">
                                          <p:stCondLst>
                                            <p:cond delay="0"/>
                                          </p:stCondLst>
                                        </p:cTn>
                                        <p:tgtEl>
                                          <p:spTgt spid="100"/>
                                        </p:tgtEl>
                                      </p:cBhvr>
                                    </p:animEffect>
                                    <p:anim calcmode="lin" valueType="num">
                                      <p:cBhvr>
                                        <p:cTn id="13"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0"/>
                                        </p:tgtEl>
                                        <p:attrNameLst>
                                          <p:attrName>ppt_y</p:attrName>
                                        </p:attrNameLst>
                                      </p:cBhvr>
                                      <p:tavLst>
                                        <p:tav tm="0" fmla="#ppt_y-sin(pi*$)/81">
                                          <p:val>
                                            <p:fltVal val="0"/>
                                          </p:val>
                                        </p:tav>
                                        <p:tav tm="100000">
                                          <p:val>
                                            <p:fltVal val="1"/>
                                          </p:val>
                                        </p:tav>
                                      </p:tavLst>
                                    </p:anim>
                                    <p:animScale>
                                      <p:cBhvr>
                                        <p:cTn id="18" dur="26">
                                          <p:stCondLst>
                                            <p:cond delay="650"/>
                                          </p:stCondLst>
                                        </p:cTn>
                                        <p:tgtEl>
                                          <p:spTgt spid="100"/>
                                        </p:tgtEl>
                                      </p:cBhvr>
                                      <p:to x="100000" y="60000"/>
                                    </p:animScale>
                                    <p:animScale>
                                      <p:cBhvr>
                                        <p:cTn id="19" dur="166" decel="50000">
                                          <p:stCondLst>
                                            <p:cond delay="676"/>
                                          </p:stCondLst>
                                        </p:cTn>
                                        <p:tgtEl>
                                          <p:spTgt spid="100"/>
                                        </p:tgtEl>
                                      </p:cBhvr>
                                      <p:to x="100000" y="100000"/>
                                    </p:animScale>
                                    <p:animScale>
                                      <p:cBhvr>
                                        <p:cTn id="20" dur="26">
                                          <p:stCondLst>
                                            <p:cond delay="1312"/>
                                          </p:stCondLst>
                                        </p:cTn>
                                        <p:tgtEl>
                                          <p:spTgt spid="100"/>
                                        </p:tgtEl>
                                      </p:cBhvr>
                                      <p:to x="100000" y="80000"/>
                                    </p:animScale>
                                    <p:animScale>
                                      <p:cBhvr>
                                        <p:cTn id="21" dur="166" decel="50000">
                                          <p:stCondLst>
                                            <p:cond delay="1338"/>
                                          </p:stCondLst>
                                        </p:cTn>
                                        <p:tgtEl>
                                          <p:spTgt spid="100"/>
                                        </p:tgtEl>
                                      </p:cBhvr>
                                      <p:to x="100000" y="100000"/>
                                    </p:animScale>
                                    <p:animScale>
                                      <p:cBhvr>
                                        <p:cTn id="22" dur="26">
                                          <p:stCondLst>
                                            <p:cond delay="1642"/>
                                          </p:stCondLst>
                                        </p:cTn>
                                        <p:tgtEl>
                                          <p:spTgt spid="100"/>
                                        </p:tgtEl>
                                      </p:cBhvr>
                                      <p:to x="100000" y="90000"/>
                                    </p:animScale>
                                    <p:animScale>
                                      <p:cBhvr>
                                        <p:cTn id="23" dur="166" decel="50000">
                                          <p:stCondLst>
                                            <p:cond delay="1668"/>
                                          </p:stCondLst>
                                        </p:cTn>
                                        <p:tgtEl>
                                          <p:spTgt spid="100"/>
                                        </p:tgtEl>
                                      </p:cBhvr>
                                      <p:to x="100000" y="100000"/>
                                    </p:animScale>
                                    <p:animScale>
                                      <p:cBhvr>
                                        <p:cTn id="24" dur="26">
                                          <p:stCondLst>
                                            <p:cond delay="1808"/>
                                          </p:stCondLst>
                                        </p:cTn>
                                        <p:tgtEl>
                                          <p:spTgt spid="100"/>
                                        </p:tgtEl>
                                      </p:cBhvr>
                                      <p:to x="100000" y="95000"/>
                                    </p:animScale>
                                    <p:animScale>
                                      <p:cBhvr>
                                        <p:cTn id="25" dur="166" decel="50000">
                                          <p:stCondLst>
                                            <p:cond delay="1834"/>
                                          </p:stCondLst>
                                        </p:cTn>
                                        <p:tgtEl>
                                          <p:spTgt spid="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2133601" y="1371601"/>
            <a:ext cx="8221663"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en-US" altLang="zh-CN" sz="2400">
                <a:latin typeface="Calibri" panose="020F0502020204030204" charset="0"/>
                <a:ea typeface="宋体" panose="02010600030101010101" pitchFamily="2" charset="-122"/>
              </a:rPr>
              <a:t>        </a:t>
            </a:r>
            <a:r>
              <a:rPr lang="zh-CN" altLang="en-US" sz="2400">
                <a:latin typeface="Times New Roman" panose="02020603050405020304" pitchFamily="18" charset="0"/>
                <a:ea typeface="宋体" panose="02010600030101010101" pitchFamily="2" charset="-122"/>
                <a:cs typeface="Times New Roman" panose="02020603050405020304" pitchFamily="18" charset="0"/>
              </a:rPr>
              <a:t>从试题看，虽然涉及到很多核心概念，但大多数都是隐性考查，有较大的思维含量，所以增加了难度。如选择题除了第</a:t>
            </a:r>
            <a:r>
              <a:rPr lang="en-US" altLang="zh-CN" sz="2400">
                <a:latin typeface="Times New Roman" panose="02020603050405020304" pitchFamily="18" charset="0"/>
                <a:ea typeface="宋体" panose="02010600030101010101" pitchFamily="2" charset="-122"/>
                <a:cs typeface="Times New Roman" panose="02020603050405020304" pitchFamily="18" charset="0"/>
              </a:rPr>
              <a:t>27/32/34</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题外，其他各题均有较大的思维含量，学生不能直接从材料得出结论。另外，</a:t>
            </a:r>
            <a:r>
              <a:rPr lang="en-US" altLang="zh-CN" sz="2400">
                <a:latin typeface="Times New Roman" panose="02020603050405020304" pitchFamily="18" charset="0"/>
                <a:ea typeface="宋体" panose="02010600030101010101" pitchFamily="2" charset="-122"/>
                <a:cs typeface="Times New Roman" panose="02020603050405020304" pitchFamily="18" charset="0"/>
              </a:rPr>
              <a:t>41</a:t>
            </a:r>
            <a:r>
              <a:rPr lang="zh-CN" altLang="en-US" sz="2400">
                <a:latin typeface="Times New Roman" panose="02020603050405020304" pitchFamily="18" charset="0"/>
                <a:ea typeface="宋体" panose="02010600030101010101" pitchFamily="2" charset="-122"/>
                <a:cs typeface="Times New Roman" panose="02020603050405020304" pitchFamily="18" charset="0"/>
              </a:rPr>
              <a:t>题带有反猜题意味，并更强调学生的基本史学素养，对学生的要求更高。希罗多德与</a:t>
            </a:r>
            <a:r>
              <a:rPr lang="en-US" altLang="zh-CN" sz="240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a:latin typeface="Times New Roman" panose="02020603050405020304" pitchFamily="18" charset="0"/>
                <a:ea typeface="宋体" panose="02010600030101010101" pitchFamily="2" charset="-122"/>
                <a:cs typeface="Times New Roman" panose="02020603050405020304" pitchFamily="18" charset="0"/>
              </a:rPr>
              <a:t>历史</a:t>
            </a:r>
            <a:r>
              <a:rPr lang="en-US" altLang="zh-CN" sz="240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a:latin typeface="Times New Roman" panose="02020603050405020304" pitchFamily="18" charset="0"/>
                <a:ea typeface="宋体" panose="02010600030101010101" pitchFamily="2" charset="-122"/>
                <a:cs typeface="Times New Roman" panose="02020603050405020304" pitchFamily="18" charset="0"/>
              </a:rPr>
              <a:t>、司马迁与</a:t>
            </a:r>
            <a:r>
              <a:rPr lang="en-US" altLang="zh-CN" sz="240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a:latin typeface="Times New Roman" panose="02020603050405020304" pitchFamily="18" charset="0"/>
                <a:ea typeface="宋体" panose="02010600030101010101" pitchFamily="2" charset="-122"/>
                <a:cs typeface="Times New Roman" panose="02020603050405020304" pitchFamily="18" charset="0"/>
              </a:rPr>
              <a:t>史记</a:t>
            </a:r>
            <a:r>
              <a:rPr lang="en-US" altLang="zh-CN" sz="240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a:latin typeface="Times New Roman" panose="02020603050405020304" pitchFamily="18" charset="0"/>
                <a:ea typeface="宋体" panose="02010600030101010101" pitchFamily="2" charset="-122"/>
                <a:cs typeface="Times New Roman" panose="02020603050405020304" pitchFamily="18" charset="0"/>
              </a:rPr>
              <a:t>，对学生都有陌生感，也增加了试题难度，当然也就有更好的区分度。</a:t>
            </a:r>
            <a:endParaRPr lang="zh-CN" altLang="en-US" sz="2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1" name="矩形 60"/>
          <p:cNvSpPr/>
          <p:nvPr>
            <p:custDataLst>
              <p:tags r:id="rId1"/>
            </p:custDataLst>
          </p:nvPr>
        </p:nvSpPr>
        <p:spPr bwMode="auto">
          <a:xfrm>
            <a:off x="1828800" y="685800"/>
            <a:ext cx="81534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0" rIns="68580" bIns="35100"/>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defRPr/>
            </a:pPr>
            <a:r>
              <a:rPr lang="zh-CN" altLang="en-US" sz="3000" b="1" spc="113" dirty="0">
                <a:solidFill>
                  <a:srgbClr val="FF0000"/>
                </a:solidFill>
                <a:latin typeface="黑体" panose="02010609060101010101" pitchFamily="49" charset="-122"/>
                <a:sym typeface="Arial" panose="020B0604020202020204" pitchFamily="34" charset="0"/>
              </a:rPr>
              <a:t>（</a:t>
            </a:r>
            <a:r>
              <a:rPr lang="en-US" altLang="zh-CN" sz="3000" b="1" spc="113" dirty="0">
                <a:solidFill>
                  <a:srgbClr val="FF0000"/>
                </a:solidFill>
                <a:latin typeface="黑体" panose="02010609060101010101" pitchFamily="49" charset="-122"/>
                <a:sym typeface="Arial" panose="020B0604020202020204" pitchFamily="34" charset="0"/>
              </a:rPr>
              <a:t>5</a:t>
            </a:r>
            <a:r>
              <a:rPr lang="zh-CN" altLang="en-US" sz="3000" b="1" spc="113" dirty="0">
                <a:solidFill>
                  <a:srgbClr val="FF0000"/>
                </a:solidFill>
                <a:latin typeface="黑体" panose="02010609060101010101" pitchFamily="49" charset="-122"/>
                <a:sym typeface="Arial" panose="020B0604020202020204" pitchFamily="34" charset="0"/>
              </a:rPr>
              <a:t>）考查难度：比去年有所提高，区分度高</a:t>
            </a:r>
            <a:endParaRPr lang="zh-CN" altLang="en-US" sz="495" b="1" spc="113" dirty="0">
              <a:solidFill>
                <a:srgbClr val="FF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TextBox 4"/>
          <p:cNvSpPr txBox="1">
            <a:spLocks noChangeArrowheads="1"/>
          </p:cNvSpPr>
          <p:nvPr/>
        </p:nvSpPr>
        <p:spPr bwMode="auto">
          <a:xfrm>
            <a:off x="1981201" y="4419600"/>
            <a:ext cx="82454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a:latin typeface="宋体" panose="02010600030101010101" pitchFamily="2" charset="-122"/>
                <a:ea typeface="宋体" panose="02010600030101010101" pitchFamily="2" charset="-122"/>
              </a:rPr>
              <a:t>    </a:t>
            </a:r>
            <a:r>
              <a:rPr lang="zh-CN" altLang="en-US">
                <a:latin typeface="华光粗黑_CNKI"/>
                <a:ea typeface="华光粗黑_CNKI"/>
                <a:cs typeface="华光粗黑_CNKI"/>
              </a:rPr>
              <a:t>总之，本套试题很好体现了我国的教育改革、高考改革精神，对高中的历史教学和复习迎考必将产生很好的引领作用，也对高中历史老师提出更高的要求。</a:t>
            </a:r>
            <a:endParaRPr lang="zh-CN" altLang="en-US">
              <a:latin typeface="华光粗黑_CNKI"/>
              <a:ea typeface="华光粗黑_CNKI"/>
              <a:cs typeface="华光粗黑_CNKI"/>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61"/>
                                        </p:tgtEl>
                                        <p:attrNameLst>
                                          <p:attrName>r</p:attrName>
                                        </p:attrNameLst>
                                      </p:cBhvr>
                                    </p:animRot>
                                    <p:animRot by="-240000">
                                      <p:cBhvr>
                                        <p:cTn id="7" dur="200" fill="hold">
                                          <p:stCondLst>
                                            <p:cond delay="200"/>
                                          </p:stCondLst>
                                        </p:cTn>
                                        <p:tgtEl>
                                          <p:spTgt spid="61"/>
                                        </p:tgtEl>
                                        <p:attrNameLst>
                                          <p:attrName>r</p:attrName>
                                        </p:attrNameLst>
                                      </p:cBhvr>
                                    </p:animRot>
                                    <p:animRot by="240000">
                                      <p:cBhvr>
                                        <p:cTn id="8" dur="200" fill="hold">
                                          <p:stCondLst>
                                            <p:cond delay="400"/>
                                          </p:stCondLst>
                                        </p:cTn>
                                        <p:tgtEl>
                                          <p:spTgt spid="61"/>
                                        </p:tgtEl>
                                        <p:attrNameLst>
                                          <p:attrName>r</p:attrName>
                                        </p:attrNameLst>
                                      </p:cBhvr>
                                    </p:animRot>
                                    <p:animRot by="-240000">
                                      <p:cBhvr>
                                        <p:cTn id="9" dur="200" fill="hold">
                                          <p:stCondLst>
                                            <p:cond delay="600"/>
                                          </p:stCondLst>
                                        </p:cTn>
                                        <p:tgtEl>
                                          <p:spTgt spid="61"/>
                                        </p:tgtEl>
                                        <p:attrNameLst>
                                          <p:attrName>r</p:attrName>
                                        </p:attrNameLst>
                                      </p:cBhvr>
                                    </p:animRot>
                                    <p:animRot by="120000">
                                      <p:cBhvr>
                                        <p:cTn id="10" dur="200" fill="hold">
                                          <p:stCondLst>
                                            <p:cond delay="800"/>
                                          </p:stCondLst>
                                        </p:cTn>
                                        <p:tgtEl>
                                          <p:spTgt spid="61"/>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00"/>
                                        </p:tgtEl>
                                        <p:attrNameLst>
                                          <p:attrName>style.visibility</p:attrName>
                                        </p:attrNameLst>
                                      </p:cBhvr>
                                      <p:to>
                                        <p:strVal val="visible"/>
                                      </p:to>
                                    </p:set>
                                    <p:anim calcmode="lin" valueType="num">
                                      <p:cBhvr>
                                        <p:cTn id="15" dur="1000" fill="hold"/>
                                        <p:tgtEl>
                                          <p:spTgt spid="100"/>
                                        </p:tgtEl>
                                        <p:attrNameLst>
                                          <p:attrName>ppt_w</p:attrName>
                                        </p:attrNameLst>
                                      </p:cBhvr>
                                      <p:tavLst>
                                        <p:tav tm="0">
                                          <p:val>
                                            <p:fltVal val="0"/>
                                          </p:val>
                                        </p:tav>
                                        <p:tav tm="100000">
                                          <p:val>
                                            <p:strVal val="#ppt_w"/>
                                          </p:val>
                                        </p:tav>
                                      </p:tavLst>
                                    </p:anim>
                                    <p:anim calcmode="lin" valueType="num">
                                      <p:cBhvr>
                                        <p:cTn id="16" dur="1000" fill="hold"/>
                                        <p:tgtEl>
                                          <p:spTgt spid="100"/>
                                        </p:tgtEl>
                                        <p:attrNameLst>
                                          <p:attrName>ppt_h</p:attrName>
                                        </p:attrNameLst>
                                      </p:cBhvr>
                                      <p:tavLst>
                                        <p:tav tm="0">
                                          <p:val>
                                            <p:fltVal val="0"/>
                                          </p:val>
                                        </p:tav>
                                        <p:tav tm="100000">
                                          <p:val>
                                            <p:strVal val="#ppt_h"/>
                                          </p:val>
                                        </p:tav>
                                      </p:tavLst>
                                    </p:anim>
                                    <p:anim calcmode="lin" valueType="num">
                                      <p:cBhvr>
                                        <p:cTn id="17" dur="1000" fill="hold"/>
                                        <p:tgtEl>
                                          <p:spTgt spid="100"/>
                                        </p:tgtEl>
                                        <p:attrNameLst>
                                          <p:attrName>style.rotation</p:attrName>
                                        </p:attrNameLst>
                                      </p:cBhvr>
                                      <p:tavLst>
                                        <p:tav tm="0">
                                          <p:val>
                                            <p:fltVal val="90"/>
                                          </p:val>
                                        </p:tav>
                                        <p:tav tm="100000">
                                          <p:val>
                                            <p:fltVal val="0"/>
                                          </p:val>
                                        </p:tav>
                                      </p:tavLst>
                                    </p:anim>
                                    <p:animEffect transition="in" filter="fade">
                                      <p:cBhvr>
                                        <p:cTn id="18" dur="1000"/>
                                        <p:tgtEl>
                                          <p:spTgt spid="100"/>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ircle(in)">
                                      <p:cBhvr>
                                        <p:cTn id="2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61"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1200" y="277814"/>
            <a:ext cx="3810000" cy="788987"/>
          </a:xfrm>
        </p:spPr>
        <p:txBody>
          <a:bodyPr/>
          <a:lstStyle/>
          <a:p>
            <a:pPr>
              <a:defRPr/>
            </a:pPr>
            <a:r>
              <a:rPr lang="en-US" altLang="zh-CN"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r>
              <a:rPr lang="zh-CN" alt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试题分析</a:t>
            </a:r>
            <a:endParaRPr lang="zh-CN" altLang="en-US" dirty="0"/>
          </a:p>
        </p:txBody>
      </p:sp>
      <p:sp>
        <p:nvSpPr>
          <p:cNvPr id="4" name="文本框 3"/>
          <p:cNvSpPr txBox="1">
            <a:spLocks noChangeArrowheads="1"/>
          </p:cNvSpPr>
          <p:nvPr/>
        </p:nvSpPr>
        <p:spPr bwMode="auto">
          <a:xfrm>
            <a:off x="1830388" y="1042989"/>
            <a:ext cx="8704262"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2000">
                <a:latin typeface="方正书宋_GBK"/>
                <a:ea typeface="方正书宋_GBK"/>
                <a:cs typeface="方正书宋_GBK"/>
              </a:rPr>
              <a:t>24</a:t>
            </a:r>
            <a:r>
              <a:rPr lang="zh-CN" altLang="en-US" sz="2000">
                <a:latin typeface="方正书宋_GBK"/>
                <a:ea typeface="方正书宋_GBK"/>
                <a:cs typeface="方正书宋_GBK"/>
              </a:rPr>
              <a:t>．西周分封制下，周天子与诸侯国君将包括</a:t>
            </a:r>
            <a:r>
              <a:rPr lang="zh-CN" altLang="en-US" sz="2000">
                <a:solidFill>
                  <a:srgbClr val="FF0000"/>
                </a:solidFill>
                <a:latin typeface="方正书宋_GBK"/>
                <a:ea typeface="方正书宋_GBK"/>
                <a:cs typeface="方正书宋_GBK"/>
              </a:rPr>
              <a:t>土地及人口</a:t>
            </a:r>
            <a:r>
              <a:rPr lang="zh-CN" altLang="en-US" sz="2000">
                <a:latin typeface="方正书宋_GBK"/>
                <a:ea typeface="方正书宋_GBK"/>
                <a:cs typeface="方正书宋_GBK"/>
              </a:rPr>
              <a:t>的采邑赐给卿、大夫作为世禄。西周中期以后，贵族所获采邑越来越多，到春秋时期，有的诸侯国一个大夫的采邑就多达数十个。这说明（    ）</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A</a:t>
            </a:r>
            <a:r>
              <a:rPr lang="zh-CN" altLang="en-US" sz="2000">
                <a:latin typeface="方正书宋_GBK"/>
                <a:ea typeface="方正书宋_GBK"/>
                <a:cs typeface="方正书宋_GBK"/>
              </a:rPr>
              <a:t>．土地国有制度废除              </a:t>
            </a:r>
            <a:r>
              <a:rPr lang="en-US" altLang="zh-CN" sz="2000">
                <a:latin typeface="方正书宋_GBK"/>
                <a:ea typeface="方正书宋_GBK"/>
                <a:cs typeface="方正书宋_GBK"/>
              </a:rPr>
              <a:t>		B</a:t>
            </a:r>
            <a:r>
              <a:rPr lang="zh-CN" altLang="en-US" sz="2000">
                <a:latin typeface="方正书宋_GBK"/>
                <a:ea typeface="方正书宋_GBK"/>
                <a:cs typeface="方正书宋_GBK"/>
              </a:rPr>
              <a:t>．分封体制不断强化</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C</a:t>
            </a:r>
            <a:r>
              <a:rPr lang="zh-CN" altLang="en-US" sz="2000">
                <a:latin typeface="方正书宋_GBK"/>
                <a:ea typeface="方正书宋_GBK"/>
                <a:cs typeface="方正书宋_GBK"/>
              </a:rPr>
              <a:t>．诸侯国君权力巩固              </a:t>
            </a:r>
            <a:r>
              <a:rPr lang="en-US" altLang="zh-CN" sz="2000">
                <a:latin typeface="方正书宋_GBK"/>
                <a:ea typeface="方正书宋_GBK"/>
                <a:cs typeface="方正书宋_GBK"/>
              </a:rPr>
              <a:t>		D</a:t>
            </a:r>
            <a:r>
              <a:rPr lang="zh-CN" altLang="en-US" sz="2000">
                <a:latin typeface="方正书宋_GBK"/>
                <a:ea typeface="方正书宋_GBK"/>
                <a:cs typeface="方正书宋_GBK"/>
              </a:rPr>
              <a:t>．社会生产持续发展</a:t>
            </a:r>
            <a:endParaRPr lang="zh-CN" altLang="en-US" sz="2000">
              <a:latin typeface="方正书宋_GBK"/>
              <a:ea typeface="方正书宋_GBK"/>
              <a:cs typeface="方正书宋_GBK"/>
            </a:endParaRPr>
          </a:p>
        </p:txBody>
      </p:sp>
      <p:sp>
        <p:nvSpPr>
          <p:cNvPr id="5" name="文本框 4"/>
          <p:cNvSpPr txBox="1">
            <a:spLocks noChangeArrowheads="1"/>
          </p:cNvSpPr>
          <p:nvPr/>
        </p:nvSpPr>
        <p:spPr bwMode="auto">
          <a:xfrm>
            <a:off x="1808163" y="3429001"/>
            <a:ext cx="848995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000">
                <a:solidFill>
                  <a:srgbClr val="C00000"/>
                </a:solidFill>
                <a:latin typeface="华文仿宋" panose="02010600040101010101" pitchFamily="2" charset="-122"/>
                <a:ea typeface="华文仿宋" panose="02010600040101010101" pitchFamily="2" charset="-122"/>
              </a:rPr>
              <a:t>本题通过分封制下贵族所获采邑的增多，考查中国古代经济的发展。着重考查考生的唯物史观、时空观念、史料实证和历史解释的核心素养。当时土地国有制度没有废除，采邑正是土地国有的表现，故</a:t>
            </a:r>
            <a:r>
              <a:rPr lang="en-US" altLang="zh-CN" sz="2000">
                <a:solidFill>
                  <a:srgbClr val="C00000"/>
                </a:solidFill>
                <a:latin typeface="华文仿宋" panose="02010600040101010101" pitchFamily="2" charset="-122"/>
                <a:ea typeface="华文仿宋" panose="02010600040101010101" pitchFamily="2" charset="-122"/>
              </a:rPr>
              <a:t>A</a:t>
            </a:r>
            <a:r>
              <a:rPr lang="zh-CN" altLang="en-US" sz="2000">
                <a:solidFill>
                  <a:srgbClr val="C00000"/>
                </a:solidFill>
                <a:latin typeface="华文仿宋" panose="02010600040101010101" pitchFamily="2" charset="-122"/>
                <a:ea typeface="华文仿宋" panose="02010600040101010101" pitchFamily="2" charset="-122"/>
              </a:rPr>
              <a:t>项错误；材料未体现分封体制不断强化，也与史实不符，后来分封制逐渐被破坏，故</a:t>
            </a:r>
            <a:r>
              <a:rPr lang="en-US" altLang="zh-CN" sz="2000">
                <a:solidFill>
                  <a:srgbClr val="C00000"/>
                </a:solidFill>
                <a:latin typeface="华文仿宋" panose="02010600040101010101" pitchFamily="2" charset="-122"/>
                <a:ea typeface="华文仿宋" panose="02010600040101010101" pitchFamily="2" charset="-122"/>
              </a:rPr>
              <a:t>B</a:t>
            </a:r>
            <a:r>
              <a:rPr lang="zh-CN" altLang="en-US" sz="2000">
                <a:solidFill>
                  <a:srgbClr val="C00000"/>
                </a:solidFill>
                <a:latin typeface="华文仿宋" panose="02010600040101010101" pitchFamily="2" charset="-122"/>
                <a:ea typeface="华文仿宋" panose="02010600040101010101" pitchFamily="2" charset="-122"/>
              </a:rPr>
              <a:t>项错误；材料无法体现诸侯国君权力巩固，故</a:t>
            </a:r>
            <a:r>
              <a:rPr lang="en-US" altLang="zh-CN" sz="2000">
                <a:solidFill>
                  <a:srgbClr val="C00000"/>
                </a:solidFill>
                <a:latin typeface="华文仿宋" panose="02010600040101010101" pitchFamily="2" charset="-122"/>
                <a:ea typeface="华文仿宋" panose="02010600040101010101" pitchFamily="2" charset="-122"/>
              </a:rPr>
              <a:t>C</a:t>
            </a:r>
            <a:r>
              <a:rPr lang="zh-CN" altLang="en-US" sz="2000">
                <a:solidFill>
                  <a:srgbClr val="C00000"/>
                </a:solidFill>
                <a:latin typeface="华文仿宋" panose="02010600040101010101" pitchFamily="2" charset="-122"/>
                <a:ea typeface="华文仿宋" panose="02010600040101010101" pitchFamily="2" charset="-122"/>
              </a:rPr>
              <a:t>项错误。从材料看，采邑包括土地及人口，采邑增多，说明土地不断得到开发，人口不断增长，正是社会生产持续发展的表现，故</a:t>
            </a:r>
            <a:r>
              <a:rPr lang="en-US" altLang="zh-CN" sz="2000">
                <a:solidFill>
                  <a:srgbClr val="C00000"/>
                </a:solidFill>
                <a:latin typeface="华文仿宋" panose="02010600040101010101" pitchFamily="2" charset="-122"/>
                <a:ea typeface="华文仿宋" panose="02010600040101010101" pitchFamily="2" charset="-122"/>
              </a:rPr>
              <a:t>D</a:t>
            </a:r>
            <a:r>
              <a:rPr lang="zh-CN" altLang="en-US" sz="2000">
                <a:solidFill>
                  <a:srgbClr val="C00000"/>
                </a:solidFill>
                <a:latin typeface="华文仿宋" panose="02010600040101010101" pitchFamily="2" charset="-122"/>
                <a:ea typeface="华文仿宋" panose="02010600040101010101" pitchFamily="2" charset="-122"/>
              </a:rPr>
              <a:t>项正确。</a:t>
            </a:r>
            <a:endParaRPr lang="zh-CN" altLang="en-US" sz="2000">
              <a:solidFill>
                <a:srgbClr val="C00000"/>
              </a:solidFill>
              <a:latin typeface="华文仿宋" panose="02010600040101010101" pitchFamily="2" charset="-122"/>
              <a:ea typeface="华文仿宋" panose="02010600040101010101" pitchFamily="2" charset="-122"/>
            </a:endParaRPr>
          </a:p>
        </p:txBody>
      </p:sp>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144000" y="2967038"/>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22438" y="1690689"/>
            <a:ext cx="41830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100">
                <a:ea typeface="宋体" panose="02010600030101010101" pitchFamily="2" charset="-122"/>
              </a:rPr>
              <a:t>表</a:t>
            </a:r>
            <a:r>
              <a:rPr lang="en-US" altLang="zh-CN" sz="2100">
                <a:latin typeface="Times New Roman" panose="02020603050405020304" pitchFamily="18" charset="0"/>
                <a:ea typeface="宋体" panose="02010600030101010101" pitchFamily="2" charset="-122"/>
              </a:rPr>
              <a:t>1  </a:t>
            </a:r>
            <a:r>
              <a:rPr lang="zh-CN" altLang="en-US" sz="2100">
                <a:ea typeface="宋体" panose="02010600030101010101" pitchFamily="2" charset="-122"/>
              </a:rPr>
              <a:t>西汉末、东汉中期部分地区民户数量表</a:t>
            </a:r>
            <a:r>
              <a:rPr lang="en-US" altLang="zh-CN" sz="2100">
                <a:ea typeface="宋体" panose="02010600030101010101" pitchFamily="2" charset="-122"/>
              </a:rPr>
              <a:t> </a:t>
            </a:r>
            <a:r>
              <a:rPr lang="zh-CN" altLang="en-US" sz="2100">
                <a:ea typeface="宋体" panose="02010600030101010101" pitchFamily="2" charset="-122"/>
              </a:rPr>
              <a:t>单位：户</a:t>
            </a:r>
            <a:endParaRPr lang="zh-CN" altLang="en-US" sz="2100">
              <a:ea typeface="宋体" panose="02010600030101010101" pitchFamily="2" charset="-122"/>
            </a:endParaRPr>
          </a:p>
        </p:txBody>
      </p:sp>
      <p:graphicFrame>
        <p:nvGraphicFramePr>
          <p:cNvPr id="2" name="表格 1"/>
          <p:cNvGraphicFramePr>
            <a:graphicFrameLocks noGrp="1"/>
          </p:cNvGraphicFramePr>
          <p:nvPr>
            <p:custDataLst>
              <p:tags r:id="rId1"/>
            </p:custDataLst>
          </p:nvPr>
        </p:nvGraphicFramePr>
        <p:xfrm>
          <a:off x="1592264" y="2054225"/>
          <a:ext cx="4395787" cy="1344616"/>
        </p:xfrm>
        <a:graphic>
          <a:graphicData uri="http://schemas.openxmlformats.org/drawingml/2006/table">
            <a:tbl>
              <a:tblPr/>
              <a:tblGrid>
                <a:gridCol w="3038475"/>
                <a:gridCol w="627062"/>
                <a:gridCol w="730250"/>
              </a:tblGrid>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郡名</a:t>
                      </a:r>
                      <a:endParaRPr kumimoji="0" lang="en-US"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西汉末</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东汉中期</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代郡（今河北、山西间）</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56771</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20123</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太原（今属山西）</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169863</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30902</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南阳（今河南南部及湖北、陕西部分地区）</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359316</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528551</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汝南（今河南东南、安徽西北）</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461587</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404448</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豫章（今属江西）</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67462</a:t>
                      </a:r>
                      <a:endParaRPr kumimoji="0" lang="en-US" altLang="en-US"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406496</a:t>
                      </a:r>
                      <a:endParaRPr kumimoji="0" lang="en-US" altLang="en-US"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92088">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零陵（今湖南、广西间）</a:t>
                      </a:r>
                      <a:endParaRPr kumimoji="0" lang="en-US" altLang="en-US" sz="12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21092</a:t>
                      </a:r>
                      <a:endParaRPr kumimoji="0" lang="en-US" altLang="en-US"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65000"/>
                        <a:buFont typeface="Wingdings" panose="05000000000000000000" pitchFamily="2" charset="2"/>
                        <a:defRPr sz="26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60000"/>
                        <a:buFont typeface="Wingdings" panose="05000000000000000000" pitchFamily="2" charset="2"/>
                        <a:defRPr sz="22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65000"/>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212284</a:t>
                      </a:r>
                      <a:endParaRPr kumimoji="0" lang="en-US" altLang="en-US" sz="1200" b="0"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435" marR="51435"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bl>
          </a:graphicData>
        </a:graphic>
      </p:graphicFrame>
      <p:sp>
        <p:nvSpPr>
          <p:cNvPr id="3" name="文本框 2"/>
          <p:cNvSpPr txBox="1"/>
          <p:nvPr/>
        </p:nvSpPr>
        <p:spPr>
          <a:xfrm>
            <a:off x="1612901" y="3451225"/>
            <a:ext cx="2879725" cy="1944688"/>
          </a:xfrm>
          <a:prstGeom prst="rect">
            <a:avLst/>
          </a:prstGeom>
          <a:noFill/>
          <a:ln w="9525">
            <a:noFill/>
          </a:ln>
        </p:spPr>
        <p:txBody>
          <a:bodyPr>
            <a:spAutoFit/>
          </a:bodyPr>
          <a:lstStyle/>
          <a:p>
            <a:pPr>
              <a:defRPr/>
            </a:pPr>
            <a:endParaRPr lang="zh-CN" altLang="en-US" sz="790">
              <a:ea typeface="宋体" panose="02010600030101010101" pitchFamily="2" charset="-122"/>
            </a:endParaRPr>
          </a:p>
          <a:p>
            <a:pPr>
              <a:lnSpc>
                <a:spcPct val="150000"/>
              </a:lnSpc>
              <a:defRPr/>
            </a:pPr>
            <a:r>
              <a:rPr lang="zh-CN" altLang="en-US" sz="1500">
                <a:ea typeface="宋体" panose="02010600030101010101" pitchFamily="2" charset="-122"/>
              </a:rPr>
              <a:t>据表</a:t>
            </a:r>
            <a:r>
              <a:rPr lang="en-US" sz="1500">
                <a:latin typeface="Times New Roman" panose="02020603050405020304" pitchFamily="18" charset="0"/>
                <a:ea typeface="宋体" panose="02010600030101010101" pitchFamily="2" charset="-122"/>
              </a:rPr>
              <a:t>1</a:t>
            </a:r>
            <a:r>
              <a:rPr lang="zh-CN" altLang="en-US" sz="1500">
                <a:ea typeface="宋体" panose="02010600030101010101" pitchFamily="2" charset="-122"/>
              </a:rPr>
              <a:t>可知，在此期间（    ）</a:t>
            </a:r>
            <a:endParaRPr lang="en-US" sz="1500">
              <a:latin typeface="Times New Roman" panose="02020603050405020304" pitchFamily="18" charset="0"/>
              <a:ea typeface="宋体" panose="02010600030101010101" pitchFamily="2" charset="-122"/>
            </a:endParaRPr>
          </a:p>
          <a:p>
            <a:pPr>
              <a:lnSpc>
                <a:spcPct val="150000"/>
              </a:lnSpc>
              <a:defRPr/>
            </a:pPr>
            <a:r>
              <a:rPr lang="en-US" sz="1500">
                <a:latin typeface="Times New Roman" panose="02020603050405020304" pitchFamily="18" charset="0"/>
                <a:ea typeface="宋体" panose="02010600030101010101" pitchFamily="2" charset="-122"/>
              </a:rPr>
              <a:t>A</a:t>
            </a:r>
            <a:r>
              <a:rPr lang="zh-CN" altLang="en-US" sz="1500">
                <a:ea typeface="宋体" panose="02010600030101010101" pitchFamily="2" charset="-122"/>
              </a:rPr>
              <a:t>．长江以南经济发展加速                </a:t>
            </a:r>
            <a:r>
              <a:rPr lang="en-US" altLang="zh-CN" sz="1500">
                <a:ea typeface="宋体" panose="02010600030101010101" pitchFamily="2" charset="-122"/>
              </a:rPr>
              <a:t>    </a:t>
            </a:r>
            <a:endParaRPr lang="en-US" altLang="zh-CN" sz="1500">
              <a:ea typeface="宋体" panose="02010600030101010101" pitchFamily="2" charset="-122"/>
            </a:endParaRPr>
          </a:p>
          <a:p>
            <a:pPr>
              <a:lnSpc>
                <a:spcPct val="150000"/>
              </a:lnSpc>
              <a:defRPr/>
            </a:pPr>
            <a:r>
              <a:rPr lang="en-US" sz="1500">
                <a:latin typeface="Times New Roman" panose="02020603050405020304" pitchFamily="18" charset="0"/>
                <a:ea typeface="宋体" panose="02010600030101010101" pitchFamily="2" charset="-122"/>
              </a:rPr>
              <a:t>B</a:t>
            </a:r>
            <a:r>
              <a:rPr lang="zh-CN" altLang="en-US" sz="1500">
                <a:ea typeface="宋体" panose="02010600030101010101" pitchFamily="2" charset="-122"/>
              </a:rPr>
              <a:t>．豪强大族势力没落</a:t>
            </a:r>
            <a:endParaRPr lang="en-US" sz="1500">
              <a:latin typeface="Times New Roman" panose="02020603050405020304" pitchFamily="18" charset="0"/>
              <a:ea typeface="宋体" panose="02010600030101010101" pitchFamily="2" charset="-122"/>
            </a:endParaRPr>
          </a:p>
          <a:p>
            <a:pPr>
              <a:lnSpc>
                <a:spcPct val="150000"/>
              </a:lnSpc>
              <a:defRPr/>
            </a:pPr>
            <a:r>
              <a:rPr lang="en-US" sz="1500">
                <a:latin typeface="Times New Roman" panose="02020603050405020304" pitchFamily="18" charset="0"/>
                <a:ea typeface="宋体" panose="02010600030101010101" pitchFamily="2" charset="-122"/>
              </a:rPr>
              <a:t>C</a:t>
            </a:r>
            <a:r>
              <a:rPr lang="zh-CN" altLang="en-US" sz="1500">
                <a:ea typeface="宋体" panose="02010600030101010101" pitchFamily="2" charset="-122"/>
              </a:rPr>
              <a:t>．南北经济的不平衡加剧                </a:t>
            </a:r>
            <a:endParaRPr lang="en-US" altLang="zh-CN" sz="1500">
              <a:ea typeface="宋体" panose="02010600030101010101" pitchFamily="2" charset="-122"/>
            </a:endParaRPr>
          </a:p>
          <a:p>
            <a:pPr>
              <a:lnSpc>
                <a:spcPct val="150000"/>
              </a:lnSpc>
              <a:defRPr/>
            </a:pPr>
            <a:r>
              <a:rPr lang="en-US" sz="1500">
                <a:latin typeface="Times New Roman" panose="02020603050405020304" pitchFamily="18" charset="0"/>
                <a:ea typeface="宋体" panose="02010600030101010101" pitchFamily="2" charset="-122"/>
              </a:rPr>
              <a:t>D</a:t>
            </a:r>
            <a:r>
              <a:rPr lang="zh-CN" altLang="en-US" sz="1500">
                <a:ea typeface="宋体" panose="02010600030101010101" pitchFamily="2" charset="-122"/>
              </a:rPr>
              <a:t>．个体农耕经济衰退</a:t>
            </a:r>
            <a:endParaRPr lang="zh-CN" altLang="en-US" sz="1500">
              <a:latin typeface="Calibri" panose="020F0502020204030204" charset="0"/>
              <a:ea typeface="宋体" panose="02010600030101010101" pitchFamily="2" charset="-122"/>
            </a:endParaRPr>
          </a:p>
        </p:txBody>
      </p:sp>
      <p:sp>
        <p:nvSpPr>
          <p:cNvPr id="4" name="TextBox 3"/>
          <p:cNvSpPr txBox="1">
            <a:spLocks noChangeArrowheads="1"/>
          </p:cNvSpPr>
          <p:nvPr/>
        </p:nvSpPr>
        <p:spPr bwMode="auto">
          <a:xfrm>
            <a:off x="1524000" y="1398589"/>
            <a:ext cx="7239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en-US" altLang="zh-CN" sz="2100">
                <a:latin typeface="Times New Roman" panose="02020603050405020304" pitchFamily="18" charset="0"/>
                <a:ea typeface="宋体" panose="02010600030101010101" pitchFamily="2" charset="-122"/>
              </a:rPr>
              <a:t>25</a:t>
            </a:r>
            <a:r>
              <a:rPr lang="zh-CN" altLang="zh-CN" sz="2100">
                <a:ea typeface="宋体" panose="02010600030101010101" pitchFamily="2" charset="-122"/>
              </a:rPr>
              <a:t>．</a:t>
            </a:r>
            <a:endParaRPr lang="zh-CN" altLang="zh-CN" sz="2100">
              <a:ea typeface="宋体" panose="02010600030101010101" pitchFamily="2" charset="-12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875" y="3889375"/>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a:spLocks noChangeArrowheads="1"/>
          </p:cNvSpPr>
          <p:nvPr/>
        </p:nvSpPr>
        <p:spPr bwMode="auto">
          <a:xfrm>
            <a:off x="6097588" y="1377951"/>
            <a:ext cx="4570412" cy="459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500">
                <a:solidFill>
                  <a:srgbClr val="C00000"/>
                </a:solidFill>
                <a:latin typeface="华文仿宋" panose="02010600040101010101" pitchFamily="2" charset="-122"/>
                <a:ea typeface="华文仿宋" panose="02010600040101010101" pitchFamily="2" charset="-122"/>
              </a:rPr>
              <a:t>        本</a:t>
            </a:r>
            <a:r>
              <a:rPr lang="zh-CN" altLang="zh-CN" sz="1500">
                <a:solidFill>
                  <a:srgbClr val="C00000"/>
                </a:solidFill>
                <a:latin typeface="华文仿宋" panose="02010600040101010101" pitchFamily="2" charset="-122"/>
                <a:ea typeface="华文仿宋" panose="02010600040101010101" pitchFamily="2" charset="-122"/>
              </a:rPr>
              <a:t>题通过一组数据，体现西汉末、东汉初，我国北方黄河流域与南方长江流域户数（人口数）的变化，从而反映出南方经济发展所带来的人口增长，正体现了中国古代经济发展的一个主要现象，即经济重心的南移。此题应该是一个很好的题目，它既考查了学生的唯物史观、时空观念，也考查了史料实证、历史解释等核心素养，还涵养了学生的家国情怀。从表中数据看，长江以南户数（人口）增长迅速，正是该地经济发展加速的表现，故</a:t>
            </a:r>
            <a:r>
              <a:rPr lang="en-US" altLang="zh-CN" sz="1500">
                <a:solidFill>
                  <a:srgbClr val="C00000"/>
                </a:solidFill>
                <a:latin typeface="华文仿宋" panose="02010600040101010101" pitchFamily="2" charset="-122"/>
                <a:ea typeface="华文仿宋" panose="02010600040101010101" pitchFamily="2" charset="-122"/>
              </a:rPr>
              <a:t>A</a:t>
            </a:r>
            <a:r>
              <a:rPr lang="zh-CN" altLang="zh-CN" sz="1500">
                <a:solidFill>
                  <a:srgbClr val="C00000"/>
                </a:solidFill>
                <a:latin typeface="华文仿宋" panose="02010600040101010101" pitchFamily="2" charset="-122"/>
                <a:ea typeface="华文仿宋" panose="02010600040101010101" pitchFamily="2" charset="-122"/>
              </a:rPr>
              <a:t>项正确；表中未体现豪强大族势力，故</a:t>
            </a:r>
            <a:r>
              <a:rPr lang="en-US" altLang="zh-CN" sz="1500">
                <a:solidFill>
                  <a:srgbClr val="C00000"/>
                </a:solidFill>
                <a:latin typeface="华文仿宋" panose="02010600040101010101" pitchFamily="2" charset="-122"/>
                <a:ea typeface="华文仿宋" panose="02010600040101010101" pitchFamily="2" charset="-122"/>
              </a:rPr>
              <a:t>B</a:t>
            </a:r>
            <a:r>
              <a:rPr lang="zh-CN" altLang="zh-CN" sz="1500">
                <a:solidFill>
                  <a:srgbClr val="C00000"/>
                </a:solidFill>
                <a:latin typeface="华文仿宋" panose="02010600040101010101" pitchFamily="2" charset="-122"/>
                <a:ea typeface="华文仿宋" panose="02010600040101010101" pitchFamily="2" charset="-122"/>
              </a:rPr>
              <a:t>项错误；表中数据反映南北人口变化，体现了南北经济差距在缩小，故</a:t>
            </a:r>
            <a:r>
              <a:rPr lang="en-US" altLang="zh-CN" sz="1500">
                <a:solidFill>
                  <a:srgbClr val="C00000"/>
                </a:solidFill>
                <a:latin typeface="华文仿宋" panose="02010600040101010101" pitchFamily="2" charset="-122"/>
                <a:ea typeface="华文仿宋" panose="02010600040101010101" pitchFamily="2" charset="-122"/>
              </a:rPr>
              <a:t>C</a:t>
            </a:r>
            <a:r>
              <a:rPr lang="zh-CN" altLang="zh-CN" sz="1500">
                <a:solidFill>
                  <a:srgbClr val="C00000"/>
                </a:solidFill>
                <a:latin typeface="华文仿宋" panose="02010600040101010101" pitchFamily="2" charset="-122"/>
                <a:ea typeface="华文仿宋" panose="02010600040101010101" pitchFamily="2" charset="-122"/>
              </a:rPr>
              <a:t>项错误；表中数据未直接体现个体农耕经济情况，但其实户数增加正说明当时个体农耕经济在发展，故</a:t>
            </a:r>
            <a:r>
              <a:rPr lang="en-US" altLang="zh-CN" sz="1500">
                <a:solidFill>
                  <a:srgbClr val="C00000"/>
                </a:solidFill>
                <a:latin typeface="华文仿宋" panose="02010600040101010101" pitchFamily="2" charset="-122"/>
                <a:ea typeface="华文仿宋" panose="02010600040101010101" pitchFamily="2" charset="-122"/>
              </a:rPr>
              <a:t>D</a:t>
            </a:r>
            <a:r>
              <a:rPr lang="zh-CN" altLang="zh-CN" sz="1500">
                <a:solidFill>
                  <a:srgbClr val="C00000"/>
                </a:solidFill>
                <a:latin typeface="华文仿宋" panose="02010600040101010101" pitchFamily="2" charset="-122"/>
                <a:ea typeface="华文仿宋" panose="02010600040101010101" pitchFamily="2" charset="-122"/>
              </a:rPr>
              <a:t>项错误。</a:t>
            </a:r>
            <a:endParaRPr lang="zh-CN" altLang="en-US" sz="1500">
              <a:solidFill>
                <a:srgbClr val="C00000"/>
              </a:solidFill>
              <a:latin typeface="华文仿宋" panose="02010600040101010101" pitchFamily="2" charset="-122"/>
              <a:ea typeface="华文仿宋" panose="02010600040101010101" pitchFamily="2" charset="-122"/>
            </a:endParaRPr>
          </a:p>
        </p:txBody>
      </p:sp>
      <p:sp>
        <p:nvSpPr>
          <p:cNvPr id="8" name="标题 1"/>
          <p:cNvSpPr txBox="1"/>
          <p:nvPr/>
        </p:nvSpPr>
        <p:spPr>
          <a:xfrm>
            <a:off x="1981200" y="277814"/>
            <a:ext cx="3810000" cy="788987"/>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5pPr>
            <a:lvl6pPr marL="4572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6pPr>
            <a:lvl7pPr marL="9144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7pPr>
            <a:lvl8pPr marL="13716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8pPr>
            <a:lvl9pPr marL="18288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9pPr>
          </a:lstStyle>
          <a:p>
            <a:pPr>
              <a:defRPr/>
            </a:pPr>
            <a:r>
              <a:rPr lang="en-US" altLang="zh-CN" sz="4400" b="1" kern="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r>
              <a:rPr lang="zh-CN" altLang="en-US" sz="4400" b="1" kern="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试题分析</a:t>
            </a:r>
            <a:endParaRPr lang="zh-CN" altLang="en-US" kern="0" dirty="0"/>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00"/>
                                        </p:tgtEl>
                                        <p:attrNameLst>
                                          <p:attrName>style.visibility</p:attrName>
                                        </p:attrNameLst>
                                      </p:cBhvr>
                                      <p:to>
                                        <p:strVal val="visible"/>
                                      </p:to>
                                    </p:set>
                                    <p:animEffect transition="in" filter="barn(inVertical)">
                                      <p:cBhvr>
                                        <p:cTn id="11" dur="500"/>
                                        <p:tgtEl>
                                          <p:spTgt spid="10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heel(1)">
                                      <p:cBhvr>
                                        <p:cTn id="16" dur="2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2050"/>
                                        </p:tgtEl>
                                        <p:attrNameLst>
                                          <p:attrName>style.visibility</p:attrName>
                                        </p:attrNameLst>
                                      </p:cBhvr>
                                      <p:to>
                                        <p:strVal val="visible"/>
                                      </p:to>
                                    </p:set>
                                    <p:anim calcmode="lin" valueType="num">
                                      <p:cBhvr>
                                        <p:cTn id="36" dur="1000" fill="hold"/>
                                        <p:tgtEl>
                                          <p:spTgt spid="2050"/>
                                        </p:tgtEl>
                                        <p:attrNameLst>
                                          <p:attrName>ppt_w</p:attrName>
                                        </p:attrNameLst>
                                      </p:cBhvr>
                                      <p:tavLst>
                                        <p:tav tm="0">
                                          <p:val>
                                            <p:fltVal val="0"/>
                                          </p:val>
                                        </p:tav>
                                        <p:tav tm="100000">
                                          <p:val>
                                            <p:strVal val="#ppt_w"/>
                                          </p:val>
                                        </p:tav>
                                      </p:tavLst>
                                    </p:anim>
                                    <p:anim calcmode="lin" valueType="num">
                                      <p:cBhvr>
                                        <p:cTn id="37" dur="1000" fill="hold"/>
                                        <p:tgtEl>
                                          <p:spTgt spid="2050"/>
                                        </p:tgtEl>
                                        <p:attrNameLst>
                                          <p:attrName>ppt_h</p:attrName>
                                        </p:attrNameLst>
                                      </p:cBhvr>
                                      <p:tavLst>
                                        <p:tav tm="0">
                                          <p:val>
                                            <p:fltVal val="0"/>
                                          </p:val>
                                        </p:tav>
                                        <p:tav tm="100000">
                                          <p:val>
                                            <p:strVal val="#ppt_h"/>
                                          </p:val>
                                        </p:tav>
                                      </p:tavLst>
                                    </p:anim>
                                    <p:anim calcmode="lin" valueType="num">
                                      <p:cBhvr>
                                        <p:cTn id="38" dur="1000" fill="hold"/>
                                        <p:tgtEl>
                                          <p:spTgt spid="2050"/>
                                        </p:tgtEl>
                                        <p:attrNameLst>
                                          <p:attrName>style.rotation</p:attrName>
                                        </p:attrNameLst>
                                      </p:cBhvr>
                                      <p:tavLst>
                                        <p:tav tm="0">
                                          <p:val>
                                            <p:fltVal val="90"/>
                                          </p:val>
                                        </p:tav>
                                        <p:tav tm="100000">
                                          <p:val>
                                            <p:fltVal val="0"/>
                                          </p:val>
                                        </p:tav>
                                      </p:tavLst>
                                    </p:anim>
                                    <p:animEffect transition="in" filter="fade">
                                      <p:cBhvr>
                                        <p:cTn id="39"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140576" y="2752726"/>
            <a:ext cx="3090863" cy="309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0" name="文本框 99"/>
          <p:cNvSpPr txBox="1">
            <a:spLocks noChangeArrowheads="1"/>
          </p:cNvSpPr>
          <p:nvPr/>
        </p:nvSpPr>
        <p:spPr bwMode="auto">
          <a:xfrm>
            <a:off x="1751013" y="1252539"/>
            <a:ext cx="8805862"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a:latin typeface="Times New Roman" panose="02020603050405020304" pitchFamily="18" charset="0"/>
                <a:ea typeface="宋体" panose="02010600030101010101" pitchFamily="2" charset="-122"/>
              </a:rPr>
              <a:t>26</a:t>
            </a:r>
            <a:r>
              <a:rPr lang="zh-CN" altLang="en-US" sz="1500">
                <a:ea typeface="宋体" panose="02010600030101010101" pitchFamily="2" charset="-122"/>
              </a:rPr>
              <a:t>．</a:t>
            </a:r>
            <a:r>
              <a:rPr lang="zh-CN" altLang="en-US" sz="1500">
                <a:latin typeface="方正书宋_GBK"/>
                <a:ea typeface="方正书宋_GBK"/>
                <a:cs typeface="方正书宋_GBK"/>
              </a:rPr>
              <a:t>宋代，官府强调</a:t>
            </a:r>
            <a:r>
              <a:rPr lang="en-US" sz="1500">
                <a:latin typeface="方正书宋_GBK"/>
                <a:ea typeface="方正书宋_GBK"/>
                <a:cs typeface="方正书宋_GBK"/>
              </a:rPr>
              <a:t>“</a:t>
            </a:r>
            <a:r>
              <a:rPr lang="zh-CN" altLang="en-US" sz="1500">
                <a:latin typeface="方正书宋_GBK"/>
                <a:ea typeface="方正书宋_GBK"/>
                <a:cs typeface="方正书宋_GBK"/>
              </a:rPr>
              <a:t>民生性命在农，国家根本在农，天下事莫重于农</a:t>
            </a:r>
            <a:r>
              <a:rPr lang="en-US" sz="1500">
                <a:latin typeface="方正书宋_GBK"/>
                <a:ea typeface="方正书宋_GBK"/>
                <a:cs typeface="方正书宋_GBK"/>
              </a:rPr>
              <a:t>”</a:t>
            </a:r>
            <a:r>
              <a:rPr lang="zh-CN" altLang="en-US" sz="1500">
                <a:latin typeface="方正书宋_GBK"/>
                <a:ea typeface="方正书宋_GBK"/>
                <a:cs typeface="方正书宋_GBK"/>
              </a:rPr>
              <a:t>，</a:t>
            </a:r>
            <a:r>
              <a:rPr lang="en-US" sz="1500">
                <a:latin typeface="方正书宋_GBK"/>
                <a:ea typeface="方正书宋_GBK"/>
                <a:cs typeface="方正书宋_GBK"/>
              </a:rPr>
              <a:t>“</a:t>
            </a:r>
            <a:r>
              <a:rPr lang="zh-CN" altLang="en-US" sz="1500">
                <a:latin typeface="方正书宋_GBK"/>
                <a:ea typeface="方正书宋_GBK"/>
                <a:cs typeface="方正书宋_GBK"/>
              </a:rPr>
              <a:t>毋舍本逐末</a:t>
            </a:r>
            <a:r>
              <a:rPr lang="en-US" sz="1500">
                <a:latin typeface="方正书宋_GBK"/>
                <a:ea typeface="方正书宋_GBK"/>
                <a:cs typeface="方正书宋_GBK"/>
              </a:rPr>
              <a:t>”</a:t>
            </a:r>
            <a:r>
              <a:rPr lang="zh-CN" altLang="en-US" sz="1500">
                <a:latin typeface="方正书宋_GBK"/>
                <a:ea typeface="方正书宋_GBK"/>
                <a:cs typeface="方正书宋_GBK"/>
              </a:rPr>
              <a:t>。苏辙说：</a:t>
            </a:r>
            <a:r>
              <a:rPr lang="en-US" sz="1500">
                <a:latin typeface="方正书宋_GBK"/>
                <a:ea typeface="方正书宋_GBK"/>
                <a:cs typeface="方正书宋_GBK"/>
              </a:rPr>
              <a:t>“</a:t>
            </a:r>
            <a:r>
              <a:rPr lang="zh-CN" altLang="en-US" sz="1500">
                <a:latin typeface="方正书宋_GBK"/>
                <a:ea typeface="方正书宋_GBK"/>
                <a:cs typeface="方正书宋_GBK"/>
              </a:rPr>
              <a:t>凡今农工商贾之家，未有不舍其旧而为士者也。</a:t>
            </a:r>
            <a:r>
              <a:rPr lang="en-US" sz="1500">
                <a:latin typeface="方正书宋_GBK"/>
                <a:ea typeface="方正书宋_GBK"/>
                <a:cs typeface="方正书宋_GBK"/>
              </a:rPr>
              <a:t>”</a:t>
            </a:r>
            <a:r>
              <a:rPr lang="zh-CN" altLang="en-US" sz="1500">
                <a:latin typeface="方正书宋_GBK"/>
                <a:ea typeface="方正书宋_GBK"/>
                <a:cs typeface="方正书宋_GBK"/>
              </a:rPr>
              <a:t>郑至道说，士农工商</a:t>
            </a:r>
            <a:r>
              <a:rPr lang="en-US" sz="1500">
                <a:latin typeface="方正书宋_GBK"/>
                <a:ea typeface="方正书宋_GBK"/>
                <a:cs typeface="方正书宋_GBK"/>
              </a:rPr>
              <a:t>“</a:t>
            </a:r>
            <a:r>
              <a:rPr lang="zh-CN" altLang="en-US" sz="1500">
                <a:latin typeface="方正书宋_GBK"/>
                <a:ea typeface="方正书宋_GBK"/>
                <a:cs typeface="方正书宋_GBK"/>
              </a:rPr>
              <a:t>皆百姓之本业，自生民以来未有能易之者也</a:t>
            </a:r>
            <a:r>
              <a:rPr lang="en-US" sz="1500">
                <a:latin typeface="方正书宋_GBK"/>
                <a:ea typeface="方正书宋_GBK"/>
                <a:cs typeface="方正书宋_GBK"/>
              </a:rPr>
              <a:t>”</a:t>
            </a:r>
            <a:r>
              <a:rPr lang="zh-CN" altLang="en-US" sz="1500">
                <a:latin typeface="方正书宋_GBK"/>
                <a:ea typeface="方正书宋_GBK"/>
                <a:cs typeface="方正书宋_GBK"/>
              </a:rPr>
              <a:t>。从中可以看出宋代（</a:t>
            </a:r>
            <a:r>
              <a:rPr lang="en-US" sz="1500">
                <a:latin typeface="方正书宋_GBK"/>
                <a:ea typeface="方正书宋_GBK"/>
                <a:cs typeface="方正书宋_GBK"/>
              </a:rPr>
              <a:t>    </a:t>
            </a:r>
            <a:r>
              <a:rPr lang="zh-CN" altLang="en-US" sz="1500">
                <a:latin typeface="方正书宋_GBK"/>
                <a:ea typeface="方正书宋_GBK"/>
                <a:cs typeface="方正书宋_GBK"/>
              </a:rPr>
              <a:t>）</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A</a:t>
            </a:r>
            <a:r>
              <a:rPr lang="zh-CN" altLang="en-US" sz="1500">
                <a:latin typeface="方正书宋_GBK"/>
                <a:ea typeface="方正书宋_GBK"/>
                <a:cs typeface="方正书宋_GBK"/>
              </a:rPr>
              <a:t>．商品经济发展受到阻碍               </a:t>
            </a:r>
            <a:r>
              <a:rPr lang="en-US" altLang="zh-CN" sz="1500">
                <a:latin typeface="方正书宋_GBK"/>
                <a:ea typeface="方正书宋_GBK"/>
                <a:cs typeface="方正书宋_GBK"/>
              </a:rPr>
              <a:t>		B</a:t>
            </a:r>
            <a:r>
              <a:rPr lang="zh-CN" altLang="en-US" sz="1500">
                <a:latin typeface="方正书宋_GBK"/>
                <a:ea typeface="方正书宋_GBK"/>
                <a:cs typeface="方正书宋_GBK"/>
              </a:rPr>
              <a:t>．重农抑商政策瓦解</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C</a:t>
            </a:r>
            <a:r>
              <a:rPr lang="zh-CN" altLang="en-US" sz="1500">
                <a:latin typeface="方正书宋_GBK"/>
                <a:ea typeface="方正书宋_GBK"/>
                <a:cs typeface="方正书宋_GBK"/>
              </a:rPr>
              <a:t>．社会群体间流动性增强               </a:t>
            </a:r>
            <a:r>
              <a:rPr lang="en-US" altLang="zh-CN" sz="1500">
                <a:latin typeface="方正书宋_GBK"/>
                <a:ea typeface="方正书宋_GBK"/>
                <a:cs typeface="方正书宋_GBK"/>
              </a:rPr>
              <a:t>		D</a:t>
            </a:r>
            <a:r>
              <a:rPr lang="zh-CN" altLang="en-US" sz="1500">
                <a:latin typeface="方正书宋_GBK"/>
                <a:ea typeface="方正书宋_GBK"/>
                <a:cs typeface="方正书宋_GBK"/>
              </a:rPr>
              <a:t>．四民社会地位相同</a:t>
            </a:r>
            <a:endParaRPr lang="zh-CN" altLang="en-US" sz="1500">
              <a:latin typeface="方正书宋_GBK"/>
              <a:ea typeface="方正书宋_GBK"/>
              <a:cs typeface="方正书宋_GBK"/>
            </a:endParaRPr>
          </a:p>
        </p:txBody>
      </p:sp>
      <p:sp>
        <p:nvSpPr>
          <p:cNvPr id="2" name="矩形 1"/>
          <p:cNvSpPr>
            <a:spLocks noChangeArrowheads="1"/>
          </p:cNvSpPr>
          <p:nvPr/>
        </p:nvSpPr>
        <p:spPr bwMode="auto">
          <a:xfrm>
            <a:off x="1736725" y="3224214"/>
            <a:ext cx="4572000" cy="251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500">
                <a:solidFill>
                  <a:srgbClr val="C00000"/>
                </a:solidFill>
                <a:latin typeface="华文仿宋" panose="02010600040101010101" pitchFamily="2" charset="-122"/>
                <a:ea typeface="华文仿宋" panose="02010600040101010101" pitchFamily="2" charset="-122"/>
              </a:rPr>
              <a:t>本</a:t>
            </a:r>
            <a:r>
              <a:rPr lang="zh-CN" altLang="zh-CN" sz="1500">
                <a:solidFill>
                  <a:srgbClr val="C00000"/>
                </a:solidFill>
                <a:latin typeface="华文仿宋" panose="02010600040101010101" pitchFamily="2" charset="-122"/>
                <a:ea typeface="华文仿宋" panose="02010600040101010101" pitchFamily="2" charset="-122"/>
              </a:rPr>
              <a:t>题主要考查学生的史料实证和历史解释的核心素养，也包括时空观念和唯物史观。A项结论与史实不符，材料也不能体现，故排除A；从材料看，政府仍然强调“毋舍本逐末”，故B 项错误；依据苏辙所说，可知当时社会群体间流动性增强，也符合宋代科举取士规模扩大的史实，故C正确；D项明显不符合史实，排除。</a:t>
            </a:r>
            <a:endParaRPr lang="zh-CN" altLang="zh-CN" sz="1500">
              <a:solidFill>
                <a:srgbClr val="C00000"/>
              </a:solidFill>
              <a:latin typeface="华文仿宋" panose="02010600040101010101" pitchFamily="2" charset="-122"/>
              <a:ea typeface="华文仿宋" panose="02010600040101010101" pitchFamily="2"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4475" y="2701925"/>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in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60538" y="1373188"/>
            <a:ext cx="8794750"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a:latin typeface="方正书宋_GBK"/>
                <a:ea typeface="方正书宋_GBK"/>
                <a:cs typeface="方正书宋_GBK"/>
              </a:rPr>
              <a:t>27</a:t>
            </a:r>
            <a:r>
              <a:rPr lang="zh-CN" altLang="en-US" sz="1500">
                <a:latin typeface="方正书宋_GBK"/>
                <a:ea typeface="方正书宋_GBK"/>
                <a:cs typeface="方正书宋_GBK"/>
              </a:rPr>
              <a:t>．明清时期，</a:t>
            </a:r>
            <a:r>
              <a:rPr lang="en-US" sz="1500">
                <a:latin typeface="方正书宋_GBK"/>
                <a:ea typeface="方正书宋_GBK"/>
                <a:cs typeface="方正书宋_GBK"/>
              </a:rPr>
              <a:t>“</a:t>
            </a:r>
            <a:r>
              <a:rPr lang="zh-CN" altLang="en-US" sz="1500">
                <a:latin typeface="方正书宋_GBK"/>
                <a:ea typeface="方正书宋_GBK"/>
                <a:cs typeface="方正书宋_GBK"/>
              </a:rPr>
              <a:t>善书</a:t>
            </a:r>
            <a:r>
              <a:rPr lang="en-US" sz="1500">
                <a:latin typeface="方正书宋_GBK"/>
                <a:ea typeface="方正书宋_GBK"/>
                <a:cs typeface="方正书宋_GBK"/>
              </a:rPr>
              <a:t>”</a:t>
            </a:r>
            <a:r>
              <a:rPr lang="zh-CN" altLang="en-US" sz="1500">
                <a:latin typeface="方正书宋_GBK"/>
                <a:ea typeface="方正书宋_GBK"/>
                <a:cs typeface="方正书宋_GBK"/>
              </a:rPr>
              <a:t>在民间广为流行，这类书籍多由士绅编撰，内容侧重倡导</a:t>
            </a:r>
            <a:r>
              <a:rPr lang="zh-CN" altLang="en-US" sz="1500">
                <a:solidFill>
                  <a:srgbClr val="FF0000"/>
                </a:solidFill>
                <a:latin typeface="方正书宋_GBK"/>
                <a:ea typeface="方正书宋_GBK"/>
                <a:cs typeface="方正书宋_GBK"/>
              </a:rPr>
              <a:t>忠孝友悌</a:t>
            </a:r>
            <a:r>
              <a:rPr lang="zh-CN" altLang="en-US" sz="1500">
                <a:latin typeface="方正书宋_GBK"/>
                <a:ea typeface="方正书宋_GBK"/>
                <a:cs typeface="方正书宋_GBK"/>
              </a:rPr>
              <a:t>、济急救危、受辱不怨，戒饬攻诘宗亲、凌逼孤寡等，以奉劝世人</a:t>
            </a:r>
            <a:r>
              <a:rPr lang="en-US" sz="1500">
                <a:latin typeface="方正书宋_GBK"/>
                <a:ea typeface="方正书宋_GBK"/>
                <a:cs typeface="方正书宋_GBK"/>
              </a:rPr>
              <a:t>“</a:t>
            </a:r>
            <a:r>
              <a:rPr lang="zh-CN" altLang="en-US" sz="1500">
                <a:solidFill>
                  <a:srgbClr val="FF0000"/>
                </a:solidFill>
                <a:latin typeface="方正书宋_GBK"/>
                <a:ea typeface="方正书宋_GBK"/>
                <a:cs typeface="方正书宋_GBK"/>
              </a:rPr>
              <a:t>诸恶莫作，众善奉行</a:t>
            </a:r>
            <a:r>
              <a:rPr lang="en-US" sz="1500">
                <a:latin typeface="方正书宋_GBK"/>
                <a:ea typeface="方正书宋_GBK"/>
                <a:cs typeface="方正书宋_GBK"/>
              </a:rPr>
              <a:t>”</a:t>
            </a:r>
            <a:r>
              <a:rPr lang="zh-CN" altLang="en-US" sz="1500">
                <a:latin typeface="方正书宋_GBK"/>
                <a:ea typeface="方正书宋_GBK"/>
                <a:cs typeface="方正书宋_GBK"/>
              </a:rPr>
              <a:t>。</a:t>
            </a:r>
            <a:r>
              <a:rPr lang="en-US" sz="1500">
                <a:latin typeface="方正书宋_GBK"/>
                <a:ea typeface="方正书宋_GBK"/>
                <a:cs typeface="方正书宋_GBK"/>
              </a:rPr>
              <a:t>“</a:t>
            </a:r>
            <a:r>
              <a:rPr lang="zh-CN" altLang="en-US" sz="1500">
                <a:latin typeface="方正书宋_GBK"/>
                <a:ea typeface="方正书宋_GBK"/>
                <a:cs typeface="方正书宋_GBK"/>
              </a:rPr>
              <a:t>善书</a:t>
            </a:r>
            <a:r>
              <a:rPr lang="en-US" sz="1500">
                <a:latin typeface="方正书宋_GBK"/>
                <a:ea typeface="方正书宋_GBK"/>
                <a:cs typeface="方正书宋_GBK"/>
              </a:rPr>
              <a:t>”</a:t>
            </a:r>
            <a:r>
              <a:rPr lang="zh-CN" altLang="en-US" sz="1500">
                <a:latin typeface="方正书宋_GBK"/>
                <a:ea typeface="方正书宋_GBK"/>
                <a:cs typeface="方正书宋_GBK"/>
              </a:rPr>
              <a:t>的流行</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A</a:t>
            </a:r>
            <a:r>
              <a:rPr lang="zh-CN" altLang="en-US" sz="1500">
                <a:latin typeface="方正书宋_GBK"/>
                <a:ea typeface="方正书宋_GBK"/>
                <a:cs typeface="方正书宋_GBK"/>
              </a:rPr>
              <a:t>．确立了理学思想的主导地位</a:t>
            </a:r>
            <a:endParaRPr lang="en-US" altLang="zh-CN"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B</a:t>
            </a:r>
            <a:r>
              <a:rPr lang="zh-CN" altLang="en-US" sz="1500">
                <a:latin typeface="方正书宋_GBK"/>
                <a:ea typeface="方正书宋_GBK"/>
                <a:cs typeface="方正书宋_GBK"/>
              </a:rPr>
              <a:t>．强化了社会主流的价值观</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C</a:t>
            </a:r>
            <a:r>
              <a:rPr lang="zh-CN" altLang="en-US" sz="1500">
                <a:latin typeface="方正书宋_GBK"/>
                <a:ea typeface="方正书宋_GBK"/>
                <a:cs typeface="方正书宋_GBK"/>
              </a:rPr>
              <a:t>．阻碍了官方意识形态的推广</a:t>
            </a:r>
            <a:endParaRPr lang="en-US" altLang="zh-CN"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D</a:t>
            </a:r>
            <a:r>
              <a:rPr lang="zh-CN" altLang="en-US" sz="1500">
                <a:latin typeface="方正书宋_GBK"/>
                <a:ea typeface="方正书宋_GBK"/>
                <a:cs typeface="方正书宋_GBK"/>
              </a:rPr>
              <a:t>．冲击了儒家经典的神圣性 </a:t>
            </a:r>
            <a:endParaRPr lang="zh-CN" altLang="en-US" sz="1500">
              <a:latin typeface="方正书宋_GBK"/>
              <a:ea typeface="方正书宋_GBK"/>
              <a:cs typeface="方正书宋_GBK"/>
            </a:endParaRPr>
          </a:p>
        </p:txBody>
      </p:sp>
      <p:sp>
        <p:nvSpPr>
          <p:cNvPr id="2" name="矩形 1"/>
          <p:cNvSpPr>
            <a:spLocks noChangeArrowheads="1"/>
          </p:cNvSpPr>
          <p:nvPr/>
        </p:nvSpPr>
        <p:spPr bwMode="auto">
          <a:xfrm>
            <a:off x="1763713" y="3962400"/>
            <a:ext cx="841216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000">
                <a:solidFill>
                  <a:srgbClr val="C00000"/>
                </a:solidFill>
                <a:latin typeface="华文仿宋" panose="02010600040101010101" pitchFamily="2" charset="-122"/>
                <a:ea typeface="华文仿宋" panose="02010600040101010101" pitchFamily="2" charset="-122"/>
              </a:rPr>
              <a:t>本题</a:t>
            </a:r>
            <a:r>
              <a:rPr lang="zh-CN" altLang="zh-CN" sz="2000">
                <a:solidFill>
                  <a:srgbClr val="C00000"/>
                </a:solidFill>
                <a:latin typeface="华文仿宋" panose="02010600040101010101" pitchFamily="2" charset="-122"/>
                <a:ea typeface="华文仿宋" panose="02010600040101010101" pitchFamily="2" charset="-122"/>
              </a:rPr>
              <a:t>题主要考查考生的史料实证和家国情怀。理学思想主导地位确立于南宋，故A项错误；明清时期，社会主流的价值观是儒家伦理道德，“善书”内容与其符合，故B正确；“善书”内容符合官方意识形态，故C错误；“善书”内容儒家伦理道德，故D错误。</a:t>
            </a:r>
            <a:endParaRPr lang="zh-CN" altLang="en-US" sz="2000">
              <a:solidFill>
                <a:srgbClr val="C00000"/>
              </a:solidFill>
              <a:latin typeface="华文仿宋" panose="02010600040101010101" pitchFamily="2" charset="-122"/>
              <a:ea typeface="华文仿宋" panose="02010600040101010101" pitchFamily="2" charset="-122"/>
            </a:endParaRPr>
          </a:p>
        </p:txBody>
      </p:sp>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97375" y="2357438"/>
            <a:ext cx="376238"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60538" y="457201"/>
            <a:ext cx="848836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2000">
                <a:latin typeface="方正书宋_GBK"/>
                <a:ea typeface="方正书宋_GBK"/>
                <a:cs typeface="方正书宋_GBK"/>
              </a:rPr>
              <a:t>28</a:t>
            </a:r>
            <a:r>
              <a:rPr lang="zh-CN" altLang="en-US" sz="2000">
                <a:latin typeface="方正书宋_GBK"/>
                <a:ea typeface="方正书宋_GBK"/>
                <a:cs typeface="方正书宋_GBK"/>
              </a:rPr>
              <a:t>．</a:t>
            </a:r>
            <a:r>
              <a:rPr lang="en-US" altLang="zh-CN" sz="2000">
                <a:latin typeface="方正书宋_GBK"/>
                <a:ea typeface="方正书宋_GBK"/>
                <a:cs typeface="方正书宋_GBK"/>
              </a:rPr>
              <a:t>1898</a:t>
            </a:r>
            <a:r>
              <a:rPr lang="zh-CN" altLang="en-US" sz="2000">
                <a:latin typeface="方正书宋_GBK"/>
                <a:ea typeface="方正书宋_GBK"/>
                <a:cs typeface="方正书宋_GBK"/>
              </a:rPr>
              <a:t>年，某书商慨叹废八股将使自己损失惨重，后来发现</a:t>
            </a:r>
            <a:r>
              <a:rPr lang="en-US" sz="2000">
                <a:latin typeface="方正书宋_GBK"/>
                <a:ea typeface="方正书宋_GBK"/>
                <a:cs typeface="方正书宋_GBK"/>
              </a:rPr>
              <a:t>“</a:t>
            </a:r>
            <a:r>
              <a:rPr lang="zh-CN" altLang="en-US" sz="2000">
                <a:solidFill>
                  <a:srgbClr val="FF0000"/>
                </a:solidFill>
                <a:latin typeface="方正书宋_GBK"/>
                <a:ea typeface="方正书宋_GBK"/>
                <a:cs typeface="方正书宋_GBK"/>
              </a:rPr>
              <a:t>经学书</a:t>
            </a:r>
            <a:r>
              <a:rPr lang="zh-CN" altLang="en-US" sz="2000">
                <a:latin typeface="方正书宋_GBK"/>
                <a:ea typeface="方正书宋_GBK"/>
                <a:cs typeface="方正书宋_GBK"/>
              </a:rPr>
              <a:t>犹有人买</a:t>
            </a:r>
            <a:r>
              <a:rPr lang="en-US" sz="2000">
                <a:latin typeface="方正书宋_GBK"/>
                <a:ea typeface="方正书宋_GBK"/>
                <a:cs typeface="方正书宋_GBK"/>
              </a:rPr>
              <a:t>”</a:t>
            </a:r>
            <a:r>
              <a:rPr lang="zh-CN" altLang="en-US" sz="2000">
                <a:latin typeface="方正书宋_GBK"/>
                <a:ea typeface="方正书宋_GBK"/>
                <a:cs typeface="方正书宋_GBK"/>
              </a:rPr>
              <a:t>，其损失并不如以前估计之大，而该书商对</a:t>
            </a:r>
            <a:r>
              <a:rPr lang="zh-CN" altLang="en-US" sz="2000">
                <a:solidFill>
                  <a:srgbClr val="FF0000"/>
                </a:solidFill>
                <a:latin typeface="方正书宋_GBK"/>
                <a:ea typeface="方正书宋_GBK"/>
                <a:cs typeface="方正书宋_GBK"/>
              </a:rPr>
              <a:t>新学书籍</a:t>
            </a:r>
            <a:r>
              <a:rPr lang="zh-CN" altLang="en-US" sz="2000">
                <a:latin typeface="方正书宋_GBK"/>
                <a:ea typeface="方正书宋_GBK"/>
                <a:cs typeface="方正书宋_GBK"/>
              </a:rPr>
              <a:t>的投资不久又面临亏损。这可以反映出该时期（    ）</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A</a:t>
            </a:r>
            <a:r>
              <a:rPr lang="zh-CN" altLang="en-US" sz="2000">
                <a:latin typeface="方正书宋_GBK"/>
                <a:ea typeface="方正书宋_GBK"/>
                <a:cs typeface="方正书宋_GBK"/>
              </a:rPr>
              <a:t>．儒学地位颠覆</a:t>
            </a:r>
            <a:endParaRPr lang="en-US" altLang="zh-CN"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B</a:t>
            </a:r>
            <a:r>
              <a:rPr lang="zh-CN" altLang="en-US" sz="2000">
                <a:latin typeface="方正书宋_GBK"/>
                <a:ea typeface="方正书宋_GBK"/>
                <a:cs typeface="方正书宋_GBK"/>
              </a:rPr>
              <a:t>．列强侵略加剧</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C</a:t>
            </a:r>
            <a:r>
              <a:rPr lang="zh-CN" altLang="en-US" sz="2000">
                <a:latin typeface="方正书宋_GBK"/>
                <a:ea typeface="方正书宋_GBK"/>
                <a:cs typeface="方正书宋_GBK"/>
              </a:rPr>
              <a:t>．政局变化迅速                     </a:t>
            </a:r>
            <a:endParaRPr lang="en-US" altLang="zh-CN"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D</a:t>
            </a:r>
            <a:r>
              <a:rPr lang="zh-CN" altLang="en-US" sz="2000">
                <a:latin typeface="方正书宋_GBK"/>
                <a:ea typeface="方正书宋_GBK"/>
                <a:cs typeface="方正书宋_GBK"/>
              </a:rPr>
              <a:t>．西学深入民心</a:t>
            </a:r>
            <a:endParaRPr lang="zh-CN" altLang="en-US" sz="2000">
              <a:latin typeface="方正书宋_GBK"/>
              <a:ea typeface="方正书宋_GBK"/>
              <a:cs typeface="方正书宋_GBK"/>
            </a:endParaRPr>
          </a:p>
        </p:txBody>
      </p:sp>
      <p:pic>
        <p:nvPicPr>
          <p:cNvPr id="3"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114800" y="2819400"/>
            <a:ext cx="38100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p:cNvSpPr>
            <a:spLocks noChangeArrowheads="1"/>
          </p:cNvSpPr>
          <p:nvPr/>
        </p:nvSpPr>
        <p:spPr bwMode="auto">
          <a:xfrm>
            <a:off x="1760539" y="3962401"/>
            <a:ext cx="846772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a:solidFill>
                  <a:srgbClr val="C00000"/>
                </a:solidFill>
                <a:latin typeface="华文仿宋" panose="02010600040101010101" pitchFamily="2" charset="-122"/>
                <a:ea typeface="华文仿宋" panose="02010600040101010101" pitchFamily="2" charset="-122"/>
              </a:rPr>
              <a:t>本</a:t>
            </a:r>
            <a:r>
              <a:rPr lang="zh-CN" altLang="zh-CN">
                <a:solidFill>
                  <a:srgbClr val="C00000"/>
                </a:solidFill>
                <a:latin typeface="华文仿宋" panose="02010600040101010101" pitchFamily="2" charset="-122"/>
                <a:ea typeface="华文仿宋" panose="02010600040101010101" pitchFamily="2" charset="-122"/>
              </a:rPr>
              <a:t>题主要考查考生时空观念、历史解释的核心素养。材料反映的是戊戌变法前后政局的迅速变化，故C正确；A、B和D项材料均未体现，也不符合史实，故排除。</a:t>
            </a:r>
            <a:endParaRPr lang="zh-CN" altLang="en-US">
              <a:solidFill>
                <a:srgbClr val="C00000"/>
              </a:solidFill>
              <a:latin typeface="华文仿宋" panose="02010600040101010101" pitchFamily="2" charset="-122"/>
              <a:ea typeface="华文仿宋" panose="02010600040101010101" pitchFamily="2"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1000" fill="hold"/>
                                        <p:tgtEl>
                                          <p:spTgt spid="100"/>
                                        </p:tgtEl>
                                        <p:attrNameLst>
                                          <p:attrName>ppt_w</p:attrName>
                                        </p:attrNameLst>
                                      </p:cBhvr>
                                      <p:tavLst>
                                        <p:tav tm="0">
                                          <p:val>
                                            <p:fltVal val="0"/>
                                          </p:val>
                                        </p:tav>
                                        <p:tav tm="100000">
                                          <p:val>
                                            <p:strVal val="#ppt_w"/>
                                          </p:val>
                                        </p:tav>
                                      </p:tavLst>
                                    </p:anim>
                                    <p:anim calcmode="lin" valueType="num">
                                      <p:cBhvr>
                                        <p:cTn id="8" dur="1000" fill="hold"/>
                                        <p:tgtEl>
                                          <p:spTgt spid="100"/>
                                        </p:tgtEl>
                                        <p:attrNameLst>
                                          <p:attrName>ppt_h</p:attrName>
                                        </p:attrNameLst>
                                      </p:cBhvr>
                                      <p:tavLst>
                                        <p:tav tm="0">
                                          <p:val>
                                            <p:fltVal val="0"/>
                                          </p:val>
                                        </p:tav>
                                        <p:tav tm="100000">
                                          <p:val>
                                            <p:strVal val="#ppt_h"/>
                                          </p:val>
                                        </p:tav>
                                      </p:tavLst>
                                    </p:anim>
                                    <p:anim calcmode="lin" valueType="num">
                                      <p:cBhvr>
                                        <p:cTn id="9" dur="1000" fill="hold"/>
                                        <p:tgtEl>
                                          <p:spTgt spid="100"/>
                                        </p:tgtEl>
                                        <p:attrNameLst>
                                          <p:attrName>style.rotation</p:attrName>
                                        </p:attrNameLst>
                                      </p:cBhvr>
                                      <p:tavLst>
                                        <p:tav tm="0">
                                          <p:val>
                                            <p:fltVal val="90"/>
                                          </p:val>
                                        </p:tav>
                                        <p:tav tm="100000">
                                          <p:val>
                                            <p:fltVal val="0"/>
                                          </p:val>
                                        </p:tav>
                                      </p:tavLst>
                                    </p:anim>
                                    <p:animEffect transition="in" filter="fade">
                                      <p:cBhvr>
                                        <p:cTn id="10" dur="1000"/>
                                        <p:tgtEl>
                                          <p:spTgt spid="100"/>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801813" y="715963"/>
            <a:ext cx="86106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2000">
                <a:latin typeface="方正书宋_GBK"/>
                <a:ea typeface="方正书宋_GBK"/>
                <a:cs typeface="方正书宋_GBK"/>
              </a:rPr>
              <a:t>29</a:t>
            </a:r>
            <a:r>
              <a:rPr lang="zh-CN" altLang="en-US" sz="2000">
                <a:latin typeface="方正书宋_GBK"/>
                <a:ea typeface="方正书宋_GBK"/>
                <a:cs typeface="方正书宋_GBK"/>
              </a:rPr>
              <a:t>．</a:t>
            </a:r>
            <a:r>
              <a:rPr lang="en-US" altLang="zh-CN" sz="2000">
                <a:latin typeface="方正书宋_GBK"/>
                <a:ea typeface="方正书宋_GBK"/>
                <a:cs typeface="方正书宋_GBK"/>
              </a:rPr>
              <a:t>1934</a:t>
            </a:r>
            <a:r>
              <a:rPr lang="zh-CN" altLang="en-US" sz="2000">
                <a:latin typeface="方正书宋_GBK"/>
                <a:ea typeface="方正书宋_GBK"/>
                <a:cs typeface="方正书宋_GBK"/>
              </a:rPr>
              <a:t>年，毛泽东提出：</a:t>
            </a:r>
            <a:r>
              <a:rPr lang="en-US" sz="2000">
                <a:latin typeface="方正书宋_GBK"/>
                <a:ea typeface="方正书宋_GBK"/>
                <a:cs typeface="方正书宋_GBK"/>
              </a:rPr>
              <a:t>“</a:t>
            </a:r>
            <a:r>
              <a:rPr lang="zh-CN" altLang="en-US" sz="2000">
                <a:latin typeface="方正书宋_GBK"/>
                <a:ea typeface="方正书宋_GBK"/>
                <a:cs typeface="方正书宋_GBK"/>
              </a:rPr>
              <a:t>我们是</a:t>
            </a:r>
            <a:r>
              <a:rPr lang="zh-CN" altLang="en-US" sz="2000">
                <a:solidFill>
                  <a:srgbClr val="FF0000"/>
                </a:solidFill>
                <a:latin typeface="方正书宋_GBK"/>
                <a:ea typeface="方正书宋_GBK"/>
                <a:cs typeface="方正书宋_GBK"/>
              </a:rPr>
              <a:t>革命战争</a:t>
            </a:r>
            <a:r>
              <a:rPr lang="zh-CN" altLang="en-US" sz="2000">
                <a:latin typeface="方正书宋_GBK"/>
                <a:ea typeface="方正书宋_GBK"/>
                <a:cs typeface="方正书宋_GBK"/>
              </a:rPr>
              <a:t>的领导者、组织者，我们又是</a:t>
            </a:r>
            <a:r>
              <a:rPr lang="zh-CN" altLang="en-US" sz="2000">
                <a:solidFill>
                  <a:srgbClr val="FF0000"/>
                </a:solidFill>
                <a:latin typeface="方正书宋_GBK"/>
                <a:ea typeface="方正书宋_GBK"/>
                <a:cs typeface="方正书宋_GBK"/>
              </a:rPr>
              <a:t>群众</a:t>
            </a:r>
            <a:r>
              <a:rPr lang="zh-CN" altLang="en-US" sz="2000">
                <a:latin typeface="方正书宋_GBK"/>
                <a:ea typeface="方正书宋_GBK"/>
                <a:cs typeface="方正书宋_GBK"/>
              </a:rPr>
              <a:t>生活的领导者、组织者</a:t>
            </a:r>
            <a:r>
              <a:rPr lang="en-US" altLang="zh-CN" sz="2000">
                <a:latin typeface="方正书宋_GBK"/>
                <a:ea typeface="方正书宋_GBK"/>
                <a:cs typeface="方正书宋_GBK"/>
              </a:rPr>
              <a:t>……</a:t>
            </a:r>
            <a:r>
              <a:rPr lang="zh-CN" altLang="en-US" sz="2000">
                <a:latin typeface="方正书宋_GBK"/>
                <a:ea typeface="方正书宋_GBK"/>
                <a:cs typeface="方正书宋_GBK"/>
              </a:rPr>
              <a:t>在这里，工作方法的问题，就严重地摆在我们的面前。我们不但要提出任务，而且要解决完成任务的方法问题。</a:t>
            </a:r>
            <a:r>
              <a:rPr lang="en-US" sz="2000">
                <a:latin typeface="方正书宋_GBK"/>
                <a:ea typeface="方正书宋_GBK"/>
                <a:cs typeface="方正书宋_GBK"/>
              </a:rPr>
              <a:t>”</a:t>
            </a:r>
            <a:r>
              <a:rPr lang="zh-CN" altLang="en-US" sz="2000">
                <a:latin typeface="方正书宋_GBK"/>
                <a:ea typeface="方正书宋_GBK"/>
                <a:cs typeface="方正书宋_GBK"/>
              </a:rPr>
              <a:t>当时毛泽东强调改进工作方法意在（    ）</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A</a:t>
            </a:r>
            <a:r>
              <a:rPr lang="zh-CN" altLang="en-US" sz="2000">
                <a:latin typeface="方正书宋_GBK"/>
                <a:ea typeface="方正书宋_GBK"/>
                <a:cs typeface="方正书宋_GBK"/>
              </a:rPr>
              <a:t>．发动群众参加革命战争              </a:t>
            </a:r>
            <a:r>
              <a:rPr lang="en-US" altLang="zh-CN" sz="2000">
                <a:latin typeface="方正书宋_GBK"/>
                <a:ea typeface="方正书宋_GBK"/>
                <a:cs typeface="方正书宋_GBK"/>
              </a:rPr>
              <a:t>B</a:t>
            </a:r>
            <a:r>
              <a:rPr lang="zh-CN" altLang="en-US" sz="2000">
                <a:latin typeface="方正书宋_GBK"/>
                <a:ea typeface="方正书宋_GBK"/>
                <a:cs typeface="方正书宋_GBK"/>
              </a:rPr>
              <a:t>．开辟中国革命的新道路</a:t>
            </a:r>
            <a:endParaRPr lang="en-US" sz="2000">
              <a:latin typeface="方正书宋_GBK"/>
              <a:ea typeface="方正书宋_GBK"/>
              <a:cs typeface="方正书宋_GBK"/>
            </a:endParaRPr>
          </a:p>
          <a:p>
            <a:pPr>
              <a:lnSpc>
                <a:spcPct val="150000"/>
              </a:lnSpc>
            </a:pPr>
            <a:r>
              <a:rPr lang="en-US" altLang="zh-CN" sz="2000">
                <a:latin typeface="方正书宋_GBK"/>
                <a:ea typeface="方正书宋_GBK"/>
                <a:cs typeface="方正书宋_GBK"/>
              </a:rPr>
              <a:t>C</a:t>
            </a:r>
            <a:r>
              <a:rPr lang="zh-CN" altLang="en-US" sz="2000">
                <a:latin typeface="方正书宋_GBK"/>
                <a:ea typeface="方正书宋_GBK"/>
                <a:cs typeface="方正书宋_GBK"/>
              </a:rPr>
              <a:t>．建立广泛革命统一战线              </a:t>
            </a:r>
            <a:r>
              <a:rPr lang="en-US" altLang="zh-CN" sz="2000">
                <a:latin typeface="方正书宋_GBK"/>
                <a:ea typeface="方正书宋_GBK"/>
                <a:cs typeface="方正书宋_GBK"/>
              </a:rPr>
              <a:t>D</a:t>
            </a:r>
            <a:r>
              <a:rPr lang="zh-CN" altLang="en-US" sz="2000">
                <a:latin typeface="方正书宋_GBK"/>
                <a:ea typeface="方正书宋_GBK"/>
                <a:cs typeface="方正书宋_GBK"/>
              </a:rPr>
              <a:t>．动员社会各界进行抗战</a:t>
            </a:r>
            <a:endParaRPr lang="zh-CN" altLang="en-US" sz="2000">
              <a:latin typeface="方正书宋_GBK"/>
              <a:ea typeface="方正书宋_GBK"/>
              <a:cs typeface="方正书宋_GBK"/>
            </a:endParaRPr>
          </a:p>
        </p:txBody>
      </p:sp>
      <p:sp>
        <p:nvSpPr>
          <p:cNvPr id="2" name="矩形 1"/>
          <p:cNvSpPr>
            <a:spLocks noChangeArrowheads="1"/>
          </p:cNvSpPr>
          <p:nvPr/>
        </p:nvSpPr>
        <p:spPr bwMode="auto">
          <a:xfrm>
            <a:off x="1768476" y="3478213"/>
            <a:ext cx="806132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400">
                <a:solidFill>
                  <a:srgbClr val="C00000"/>
                </a:solidFill>
                <a:latin typeface="华文仿宋" panose="02010600040101010101" pitchFamily="2" charset="-122"/>
                <a:ea typeface="华文仿宋" panose="02010600040101010101" pitchFamily="2" charset="-122"/>
              </a:rPr>
              <a:t>本</a:t>
            </a:r>
            <a:r>
              <a:rPr lang="zh-CN" altLang="zh-CN" sz="2400">
                <a:solidFill>
                  <a:srgbClr val="C00000"/>
                </a:solidFill>
                <a:latin typeface="华文仿宋" panose="02010600040101010101" pitchFamily="2" charset="-122"/>
                <a:ea typeface="华文仿宋" panose="02010600040101010101" pitchFamily="2" charset="-122"/>
              </a:rPr>
              <a:t>题以毛泽东思想考查考生的时空观念、历史解释和史料实证，涵养家国情怀。材料体现的是党、革命战争和群众三者之间的关系，故A正确：开辟中国革命的新道路是指1927年向井冈山进军，开辟农村包围城市的革命道路，故B错误；C项与材料主旨不符合，故排除；当时全面抗战尚未爆发，故D错误。</a:t>
            </a:r>
            <a:endParaRPr lang="en-US" altLang="zh-CN" sz="2400">
              <a:solidFill>
                <a:srgbClr val="C00000"/>
              </a:solidFill>
              <a:latin typeface="华文仿宋" panose="02010600040101010101" pitchFamily="2" charset="-122"/>
              <a:ea typeface="华文仿宋" panose="02010600040101010101" pitchFamily="2" charset="-122"/>
              <a:cs typeface="Times New Roman" panose="02020603050405020304" pitchFamily="18" charset="0"/>
            </a:endParaRPr>
          </a:p>
        </p:txBody>
      </p:sp>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53000" y="2590800"/>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80">
                                          <p:stCondLst>
                                            <p:cond delay="0"/>
                                          </p:stCondLst>
                                        </p:cTn>
                                        <p:tgtEl>
                                          <p:spTgt spid="100"/>
                                        </p:tgtEl>
                                      </p:cBhvr>
                                    </p:animEffect>
                                    <p:anim calcmode="lin" valueType="num">
                                      <p:cBhvr>
                                        <p:cTn id="8"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0"/>
                                        </p:tgtEl>
                                      </p:cBhvr>
                                      <p:to x="100000" y="60000"/>
                                    </p:animScale>
                                    <p:animScale>
                                      <p:cBhvr>
                                        <p:cTn id="14" dur="166" decel="50000">
                                          <p:stCondLst>
                                            <p:cond delay="676"/>
                                          </p:stCondLst>
                                        </p:cTn>
                                        <p:tgtEl>
                                          <p:spTgt spid="100"/>
                                        </p:tgtEl>
                                      </p:cBhvr>
                                      <p:to x="100000" y="100000"/>
                                    </p:animScale>
                                    <p:animScale>
                                      <p:cBhvr>
                                        <p:cTn id="15" dur="26">
                                          <p:stCondLst>
                                            <p:cond delay="1312"/>
                                          </p:stCondLst>
                                        </p:cTn>
                                        <p:tgtEl>
                                          <p:spTgt spid="100"/>
                                        </p:tgtEl>
                                      </p:cBhvr>
                                      <p:to x="100000" y="80000"/>
                                    </p:animScale>
                                    <p:animScale>
                                      <p:cBhvr>
                                        <p:cTn id="16" dur="166" decel="50000">
                                          <p:stCondLst>
                                            <p:cond delay="1338"/>
                                          </p:stCondLst>
                                        </p:cTn>
                                        <p:tgtEl>
                                          <p:spTgt spid="100"/>
                                        </p:tgtEl>
                                      </p:cBhvr>
                                      <p:to x="100000" y="100000"/>
                                    </p:animScale>
                                    <p:animScale>
                                      <p:cBhvr>
                                        <p:cTn id="17" dur="26">
                                          <p:stCondLst>
                                            <p:cond delay="1642"/>
                                          </p:stCondLst>
                                        </p:cTn>
                                        <p:tgtEl>
                                          <p:spTgt spid="100"/>
                                        </p:tgtEl>
                                      </p:cBhvr>
                                      <p:to x="100000" y="90000"/>
                                    </p:animScale>
                                    <p:animScale>
                                      <p:cBhvr>
                                        <p:cTn id="18" dur="166" decel="50000">
                                          <p:stCondLst>
                                            <p:cond delay="1668"/>
                                          </p:stCondLst>
                                        </p:cTn>
                                        <p:tgtEl>
                                          <p:spTgt spid="100"/>
                                        </p:tgtEl>
                                      </p:cBhvr>
                                      <p:to x="100000" y="100000"/>
                                    </p:animScale>
                                    <p:animScale>
                                      <p:cBhvr>
                                        <p:cTn id="19" dur="26">
                                          <p:stCondLst>
                                            <p:cond delay="1808"/>
                                          </p:stCondLst>
                                        </p:cTn>
                                        <p:tgtEl>
                                          <p:spTgt spid="100"/>
                                        </p:tgtEl>
                                      </p:cBhvr>
                                      <p:to x="100000" y="95000"/>
                                    </p:animScale>
                                    <p:animScale>
                                      <p:cBhvr>
                                        <p:cTn id="20" dur="166" decel="50000">
                                          <p:stCondLst>
                                            <p:cond delay="1834"/>
                                          </p:stCondLst>
                                        </p:cTn>
                                        <p:tgtEl>
                                          <p:spTgt spid="10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1000" fill="hold"/>
                                        <p:tgtEl>
                                          <p:spTgt spid="4"/>
                                        </p:tgtEl>
                                        <p:attrNameLst>
                                          <p:attrName>ppt_w</p:attrName>
                                        </p:attrNameLst>
                                      </p:cBhvr>
                                      <p:tavLst>
                                        <p:tav tm="0">
                                          <p:val>
                                            <p:fltVal val="0"/>
                                          </p:val>
                                        </p:tav>
                                        <p:tav tm="100000">
                                          <p:val>
                                            <p:strVal val="#ppt_w"/>
                                          </p:val>
                                        </p:tav>
                                      </p:tavLst>
                                    </p:anim>
                                    <p:anim calcmode="lin" valueType="num">
                                      <p:cBhvr>
                                        <p:cTn id="33" dur="1000" fill="hold"/>
                                        <p:tgtEl>
                                          <p:spTgt spid="4"/>
                                        </p:tgtEl>
                                        <p:attrNameLst>
                                          <p:attrName>ppt_h</p:attrName>
                                        </p:attrNameLst>
                                      </p:cBhvr>
                                      <p:tavLst>
                                        <p:tav tm="0">
                                          <p:val>
                                            <p:fltVal val="0"/>
                                          </p:val>
                                        </p:tav>
                                        <p:tav tm="100000">
                                          <p:val>
                                            <p:strVal val="#ppt_h"/>
                                          </p:val>
                                        </p:tav>
                                      </p:tavLst>
                                    </p:anim>
                                    <p:anim calcmode="lin" valueType="num">
                                      <p:cBhvr>
                                        <p:cTn id="34" dur="1000" fill="hold"/>
                                        <p:tgtEl>
                                          <p:spTgt spid="4"/>
                                        </p:tgtEl>
                                        <p:attrNameLst>
                                          <p:attrName>style.rotation</p:attrName>
                                        </p:attrNameLst>
                                      </p:cBhvr>
                                      <p:tavLst>
                                        <p:tav tm="0">
                                          <p:val>
                                            <p:fltVal val="90"/>
                                          </p:val>
                                        </p:tav>
                                        <p:tav tm="100000">
                                          <p:val>
                                            <p:fltVal val="0"/>
                                          </p:val>
                                        </p:tav>
                                      </p:tavLst>
                                    </p:anim>
                                    <p:animEffect transition="in" filter="fade">
                                      <p:cBhvr>
                                        <p:cTn id="3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84351" y="742951"/>
            <a:ext cx="8685213"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800">
                <a:latin typeface="方正书宋_GBK"/>
                <a:ea typeface="方正书宋_GBK"/>
                <a:cs typeface="方正书宋_GBK"/>
              </a:rPr>
              <a:t>30</a:t>
            </a:r>
            <a:r>
              <a:rPr lang="zh-CN" altLang="en-US" sz="1800">
                <a:latin typeface="方正书宋_GBK"/>
                <a:ea typeface="方正书宋_GBK"/>
                <a:cs typeface="方正书宋_GBK"/>
              </a:rPr>
              <a:t>．土改后，太行山区某农民要买一头驴，谈好价钱后，他表示要回家和妻子商量，理由是</a:t>
            </a:r>
            <a:r>
              <a:rPr lang="en-US" sz="1800">
                <a:latin typeface="方正书宋_GBK"/>
                <a:ea typeface="方正书宋_GBK"/>
                <a:cs typeface="方正书宋_GBK"/>
              </a:rPr>
              <a:t>“</a:t>
            </a:r>
            <a:r>
              <a:rPr lang="zh-CN" altLang="en-US" sz="1800">
                <a:latin typeface="方正书宋_GBK"/>
                <a:ea typeface="方正书宋_GBK"/>
                <a:cs typeface="方正书宋_GBK"/>
              </a:rPr>
              <a:t>我们村上好多人家都立下了新规矩，男的开支一斗米以上要得到女人的同意，女人开支二升米以上要得到男人的同意</a:t>
            </a:r>
            <a:r>
              <a:rPr lang="en-US" sz="1800">
                <a:latin typeface="方正书宋_GBK"/>
                <a:ea typeface="方正书宋_GBK"/>
                <a:cs typeface="方正书宋_GBK"/>
              </a:rPr>
              <a:t>”</a:t>
            </a:r>
            <a:r>
              <a:rPr lang="zh-CN" altLang="en-US" sz="1800">
                <a:latin typeface="方正书宋_GBK"/>
                <a:ea typeface="方正书宋_GBK"/>
                <a:cs typeface="方正书宋_GBK"/>
              </a:rPr>
              <a:t>。这件事可以反映出，当时解放区（    ）</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A</a:t>
            </a:r>
            <a:r>
              <a:rPr lang="zh-CN" altLang="en-US" sz="1800">
                <a:latin typeface="方正书宋_GBK"/>
                <a:ea typeface="方正书宋_GBK"/>
                <a:cs typeface="方正书宋_GBK"/>
              </a:rPr>
              <a:t>．男尊女卑观念</a:t>
            </a:r>
            <a:r>
              <a:rPr lang="zh-CN" altLang="en-US" sz="1800">
                <a:solidFill>
                  <a:srgbClr val="FF0000"/>
                </a:solidFill>
                <a:latin typeface="方正书宋_GBK"/>
                <a:ea typeface="方正书宋_GBK"/>
                <a:cs typeface="方正书宋_GBK"/>
              </a:rPr>
              <a:t>消亡</a:t>
            </a:r>
            <a:endParaRPr lang="en-US" altLang="zh-CN" sz="1800">
              <a:solidFill>
                <a:srgbClr val="FF0000"/>
              </a:solidFill>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B</a:t>
            </a:r>
            <a:r>
              <a:rPr lang="zh-CN" altLang="en-US" sz="1800">
                <a:latin typeface="方正书宋_GBK"/>
                <a:ea typeface="方正书宋_GBK"/>
                <a:cs typeface="方正书宋_GBK"/>
              </a:rPr>
              <a:t>．家庭成员经济地位发生变化</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C</a:t>
            </a:r>
            <a:r>
              <a:rPr lang="zh-CN" altLang="en-US" sz="1800">
                <a:latin typeface="方正书宋_GBK"/>
                <a:ea typeface="方正书宋_GBK"/>
                <a:cs typeface="方正书宋_GBK"/>
              </a:rPr>
              <a:t>．按劳分配得到实施</a:t>
            </a:r>
            <a:endParaRPr lang="en-US" altLang="zh-CN"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D</a:t>
            </a:r>
            <a:r>
              <a:rPr lang="zh-CN" altLang="en-US" sz="1800">
                <a:latin typeface="方正书宋_GBK"/>
                <a:ea typeface="方正书宋_GBK"/>
                <a:cs typeface="方正书宋_GBK"/>
              </a:rPr>
              <a:t>．传统的社会伦理秩序被</a:t>
            </a:r>
            <a:r>
              <a:rPr lang="zh-CN" altLang="en-US" sz="1800">
                <a:solidFill>
                  <a:srgbClr val="FF0000"/>
                </a:solidFill>
                <a:latin typeface="方正书宋_GBK"/>
                <a:ea typeface="方正书宋_GBK"/>
                <a:cs typeface="方正书宋_GBK"/>
              </a:rPr>
              <a:t>颠覆</a:t>
            </a:r>
            <a:endParaRPr lang="zh-CN" altLang="en-US" sz="1800">
              <a:latin typeface="方正书宋_GBK"/>
              <a:ea typeface="方正书宋_GBK"/>
              <a:cs typeface="方正书宋_GBK"/>
            </a:endParaRPr>
          </a:p>
        </p:txBody>
      </p:sp>
      <p:sp>
        <p:nvSpPr>
          <p:cNvPr id="2" name="矩形 1"/>
          <p:cNvSpPr>
            <a:spLocks noChangeArrowheads="1"/>
          </p:cNvSpPr>
          <p:nvPr/>
        </p:nvSpPr>
        <p:spPr bwMode="auto">
          <a:xfrm>
            <a:off x="1819276" y="4267200"/>
            <a:ext cx="808672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zh-CN" sz="2000">
                <a:solidFill>
                  <a:srgbClr val="CC3300"/>
                </a:solidFill>
                <a:latin typeface="华文仿宋" panose="02010600040101010101" pitchFamily="2" charset="-122"/>
                <a:ea typeface="华文仿宋" panose="02010600040101010101" pitchFamily="2" charset="-122"/>
              </a:rPr>
              <a:t>【解析】此题主要考查历史解释和家国情怀。A项“消亡”说法过于绝对，故排除；材料中家庭成员关系的变化正是当时家庭成员经济地位发生变化的（土改）表现，故B正确；土改后是小农经济，没有按劳分配，故C错误；D项“颠覆”过于绝对，故错误。</a:t>
            </a:r>
            <a:endParaRPr lang="zh-CN" altLang="zh-CN" sz="2000">
              <a:solidFill>
                <a:srgbClr val="CC3300"/>
              </a:solidFill>
              <a:latin typeface="华文仿宋" panose="02010600040101010101" pitchFamily="2" charset="-122"/>
              <a:ea typeface="华文仿宋" panose="02010600040101010101" pitchFamily="2" charset="-122"/>
            </a:endParaRPr>
          </a:p>
        </p:txBody>
      </p:sp>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57800" y="2362200"/>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in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57364" y="600076"/>
            <a:ext cx="86058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a:latin typeface="Times New Roman" panose="02020603050405020304" pitchFamily="18" charset="0"/>
                <a:ea typeface="宋体" panose="02010600030101010101" pitchFamily="2" charset="-122"/>
              </a:rPr>
              <a:t>31</a:t>
            </a:r>
            <a:r>
              <a:rPr lang="zh-CN" altLang="en-US" sz="1500">
                <a:ea typeface="宋体" panose="02010600030101010101" pitchFamily="2" charset="-122"/>
              </a:rPr>
              <a:t>．</a:t>
            </a:r>
            <a:r>
              <a:rPr lang="en-US" altLang="zh-CN" sz="1500">
                <a:latin typeface="Times New Roman" panose="02020603050405020304" pitchFamily="18" charset="0"/>
                <a:ea typeface="宋体" panose="02010600030101010101" pitchFamily="2" charset="-122"/>
              </a:rPr>
              <a:t>1957</a:t>
            </a:r>
            <a:r>
              <a:rPr lang="zh-CN" altLang="en-US" sz="1500">
                <a:ea typeface="宋体" panose="02010600030101010101" pitchFamily="2" charset="-122"/>
              </a:rPr>
              <a:t>年，国家统计局</a:t>
            </a:r>
            <a:r>
              <a:rPr lang="en-US" altLang="zh-CN" sz="1500">
                <a:ea typeface="宋体" panose="02010600030101010101" pitchFamily="2" charset="-122"/>
              </a:rPr>
              <a:t>《</a:t>
            </a:r>
            <a:r>
              <a:rPr lang="zh-CN" altLang="en-US" sz="1500">
                <a:ea typeface="宋体" panose="02010600030101010101" pitchFamily="2" charset="-122"/>
              </a:rPr>
              <a:t>工人阶级队伍情况的调查报告</a:t>
            </a:r>
            <a:r>
              <a:rPr lang="en-US" altLang="zh-CN" sz="1500">
                <a:ea typeface="宋体" panose="02010600030101010101" pitchFamily="2" charset="-122"/>
              </a:rPr>
              <a:t>》</a:t>
            </a:r>
            <a:r>
              <a:rPr lang="zh-CN" altLang="en-US" sz="1500">
                <a:ea typeface="宋体" panose="02010600030101010101" pitchFamily="2" charset="-122"/>
              </a:rPr>
              <a:t>中有</a:t>
            </a:r>
            <a:r>
              <a:rPr lang="en-US" altLang="zh-CN" sz="1500">
                <a:latin typeface="Times New Roman" panose="02020603050405020304" pitchFamily="18" charset="0"/>
                <a:ea typeface="宋体" panose="02010600030101010101" pitchFamily="2" charset="-122"/>
              </a:rPr>
              <a:t>1950</a:t>
            </a:r>
            <a:r>
              <a:rPr lang="zh-CN" altLang="en-US" sz="1500">
                <a:ea typeface="宋体" panose="02010600030101010101" pitchFamily="2" charset="-122"/>
              </a:rPr>
              <a:t>年及其后参加工作的职工社会出身情况，如表</a:t>
            </a:r>
            <a:r>
              <a:rPr lang="en-US" altLang="zh-CN" sz="1500">
                <a:latin typeface="Times New Roman" panose="02020603050405020304" pitchFamily="18" charset="0"/>
                <a:ea typeface="宋体" panose="02010600030101010101" pitchFamily="2" charset="-122"/>
              </a:rPr>
              <a:t>2</a:t>
            </a:r>
            <a:r>
              <a:rPr lang="zh-CN" altLang="en-US" sz="1500">
                <a:ea typeface="宋体" panose="02010600030101010101" pitchFamily="2" charset="-122"/>
              </a:rPr>
              <a:t>所示。</a:t>
            </a:r>
            <a:r>
              <a:rPr lang="en-US" altLang="zh-CN" sz="1500">
                <a:ea typeface="宋体" panose="02010600030101010101" pitchFamily="2" charset="-122"/>
              </a:rPr>
              <a:t>                                      </a:t>
            </a:r>
            <a:endParaRPr lang="zh-CN" altLang="en-US" sz="1500">
              <a:ea typeface="宋体" panose="02010600030101010101" pitchFamily="2" charset="-122"/>
            </a:endParaRPr>
          </a:p>
        </p:txBody>
      </p:sp>
      <p:graphicFrame>
        <p:nvGraphicFramePr>
          <p:cNvPr id="2" name="表格 1"/>
          <p:cNvGraphicFramePr>
            <a:graphicFrameLocks noGrp="1"/>
          </p:cNvGraphicFramePr>
          <p:nvPr>
            <p:custDataLst>
              <p:tags r:id="rId1"/>
            </p:custDataLst>
          </p:nvPr>
        </p:nvGraphicFramePr>
        <p:xfrm>
          <a:off x="2120901" y="1654175"/>
          <a:ext cx="7878761" cy="1714500"/>
        </p:xfrm>
        <a:graphic>
          <a:graphicData uri="http://schemas.openxmlformats.org/drawingml/2006/table">
            <a:tbl>
              <a:tblPr firstRow="1" bandRow="1">
                <a:tableStyleId>{5940675A-B579-460E-94D1-54222C63F5DA}</a:tableStyleId>
              </a:tblPr>
              <a:tblGrid>
                <a:gridCol w="1125309"/>
                <a:gridCol w="1124777"/>
                <a:gridCol w="1126374"/>
                <a:gridCol w="878316"/>
                <a:gridCol w="2149558"/>
                <a:gridCol w="692638"/>
                <a:gridCol w="781789"/>
              </a:tblGrid>
              <a:tr h="342900">
                <a:tc>
                  <a:txBody>
                    <a:bodyPr/>
                    <a:lstStyle/>
                    <a:p>
                      <a:pPr indent="0">
                        <a:lnSpc>
                          <a:spcPct val="150000"/>
                        </a:lnSpc>
                        <a:buNone/>
                      </a:pPr>
                      <a:r>
                        <a:rPr lang="en-US" sz="1500" b="0" dirty="0">
                          <a:latin typeface="方正书宋_GBK" panose="03000509000000000000" pitchFamily="65" charset="-122"/>
                          <a:ea typeface="方正书宋_GBK" panose="03000509000000000000" pitchFamily="65" charset="-122"/>
                          <a:cs typeface="Times New Roman" panose="02020603050405020304" pitchFamily="18" charset="0"/>
                        </a:rPr>
                        <a:t> </a:t>
                      </a:r>
                      <a:endParaRPr lang="en-US" altLang="en-US" sz="1500" b="0" dirty="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err="1">
                          <a:latin typeface="方正书宋_GBK" panose="03000509000000000000" pitchFamily="65" charset="-122"/>
                          <a:ea typeface="方正书宋_GBK" panose="03000509000000000000" pitchFamily="65" charset="-122"/>
                          <a:cs typeface="Times New Roman" panose="02020603050405020304" pitchFamily="18" charset="0"/>
                        </a:rPr>
                        <a:t>工人</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劳动农民</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转业军人</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err="1">
                          <a:latin typeface="方正书宋_GBK" panose="03000509000000000000" pitchFamily="65" charset="-122"/>
                          <a:ea typeface="方正书宋_GBK" panose="03000509000000000000" pitchFamily="65" charset="-122"/>
                          <a:cs typeface="Times New Roman" panose="02020603050405020304" pitchFamily="18" charset="0"/>
                        </a:rPr>
                        <a:t>个体劳动者及一般市民</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学生</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err="1">
                          <a:latin typeface="方正书宋_GBK" panose="03000509000000000000" pitchFamily="65" charset="-122"/>
                          <a:ea typeface="方正书宋_GBK" panose="03000509000000000000" pitchFamily="65" charset="-122"/>
                          <a:cs typeface="Times New Roman" panose="02020603050405020304" pitchFamily="18" charset="0"/>
                        </a:rPr>
                        <a:t>资本家</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上海</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35.52</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12.95</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2.69</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18.75</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16.08</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5.94</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天津</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39.13</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14.27</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3.27</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12.29</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19.44</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3.70</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陕西</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26.26</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27.99</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8.32</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8.67</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22.95</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0.52</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lstStyle/>
                    <a:p>
                      <a:pPr indent="0">
                        <a:lnSpc>
                          <a:spcPct val="150000"/>
                        </a:lnSpc>
                        <a:buNone/>
                      </a:pPr>
                      <a:r>
                        <a:rPr lang="en-US" sz="1500" b="0" dirty="0" err="1">
                          <a:latin typeface="方正书宋_GBK" panose="03000509000000000000" pitchFamily="65" charset="-122"/>
                          <a:ea typeface="方正书宋_GBK" panose="03000509000000000000" pitchFamily="65" charset="-122"/>
                          <a:cs typeface="Times New Roman" panose="02020603050405020304" pitchFamily="18" charset="0"/>
                        </a:rPr>
                        <a:t>新疆</a:t>
                      </a:r>
                      <a:endParaRPr lang="en-US" altLang="en-US" sz="1500" b="0" dirty="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dirty="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16.16</a:t>
                      </a:r>
                      <a:endParaRPr lang="en-US" altLang="en-US" sz="1500" b="0" dirty="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rPr>
                        <a:t>25.47</a:t>
                      </a:r>
                      <a:endParaRPr lang="en-US" altLang="en-US" sz="1500" b="0">
                        <a:solidFill>
                          <a:srgbClr val="FF0000"/>
                        </a:solidFill>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23.19</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18.18</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a:latin typeface="方正书宋_GBK" panose="03000509000000000000" pitchFamily="65" charset="-122"/>
                          <a:ea typeface="方正书宋_GBK" panose="03000509000000000000" pitchFamily="65" charset="-122"/>
                          <a:cs typeface="Times New Roman" panose="02020603050405020304" pitchFamily="18" charset="0"/>
                        </a:rPr>
                        <a:t>19.05</a:t>
                      </a:r>
                      <a:endParaRPr lang="en-US" altLang="en-US" sz="1500" b="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nSpc>
                          <a:spcPct val="150000"/>
                        </a:lnSpc>
                        <a:buNone/>
                      </a:pPr>
                      <a:r>
                        <a:rPr lang="en-US" sz="1500" b="0" dirty="0">
                          <a:latin typeface="方正书宋_GBK" panose="03000509000000000000" pitchFamily="65" charset="-122"/>
                          <a:ea typeface="方正书宋_GBK" panose="03000509000000000000" pitchFamily="65" charset="-122"/>
                          <a:cs typeface="Times New Roman" panose="02020603050405020304" pitchFamily="18" charset="0"/>
                        </a:rPr>
                        <a:t>0.23</a:t>
                      </a:r>
                      <a:endParaRPr lang="en-US" altLang="en-US" sz="1500" b="0" dirty="0">
                        <a:latin typeface="方正书宋_GBK" panose="03000509000000000000" pitchFamily="65" charset="-122"/>
                        <a:ea typeface="方正书宋_GBK" panose="03000509000000000000" pitchFamily="65" charset="-122"/>
                        <a:cs typeface="Times New Roman" panose="02020603050405020304" pitchFamily="18" charset="0"/>
                      </a:endParaRPr>
                    </a:p>
                  </a:txBody>
                  <a:tcPr marL="51434" marR="51434"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文本框 2"/>
          <p:cNvSpPr txBox="1">
            <a:spLocks noChangeArrowheads="1"/>
          </p:cNvSpPr>
          <p:nvPr/>
        </p:nvSpPr>
        <p:spPr bwMode="auto">
          <a:xfrm>
            <a:off x="1757364" y="3451225"/>
            <a:ext cx="8188325"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500">
                <a:latin typeface="方正书宋_GBK"/>
                <a:ea typeface="方正书宋_GBK"/>
                <a:cs typeface="方正书宋_GBK"/>
              </a:rPr>
              <a:t>据表</a:t>
            </a:r>
            <a:r>
              <a:rPr lang="en-US" altLang="zh-CN" sz="1500">
                <a:latin typeface="方正书宋_GBK"/>
                <a:ea typeface="方正书宋_GBK"/>
                <a:cs typeface="方正书宋_GBK"/>
              </a:rPr>
              <a:t>2</a:t>
            </a:r>
            <a:r>
              <a:rPr lang="zh-CN" altLang="en-US" sz="1500">
                <a:latin typeface="方正书宋_GBK"/>
                <a:ea typeface="方正书宋_GBK"/>
                <a:cs typeface="方正书宋_GBK"/>
              </a:rPr>
              <a:t>可知（    ）</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A</a:t>
            </a:r>
            <a:r>
              <a:rPr lang="zh-CN" altLang="en-US" sz="1500">
                <a:latin typeface="方正书宋_GBK"/>
                <a:ea typeface="方正书宋_GBK"/>
                <a:cs typeface="方正书宋_GBK"/>
              </a:rPr>
              <a:t>．内地与沿海原有工业基础差距大            </a:t>
            </a:r>
            <a:r>
              <a:rPr lang="en-US" altLang="zh-CN" sz="1500">
                <a:latin typeface="方正书宋_GBK"/>
                <a:ea typeface="方正书宋_GBK"/>
                <a:cs typeface="方正书宋_GBK"/>
              </a:rPr>
              <a:t>	B</a:t>
            </a:r>
            <a:r>
              <a:rPr lang="zh-CN" altLang="en-US" sz="1500">
                <a:latin typeface="方正书宋_GBK"/>
                <a:ea typeface="方正书宋_GBK"/>
                <a:cs typeface="方正书宋_GBK"/>
              </a:rPr>
              <a:t>．西部地区工商业改造不彻底</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C</a:t>
            </a:r>
            <a:r>
              <a:rPr lang="zh-CN" altLang="en-US" sz="1500">
                <a:latin typeface="方正书宋_GBK"/>
                <a:ea typeface="方正书宋_GBK"/>
                <a:cs typeface="方正书宋_GBK"/>
              </a:rPr>
              <a:t>．我国的社会主义工业化基本实现            </a:t>
            </a:r>
            <a:r>
              <a:rPr lang="en-US" altLang="zh-CN" sz="1500">
                <a:latin typeface="方正书宋_GBK"/>
                <a:ea typeface="方正书宋_GBK"/>
                <a:cs typeface="方正书宋_GBK"/>
              </a:rPr>
              <a:t>	D</a:t>
            </a:r>
            <a:r>
              <a:rPr lang="zh-CN" altLang="en-US" sz="1500">
                <a:latin typeface="方正书宋_GBK"/>
                <a:ea typeface="方正书宋_GBK"/>
                <a:cs typeface="方正书宋_GBK"/>
              </a:rPr>
              <a:t>．沿海地区工业发展更为迅速</a:t>
            </a:r>
            <a:endParaRPr lang="zh-CN" altLang="en-US" sz="1500">
              <a:latin typeface="方正书宋_GBK"/>
              <a:ea typeface="方正书宋_GBK"/>
              <a:cs typeface="方正书宋_GBK"/>
            </a:endParaRPr>
          </a:p>
        </p:txBody>
      </p:sp>
      <p:sp>
        <p:nvSpPr>
          <p:cNvPr id="5" name="矩形 4"/>
          <p:cNvSpPr>
            <a:spLocks noChangeArrowheads="1"/>
          </p:cNvSpPr>
          <p:nvPr/>
        </p:nvSpPr>
        <p:spPr bwMode="auto">
          <a:xfrm>
            <a:off x="4384676" y="1139826"/>
            <a:ext cx="30700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zh-CN" sz="1500">
                <a:latin typeface="方正书宋_GBK"/>
                <a:ea typeface="方正书宋_GBK"/>
                <a:cs typeface="方正书宋_GBK"/>
              </a:rPr>
              <a:t>表</a:t>
            </a:r>
            <a:r>
              <a:rPr lang="en-US" altLang="zh-CN" sz="1500">
                <a:latin typeface="方正书宋_GBK"/>
                <a:ea typeface="方正书宋_GBK"/>
                <a:cs typeface="方正书宋_GBK"/>
              </a:rPr>
              <a:t>2</a:t>
            </a:r>
            <a:r>
              <a:rPr lang="en-US" altLang="zh-CN" sz="1500">
                <a:latin typeface="方正书宋_GBK"/>
                <a:ea typeface="方正书宋_GBK"/>
                <a:cs typeface="Times New Roman" panose="02020603050405020304" pitchFamily="18" charset="0"/>
              </a:rPr>
              <a:t>    </a:t>
            </a:r>
            <a:r>
              <a:rPr lang="zh-CN" altLang="zh-CN" sz="1500">
                <a:latin typeface="方正书宋_GBK"/>
                <a:ea typeface="方正书宋_GBK"/>
                <a:cs typeface="方正书宋_GBK"/>
              </a:rPr>
              <a:t>职工社会出身情况表（</a:t>
            </a:r>
            <a:r>
              <a:rPr lang="en-US" altLang="zh-CN" sz="1500">
                <a:latin typeface="方正书宋_GBK"/>
                <a:ea typeface="方正书宋_GBK"/>
                <a:cs typeface="方正书宋_GBK"/>
              </a:rPr>
              <a:t>%</a:t>
            </a:r>
            <a:r>
              <a:rPr lang="zh-CN" altLang="zh-CN" sz="1500">
                <a:latin typeface="方正书宋_GBK"/>
                <a:ea typeface="方正书宋_GBK"/>
                <a:cs typeface="方正书宋_GBK"/>
              </a:rPr>
              <a:t>）</a:t>
            </a:r>
            <a:endParaRPr lang="zh-CN" altLang="en-US" sz="1500">
              <a:latin typeface="方正书宋_GBK"/>
              <a:ea typeface="方正书宋_GBK"/>
              <a:cs typeface="方正书宋_GBK"/>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786188"/>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7"/>
          <p:cNvSpPr>
            <a:spLocks noChangeArrowheads="1"/>
          </p:cNvSpPr>
          <p:nvPr/>
        </p:nvSpPr>
        <p:spPr bwMode="auto">
          <a:xfrm>
            <a:off x="1757364" y="4575176"/>
            <a:ext cx="860583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800">
                <a:solidFill>
                  <a:srgbClr val="C00000"/>
                </a:solidFill>
                <a:latin typeface="华文仿宋" panose="02010600040101010101" pitchFamily="2" charset="-122"/>
                <a:ea typeface="华文仿宋" panose="02010600040101010101" pitchFamily="2" charset="-122"/>
              </a:rPr>
              <a:t>第</a:t>
            </a:r>
            <a:r>
              <a:rPr lang="en-US" altLang="zh-CN" sz="1800">
                <a:solidFill>
                  <a:srgbClr val="C00000"/>
                </a:solidFill>
                <a:latin typeface="华文仿宋" panose="02010600040101010101" pitchFamily="2" charset="-122"/>
                <a:ea typeface="华文仿宋" panose="02010600040101010101" pitchFamily="2" charset="-122"/>
              </a:rPr>
              <a:t>31</a:t>
            </a:r>
            <a:r>
              <a:rPr lang="zh-CN" altLang="zh-CN" sz="1800">
                <a:solidFill>
                  <a:srgbClr val="C00000"/>
                </a:solidFill>
                <a:latin typeface="华文仿宋" panose="02010600040101010101" pitchFamily="2" charset="-122"/>
                <a:ea typeface="华文仿宋" panose="02010600040101010101" pitchFamily="2" charset="-122"/>
              </a:rPr>
              <a:t>题考查时空观念、史料实证和历史解释。</a:t>
            </a:r>
            <a:r>
              <a:rPr lang="zh-CN" altLang="en-US" sz="1800">
                <a:solidFill>
                  <a:srgbClr val="C00000"/>
                </a:solidFill>
                <a:latin typeface="华文仿宋" panose="02010600040101010101" pitchFamily="2" charset="-122"/>
                <a:ea typeface="华文仿宋" panose="02010600040101010101" pitchFamily="2" charset="-122"/>
              </a:rPr>
              <a:t>知识点上，仍然延续之前的一贯方式，考查中国现代史。</a:t>
            </a:r>
            <a:r>
              <a:rPr lang="zh-CN" altLang="zh-CN" sz="1800">
                <a:solidFill>
                  <a:srgbClr val="C00000"/>
                </a:solidFill>
                <a:latin typeface="华文仿宋" panose="02010600040101010101" pitchFamily="2" charset="-122"/>
                <a:ea typeface="华文仿宋" panose="02010600040101010101" pitchFamily="2" charset="-122"/>
              </a:rPr>
              <a:t>从材料看，沿海（上海、天津）和内地（陕西、新疆）职工出身于工人、农民的百分比有较大差异，正是当时中国沿海和内地工业基础不同的表现，故A正确；B项说法不符合史实，故错误；C项于史实不符合，故错误；材料体现不出发展速度，故错误。</a:t>
            </a:r>
            <a:endParaRPr lang="zh-CN" altLang="zh-CN" sz="1800">
              <a:solidFill>
                <a:srgbClr val="C00000"/>
              </a:solidFill>
              <a:latin typeface="华文仿宋" panose="02010600040101010101" pitchFamily="2" charset="-122"/>
              <a:ea typeface="华文仿宋" panose="02010600040101010101" pitchFamily="2"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heel(1)">
                                      <p:cBhvr>
                                        <p:cTn id="26" dur="20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heel(1)">
                                      <p:cBhvr>
                                        <p:cTn id="3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P spid="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p:nvPr/>
        </p:nvPicPr>
        <p:blipFill>
          <a:blip r:embed="rId1" cstate="print"/>
          <a:stretch>
            <a:fillRect/>
          </a:stretch>
        </p:blipFill>
        <p:spPr>
          <a:xfrm>
            <a:off x="533399" y="736201"/>
            <a:ext cx="11530503" cy="6044964"/>
          </a:xfrm>
          <a:prstGeom prst="rect">
            <a:avLst/>
          </a:prstGeom>
        </p:spPr>
      </p:pic>
      <p:sp>
        <p:nvSpPr>
          <p:cNvPr id="2" name="标题 1" hidden="1"/>
          <p:cNvSpPr>
            <a:spLocks noGrp="1"/>
          </p:cNvSpPr>
          <p:nvPr>
            <p:ph type="title"/>
          </p:nvPr>
        </p:nvSpPr>
        <p:spPr>
          <a:xfrm>
            <a:off x="1069975" y="2514600"/>
            <a:ext cx="9968865" cy="762635"/>
          </a:xfrm>
        </p:spPr>
        <p:txBody>
          <a:bodyPr/>
          <a:lstStyle/>
          <a:p>
            <a:endParaRPr lang="zh-CN" altLang="en-US"/>
          </a:p>
        </p:txBody>
      </p:sp>
      <p:sp>
        <p:nvSpPr>
          <p:cNvPr id="6" name="日期占位符 5"/>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6B71D622-1E66-4B26-BC03-66CBD0036DE9}"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文本占位符 3"/>
          <p:cNvSpPr txBox="1"/>
          <p:nvPr/>
        </p:nvSpPr>
        <p:spPr>
          <a:xfrm>
            <a:off x="609600" y="0"/>
            <a:ext cx="9017207" cy="762635"/>
          </a:xfrm>
          <a:prstGeom prst="rect">
            <a:avLst/>
          </a:prstGeom>
          <a:noFill/>
          <a:ln w="0">
            <a:noFill/>
          </a:ln>
        </p:spPr>
        <p:txBody>
          <a:bodyPr vert="horz" wrap="square" lIns="91440" tIns="45720" rIns="91440" bIns="45720" rtlCol="0" anchor="ctr" anchorCtr="0">
            <a:no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pPr algn="r" eaLnBrk="0" fontAlgn="base" hangingPunct="0">
              <a:spcBef>
                <a:spcPts val="0"/>
              </a:spcBef>
            </a:pPr>
            <a:r>
              <a:rPr lang="en-US" altLang="ko-KR" sz="4800" i="1" dirty="0" smtClean="0">
                <a:solidFill>
                  <a:srgbClr val="FF0000"/>
                </a:solidFill>
                <a:ea typeface="Arial" panose="020B0604020202020204" pitchFamily="34" charset="0"/>
              </a:rPr>
              <a:t>（</a:t>
            </a:r>
            <a:r>
              <a:rPr lang="en-US" altLang="ko-KR" sz="4800" i="1" dirty="0" err="1" smtClean="0">
                <a:solidFill>
                  <a:srgbClr val="FF0000"/>
                </a:solidFill>
                <a:ea typeface="Arial" panose="020B0604020202020204" pitchFamily="34" charset="0"/>
              </a:rPr>
              <a:t>一）研究国家政策晓导向</a:t>
            </a:r>
            <a:endParaRPr lang="ko-KR" altLang="en-US" sz="4800" i="1" dirty="0" smtClean="0">
              <a:solidFill>
                <a:srgbClr val="FF0000"/>
              </a:solidFill>
              <a:ea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52600" y="896939"/>
            <a:ext cx="8566150" cy="251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a:latin typeface="方正书宋_GBK"/>
                <a:ea typeface="方正书宋_GBK"/>
                <a:cs typeface="方正书宋_GBK"/>
              </a:rPr>
              <a:t>32</a:t>
            </a:r>
            <a:r>
              <a:rPr lang="zh-CN" altLang="en-US" sz="1500">
                <a:latin typeface="方正书宋_GBK"/>
                <a:ea typeface="方正书宋_GBK"/>
                <a:cs typeface="方正书宋_GBK"/>
              </a:rPr>
              <a:t>．</a:t>
            </a:r>
            <a:r>
              <a:rPr lang="en-US" altLang="zh-CN" sz="1500">
                <a:latin typeface="方正书宋_GBK"/>
                <a:ea typeface="方正书宋_GBK"/>
                <a:cs typeface="方正书宋_GBK"/>
              </a:rPr>
              <a:t>16</a:t>
            </a:r>
            <a:r>
              <a:rPr lang="zh-CN" altLang="en-US" sz="1500">
                <a:latin typeface="方正书宋_GBK"/>
                <a:ea typeface="方正书宋_GBK"/>
                <a:cs typeface="方正书宋_GBK"/>
              </a:rPr>
              <a:t>世纪起，</a:t>
            </a:r>
            <a:r>
              <a:rPr lang="zh-CN" altLang="en-US" sz="1500">
                <a:solidFill>
                  <a:srgbClr val="FF0000"/>
                </a:solidFill>
                <a:latin typeface="方正书宋_GBK"/>
                <a:ea typeface="方正书宋_GBK"/>
                <a:cs typeface="方正书宋_GBK"/>
              </a:rPr>
              <a:t>英国</a:t>
            </a:r>
            <a:r>
              <a:rPr lang="zh-CN" altLang="en-US" sz="1500">
                <a:latin typeface="方正书宋_GBK"/>
                <a:ea typeface="方正书宋_GBK"/>
                <a:cs typeface="方正书宋_GBK"/>
              </a:rPr>
              <a:t>国王将大量特许状授予从事海外贸易的商人团体，成立特许公司。与此同时，</a:t>
            </a:r>
            <a:r>
              <a:rPr lang="zh-CN" altLang="en-US" sz="1500">
                <a:solidFill>
                  <a:srgbClr val="FF0000"/>
                </a:solidFill>
                <a:latin typeface="方正书宋_GBK"/>
                <a:ea typeface="方正书宋_GBK"/>
                <a:cs typeface="方正书宋_GBK"/>
              </a:rPr>
              <a:t>欧洲许多国家</a:t>
            </a:r>
            <a:r>
              <a:rPr lang="zh-CN" altLang="en-US" sz="1500">
                <a:latin typeface="方正书宋_GBK"/>
                <a:ea typeface="方正书宋_GBK"/>
                <a:cs typeface="方正书宋_GBK"/>
              </a:rPr>
              <a:t>掀起创办海外贸易特许公司的热潮。至</a:t>
            </a:r>
            <a:r>
              <a:rPr lang="en-US" altLang="zh-CN" sz="1500">
                <a:latin typeface="方正书宋_GBK"/>
                <a:ea typeface="方正书宋_GBK"/>
                <a:cs typeface="方正书宋_GBK"/>
              </a:rPr>
              <a:t>18</a:t>
            </a:r>
            <a:r>
              <a:rPr lang="zh-CN" altLang="en-US" sz="1500">
                <a:latin typeface="方正书宋_GBK"/>
                <a:ea typeface="方正书宋_GBK"/>
                <a:cs typeface="方正书宋_GBK"/>
              </a:rPr>
              <a:t>世纪末，特许公司数量已达数百个。这反映出该时期（    ）</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A</a:t>
            </a:r>
            <a:r>
              <a:rPr lang="zh-CN" altLang="en-US" sz="1500">
                <a:latin typeface="方正书宋_GBK"/>
                <a:ea typeface="方正书宋_GBK"/>
                <a:cs typeface="方正书宋_GBK"/>
              </a:rPr>
              <a:t>．资本输出成为海外扩张的主要形式        </a:t>
            </a:r>
            <a:endParaRPr lang="zh-CN" alt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B</a:t>
            </a:r>
            <a:r>
              <a:rPr lang="zh-CN" altLang="en-US" sz="1500">
                <a:latin typeface="方正书宋_GBK"/>
                <a:ea typeface="方正书宋_GBK"/>
                <a:cs typeface="方正书宋_GBK"/>
              </a:rPr>
              <a:t>．资本主义世界市场形成</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C</a:t>
            </a:r>
            <a:r>
              <a:rPr lang="zh-CN" altLang="en-US" sz="1500">
                <a:latin typeface="方正书宋_GBK"/>
                <a:ea typeface="方正书宋_GBK"/>
                <a:cs typeface="方正书宋_GBK"/>
              </a:rPr>
              <a:t>．划分势力范围成为列强争霸的焦点         </a:t>
            </a:r>
            <a:endParaRPr lang="zh-CN" alt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D</a:t>
            </a:r>
            <a:r>
              <a:rPr lang="zh-CN" altLang="en-US" sz="1500">
                <a:latin typeface="方正书宋_GBK"/>
                <a:ea typeface="方正书宋_GBK"/>
                <a:cs typeface="方正书宋_GBK"/>
              </a:rPr>
              <a:t>．殖民扩张呈现竞争格局</a:t>
            </a:r>
            <a:endParaRPr lang="zh-CN" altLang="en-US" sz="1500">
              <a:latin typeface="方正书宋_GBK"/>
              <a:ea typeface="方正书宋_GBK"/>
              <a:cs typeface="方正书宋_GBK"/>
            </a:endParaRPr>
          </a:p>
        </p:txBody>
      </p:sp>
      <p:sp>
        <p:nvSpPr>
          <p:cNvPr id="2" name="矩形 1"/>
          <p:cNvSpPr>
            <a:spLocks noChangeArrowheads="1"/>
          </p:cNvSpPr>
          <p:nvPr/>
        </p:nvSpPr>
        <p:spPr bwMode="auto">
          <a:xfrm>
            <a:off x="1752600" y="3954464"/>
            <a:ext cx="83058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000">
                <a:solidFill>
                  <a:srgbClr val="C00000"/>
                </a:solidFill>
                <a:latin typeface="华文仿宋" panose="02010600040101010101" pitchFamily="2" charset="-122"/>
                <a:ea typeface="华文仿宋" panose="02010600040101010101" pitchFamily="2" charset="-122"/>
              </a:rPr>
              <a:t>本</a:t>
            </a:r>
            <a:r>
              <a:rPr lang="zh-CN" altLang="zh-CN" sz="2000">
                <a:solidFill>
                  <a:srgbClr val="C00000"/>
                </a:solidFill>
                <a:latin typeface="华文仿宋" panose="02010600040101010101" pitchFamily="2" charset="-122"/>
                <a:ea typeface="华文仿宋" panose="02010600040101010101" pitchFamily="2" charset="-122"/>
              </a:rPr>
              <a:t>题主要考查时空观念、史料实证和历史解释。A项发生于第二次工业革命后，故排除；B项出现于两次工业革命后，故排除；C项材料未体现，也不符合史实，故排除；D项正体现了当时各国殖民扩张的竞争格局，故正确。</a:t>
            </a:r>
            <a:endParaRPr lang="zh-CN" altLang="zh-CN" sz="2000">
              <a:solidFill>
                <a:srgbClr val="C00000"/>
              </a:solidFill>
              <a:latin typeface="华文仿宋" panose="02010600040101010101" pitchFamily="2" charset="-122"/>
              <a:ea typeface="华文仿宋" panose="02010600040101010101" pitchFamily="2" charset="-122"/>
            </a:endParaRPr>
          </a:p>
        </p:txBody>
      </p:sp>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95800" y="3038475"/>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1"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80">
                                          <p:stCondLst>
                                            <p:cond delay="0"/>
                                          </p:stCondLst>
                                        </p:cTn>
                                        <p:tgtEl>
                                          <p:spTgt spid="2"/>
                                        </p:tgtEl>
                                      </p:cBhvr>
                                    </p:animEffect>
                                    <p:anim calcmode="lin" valueType="num">
                                      <p:cBhvr>
                                        <p:cTn id="2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7" dur="26">
                                          <p:stCondLst>
                                            <p:cond delay="650"/>
                                          </p:stCondLst>
                                        </p:cTn>
                                        <p:tgtEl>
                                          <p:spTgt spid="2"/>
                                        </p:tgtEl>
                                      </p:cBhvr>
                                      <p:to x="100000" y="60000"/>
                                    </p:animScale>
                                    <p:animScale>
                                      <p:cBhvr>
                                        <p:cTn id="28" dur="166" decel="50000">
                                          <p:stCondLst>
                                            <p:cond delay="676"/>
                                          </p:stCondLst>
                                        </p:cTn>
                                        <p:tgtEl>
                                          <p:spTgt spid="2"/>
                                        </p:tgtEl>
                                      </p:cBhvr>
                                      <p:to x="100000" y="100000"/>
                                    </p:animScale>
                                    <p:animScale>
                                      <p:cBhvr>
                                        <p:cTn id="29" dur="26">
                                          <p:stCondLst>
                                            <p:cond delay="1312"/>
                                          </p:stCondLst>
                                        </p:cTn>
                                        <p:tgtEl>
                                          <p:spTgt spid="2"/>
                                        </p:tgtEl>
                                      </p:cBhvr>
                                      <p:to x="100000" y="80000"/>
                                    </p:animScale>
                                    <p:animScale>
                                      <p:cBhvr>
                                        <p:cTn id="30" dur="166" decel="50000">
                                          <p:stCondLst>
                                            <p:cond delay="1338"/>
                                          </p:stCondLst>
                                        </p:cTn>
                                        <p:tgtEl>
                                          <p:spTgt spid="2"/>
                                        </p:tgtEl>
                                      </p:cBhvr>
                                      <p:to x="100000" y="100000"/>
                                    </p:animScale>
                                    <p:animScale>
                                      <p:cBhvr>
                                        <p:cTn id="31" dur="26">
                                          <p:stCondLst>
                                            <p:cond delay="1642"/>
                                          </p:stCondLst>
                                        </p:cTn>
                                        <p:tgtEl>
                                          <p:spTgt spid="2"/>
                                        </p:tgtEl>
                                      </p:cBhvr>
                                      <p:to x="100000" y="90000"/>
                                    </p:animScale>
                                    <p:animScale>
                                      <p:cBhvr>
                                        <p:cTn id="32" dur="166" decel="50000">
                                          <p:stCondLst>
                                            <p:cond delay="1668"/>
                                          </p:stCondLst>
                                        </p:cTn>
                                        <p:tgtEl>
                                          <p:spTgt spid="2"/>
                                        </p:tgtEl>
                                      </p:cBhvr>
                                      <p:to x="100000" y="100000"/>
                                    </p:animScale>
                                    <p:animScale>
                                      <p:cBhvr>
                                        <p:cTn id="33" dur="26">
                                          <p:stCondLst>
                                            <p:cond delay="1808"/>
                                          </p:stCondLst>
                                        </p:cTn>
                                        <p:tgtEl>
                                          <p:spTgt spid="2"/>
                                        </p:tgtEl>
                                      </p:cBhvr>
                                      <p:to x="100000" y="95000"/>
                                    </p:animScale>
                                    <p:animScale>
                                      <p:cBhvr>
                                        <p:cTn id="34" dur="166" decel="50000">
                                          <p:stCondLst>
                                            <p:cond delay="1834"/>
                                          </p:stCondLst>
                                        </p:cTn>
                                        <p:tgtEl>
                                          <p:spTgt spid="2"/>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ppt_w</p:attrName>
                                        </p:attrNameLst>
                                      </p:cBhvr>
                                      <p:tavLst>
                                        <p:tav tm="0">
                                          <p:val>
                                            <p:fltVal val="0"/>
                                          </p:val>
                                        </p:tav>
                                        <p:tav tm="100000">
                                          <p:val>
                                            <p:strVal val="#ppt_w"/>
                                          </p:val>
                                        </p:tav>
                                      </p:tavLst>
                                    </p:anim>
                                    <p:anim calcmode="lin" valueType="num">
                                      <p:cBhvr>
                                        <p:cTn id="40" dur="1000" fill="hold"/>
                                        <p:tgtEl>
                                          <p:spTgt spid="4"/>
                                        </p:tgtEl>
                                        <p:attrNameLst>
                                          <p:attrName>ppt_h</p:attrName>
                                        </p:attrNameLst>
                                      </p:cBhvr>
                                      <p:tavLst>
                                        <p:tav tm="0">
                                          <p:val>
                                            <p:fltVal val="0"/>
                                          </p:val>
                                        </p:tav>
                                        <p:tav tm="100000">
                                          <p:val>
                                            <p:strVal val="#ppt_h"/>
                                          </p:val>
                                        </p:tav>
                                      </p:tavLst>
                                    </p:anim>
                                    <p:anim calcmode="lin" valueType="num">
                                      <p:cBhvr>
                                        <p:cTn id="41" dur="1000" fill="hold"/>
                                        <p:tgtEl>
                                          <p:spTgt spid="4"/>
                                        </p:tgtEl>
                                        <p:attrNameLst>
                                          <p:attrName>style.rotation</p:attrName>
                                        </p:attrNameLst>
                                      </p:cBhvr>
                                      <p:tavLst>
                                        <p:tav tm="0">
                                          <p:val>
                                            <p:fltVal val="90"/>
                                          </p:val>
                                        </p:tav>
                                        <p:tav tm="100000">
                                          <p:val>
                                            <p:fltVal val="0"/>
                                          </p:val>
                                        </p:tav>
                                      </p:tavLst>
                                    </p:anim>
                                    <p:animEffect transition="in" filter="fade">
                                      <p:cBhvr>
                                        <p:cTn id="4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P spid="2"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828801" y="1414464"/>
            <a:ext cx="8589963" cy="251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a:latin typeface="方正书宋_GBK"/>
                <a:ea typeface="方正书宋_GBK"/>
                <a:cs typeface="方正书宋_GBK"/>
              </a:rPr>
              <a:t>33</a:t>
            </a:r>
            <a:r>
              <a:rPr lang="zh-CN" altLang="en-US" sz="1500">
                <a:latin typeface="方正书宋_GBK"/>
                <a:ea typeface="方正书宋_GBK"/>
                <a:cs typeface="方正书宋_GBK"/>
              </a:rPr>
              <a:t>．</a:t>
            </a:r>
            <a:r>
              <a:rPr lang="en-US" altLang="zh-CN" sz="1500">
                <a:latin typeface="方正书宋_GBK"/>
                <a:ea typeface="方正书宋_GBK"/>
                <a:cs typeface="方正书宋_GBK"/>
              </a:rPr>
              <a:t>18</a:t>
            </a:r>
            <a:r>
              <a:rPr lang="zh-CN" altLang="en-US" sz="1500">
                <a:latin typeface="方正书宋_GBK"/>
                <a:ea typeface="方正书宋_GBK"/>
                <a:cs typeface="方正书宋_GBK"/>
              </a:rPr>
              <a:t>世纪</a:t>
            </a:r>
            <a:r>
              <a:rPr lang="en-US" altLang="zh-CN" sz="1500">
                <a:latin typeface="方正书宋_GBK"/>
                <a:ea typeface="方正书宋_GBK"/>
                <a:cs typeface="方正书宋_GBK"/>
              </a:rPr>
              <a:t>90</a:t>
            </a:r>
            <a:r>
              <a:rPr lang="zh-CN" altLang="en-US" sz="1500">
                <a:latin typeface="方正书宋_GBK"/>
                <a:ea typeface="方正书宋_GBK"/>
                <a:cs typeface="方正书宋_GBK"/>
              </a:rPr>
              <a:t>年代初，法国国民议会取消监禁专制授权令，否定了家长或家族可不经审讯就将孩子投进监狱的做法；国民议会还规定，由新建立的家事评议庭专司听审父母和</a:t>
            </a:r>
            <a:r>
              <a:rPr lang="en-US" altLang="zh-CN" sz="1500">
                <a:latin typeface="方正书宋_GBK"/>
                <a:ea typeface="方正书宋_GBK"/>
                <a:cs typeface="方正书宋_GBK"/>
              </a:rPr>
              <a:t>20</a:t>
            </a:r>
            <a:r>
              <a:rPr lang="zh-CN" altLang="en-US" sz="1500">
                <a:latin typeface="方正书宋_GBK"/>
                <a:ea typeface="方正书宋_GBK"/>
                <a:cs typeface="方正书宋_GBK"/>
              </a:rPr>
              <a:t>岁以下子女的争讼，</a:t>
            </a:r>
            <a:r>
              <a:rPr lang="en-US" altLang="zh-CN" sz="1500">
                <a:latin typeface="方正书宋_GBK"/>
                <a:ea typeface="方正书宋_GBK"/>
                <a:cs typeface="方正书宋_GBK"/>
              </a:rPr>
              <a:t>21</a:t>
            </a:r>
            <a:r>
              <a:rPr lang="zh-CN" altLang="en-US" sz="1500">
                <a:latin typeface="方正书宋_GBK"/>
                <a:ea typeface="方正书宋_GBK"/>
                <a:cs typeface="方正书宋_GBK"/>
              </a:rPr>
              <a:t>岁的家庭成员不分男女，</a:t>
            </a:r>
            <a:r>
              <a:rPr lang="zh-CN" altLang="en-US" sz="1500">
                <a:solidFill>
                  <a:srgbClr val="FF0000"/>
                </a:solidFill>
                <a:latin typeface="方正书宋_GBK"/>
                <a:ea typeface="方正书宋_GBK"/>
                <a:cs typeface="方正书宋_GBK"/>
              </a:rPr>
              <a:t>不再受父权的管辖控制</a:t>
            </a:r>
            <a:r>
              <a:rPr lang="zh-CN" altLang="en-US" sz="1500">
                <a:latin typeface="方正书宋_GBK"/>
                <a:ea typeface="方正书宋_GBK"/>
                <a:cs typeface="方正书宋_GBK"/>
              </a:rPr>
              <a:t>。上述内容体现了（    ）</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A</a:t>
            </a:r>
            <a:r>
              <a:rPr lang="zh-CN" altLang="en-US" sz="1500">
                <a:latin typeface="方正书宋_GBK"/>
                <a:ea typeface="方正书宋_GBK"/>
                <a:cs typeface="方正书宋_GBK"/>
              </a:rPr>
              <a:t>．个人意志即个人权利                     </a:t>
            </a:r>
            <a:endParaRPr lang="en-US" altLang="zh-CN"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B</a:t>
            </a:r>
            <a:r>
              <a:rPr lang="zh-CN" altLang="en-US" sz="1500">
                <a:latin typeface="方正书宋_GBK"/>
                <a:ea typeface="方正书宋_GBK"/>
                <a:cs typeface="方正书宋_GBK"/>
              </a:rPr>
              <a:t>．个人与国家间的契约关系</a:t>
            </a:r>
            <a:endParaRPr lang="en-US"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C</a:t>
            </a:r>
            <a:r>
              <a:rPr lang="zh-CN" altLang="en-US" sz="1500">
                <a:latin typeface="方正书宋_GBK"/>
                <a:ea typeface="方正书宋_GBK"/>
                <a:cs typeface="方正书宋_GBK"/>
              </a:rPr>
              <a:t>．男女的政治地位平等                     </a:t>
            </a:r>
            <a:endParaRPr lang="en-US" altLang="zh-CN" sz="1500">
              <a:latin typeface="方正书宋_GBK"/>
              <a:ea typeface="方正书宋_GBK"/>
              <a:cs typeface="方正书宋_GBK"/>
            </a:endParaRPr>
          </a:p>
          <a:p>
            <a:pPr>
              <a:lnSpc>
                <a:spcPct val="150000"/>
              </a:lnSpc>
            </a:pPr>
            <a:r>
              <a:rPr lang="en-US" altLang="zh-CN" sz="1500">
                <a:latin typeface="方正书宋_GBK"/>
                <a:ea typeface="方正书宋_GBK"/>
                <a:cs typeface="方正书宋_GBK"/>
              </a:rPr>
              <a:t>D</a:t>
            </a:r>
            <a:r>
              <a:rPr lang="zh-CN" altLang="en-US" sz="1500">
                <a:latin typeface="方正书宋_GBK"/>
                <a:ea typeface="方正书宋_GBK"/>
                <a:cs typeface="方正书宋_GBK"/>
              </a:rPr>
              <a:t>．家族利益凌驾于国家利益</a:t>
            </a:r>
            <a:endParaRPr lang="zh-CN" altLang="en-US" sz="1500">
              <a:latin typeface="方正书宋_GBK"/>
              <a:ea typeface="方正书宋_GBK"/>
              <a:cs typeface="方正书宋_GBK"/>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02150" y="2767013"/>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p:cNvSpPr>
            <a:spLocks noChangeArrowheads="1"/>
          </p:cNvSpPr>
          <p:nvPr/>
        </p:nvSpPr>
        <p:spPr bwMode="auto">
          <a:xfrm>
            <a:off x="1676400" y="4335463"/>
            <a:ext cx="82311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000">
                <a:solidFill>
                  <a:srgbClr val="C00000"/>
                </a:solidFill>
                <a:latin typeface="华文仿宋" panose="02010600040101010101" pitchFamily="2" charset="-122"/>
                <a:ea typeface="华文仿宋" panose="02010600040101010101" pitchFamily="2" charset="-122"/>
              </a:rPr>
              <a:t>本</a:t>
            </a:r>
            <a:r>
              <a:rPr lang="zh-CN" altLang="zh-CN" sz="2000">
                <a:solidFill>
                  <a:srgbClr val="C00000"/>
                </a:solidFill>
                <a:latin typeface="华文仿宋" panose="02010600040101010101" pitchFamily="2" charset="-122"/>
                <a:ea typeface="华文仿宋" panose="02010600040101010101" pitchFamily="2" charset="-122"/>
              </a:rPr>
              <a:t>题以法国大革命后家长或家族关系的变化，考查学生时空观念、史料实证和历史解释。</a:t>
            </a:r>
            <a:r>
              <a:rPr lang="zh-CN" altLang="zh-CN" sz="2000">
                <a:solidFill>
                  <a:srgbClr val="C00000"/>
                </a:solidFill>
                <a:latin typeface="华文仿宋" panose="02010600040101010101" pitchFamily="2" charset="-122"/>
                <a:ea typeface="华文仿宋" panose="02010600040101010101" pitchFamily="2" charset="-122"/>
                <a:sym typeface="+mn-ea"/>
              </a:rPr>
              <a:t>A项明显错误，故排除；</a:t>
            </a:r>
            <a:r>
              <a:rPr lang="zh-CN" altLang="zh-CN" sz="2000">
                <a:solidFill>
                  <a:srgbClr val="C00000"/>
                </a:solidFill>
                <a:latin typeface="华文仿宋" panose="02010600040101010101" pitchFamily="2" charset="-122"/>
                <a:ea typeface="华文仿宋" panose="02010600040101010101" pitchFamily="2" charset="-122"/>
              </a:rPr>
              <a:t>材料体现了成年子女不再受父权管控，</a:t>
            </a:r>
            <a:r>
              <a:rPr lang="zh-CN" altLang="en-US" sz="2000">
                <a:solidFill>
                  <a:srgbClr val="C00000"/>
                </a:solidFill>
                <a:latin typeface="华文仿宋" panose="02010600040101010101" pitchFamily="2" charset="-122"/>
                <a:ea typeface="华文仿宋" panose="02010600040101010101" pitchFamily="2" charset="-122"/>
              </a:rPr>
              <a:t>体现了</a:t>
            </a:r>
            <a:r>
              <a:rPr lang="zh-CN" altLang="zh-CN" sz="2000">
                <a:solidFill>
                  <a:srgbClr val="C00000"/>
                </a:solidFill>
                <a:latin typeface="华文仿宋" panose="02010600040101010101" pitchFamily="2" charset="-122"/>
                <a:ea typeface="华文仿宋" panose="02010600040101010101" pitchFamily="2" charset="-122"/>
              </a:rPr>
              <a:t>个人与国家间的契约关系，故B 正确；C项不符合材料主旨，也与史实不符，故排除；D项明显错误。</a:t>
            </a:r>
            <a:endParaRPr lang="zh-CN" altLang="zh-CN" sz="2000">
              <a:solidFill>
                <a:srgbClr val="C00000"/>
              </a:solidFill>
              <a:latin typeface="华文仿宋" panose="02010600040101010101" pitchFamily="2" charset="-122"/>
              <a:ea typeface="华文仿宋" panose="02010600040101010101" pitchFamily="2"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684338" y="614364"/>
            <a:ext cx="8769350"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800">
                <a:latin typeface="方正书宋_GBK"/>
                <a:ea typeface="方正书宋_GBK"/>
                <a:cs typeface="方正书宋_GBK"/>
              </a:rPr>
              <a:t>34</a:t>
            </a:r>
            <a:r>
              <a:rPr lang="zh-CN" altLang="en-US" sz="1800">
                <a:latin typeface="方正书宋_GBK"/>
                <a:ea typeface="方正书宋_GBK"/>
                <a:cs typeface="方正书宋_GBK"/>
              </a:rPr>
              <a:t>．青年时代的普朗克曾被告诫，物理学是一门已经</a:t>
            </a:r>
            <a:r>
              <a:rPr lang="zh-CN" altLang="en-US" sz="1800">
                <a:solidFill>
                  <a:srgbClr val="FF0000"/>
                </a:solidFill>
                <a:latin typeface="方正书宋_GBK"/>
                <a:ea typeface="方正书宋_GBK"/>
                <a:cs typeface="方正书宋_GBK"/>
              </a:rPr>
              <a:t>完成了的科学</a:t>
            </a:r>
            <a:r>
              <a:rPr lang="zh-CN" altLang="en-US" sz="1800">
                <a:latin typeface="方正书宋_GBK"/>
                <a:ea typeface="方正书宋_GBK"/>
                <a:cs typeface="方正书宋_GBK"/>
              </a:rPr>
              <a:t>，不会再有多大的发展。</a:t>
            </a:r>
            <a:r>
              <a:rPr lang="en-US" altLang="zh-CN" sz="1800">
                <a:latin typeface="方正书宋_GBK"/>
                <a:ea typeface="方正书宋_GBK"/>
                <a:cs typeface="方正书宋_GBK"/>
              </a:rPr>
              <a:t>1900</a:t>
            </a:r>
            <a:r>
              <a:rPr lang="zh-CN" altLang="en-US" sz="1800">
                <a:latin typeface="方正书宋_GBK"/>
                <a:ea typeface="方正书宋_GBK"/>
                <a:cs typeface="方正书宋_GBK"/>
              </a:rPr>
              <a:t>年，物理学家开尔文也断言：</a:t>
            </a:r>
            <a:r>
              <a:rPr lang="en-US" sz="1800">
                <a:latin typeface="方正书宋_GBK"/>
                <a:ea typeface="方正书宋_GBK"/>
                <a:cs typeface="方正书宋_GBK"/>
              </a:rPr>
              <a:t>“</a:t>
            </a:r>
            <a:r>
              <a:rPr lang="zh-CN" altLang="en-US" sz="1800">
                <a:latin typeface="方正书宋_GBK"/>
                <a:ea typeface="方正书宋_GBK"/>
                <a:cs typeface="方正书宋_GBK"/>
              </a:rPr>
              <a:t>在已经基本建成的科学大厦中，后辈物理学家只能做一些零碎的修补工作。</a:t>
            </a:r>
            <a:r>
              <a:rPr lang="en-US" sz="1800">
                <a:latin typeface="方正书宋_GBK"/>
                <a:ea typeface="方正书宋_GBK"/>
                <a:cs typeface="方正书宋_GBK"/>
              </a:rPr>
              <a:t>”</a:t>
            </a:r>
            <a:r>
              <a:rPr lang="zh-CN" altLang="en-US" sz="1800">
                <a:latin typeface="方正书宋_GBK"/>
                <a:ea typeface="方正书宋_GBK"/>
                <a:cs typeface="方正书宋_GBK"/>
              </a:rPr>
              <a:t>由此可知在当时（    ）</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A</a:t>
            </a:r>
            <a:r>
              <a:rPr lang="zh-CN" altLang="en-US" sz="1800">
                <a:latin typeface="方正书宋_GBK"/>
                <a:ea typeface="方正书宋_GBK"/>
                <a:cs typeface="方正书宋_GBK"/>
              </a:rPr>
              <a:t>．物理学领域的问题已全部解决              </a:t>
            </a:r>
            <a:endParaRPr lang="zh-CN" alt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B</a:t>
            </a:r>
            <a:r>
              <a:rPr lang="zh-CN" altLang="en-US" sz="1800">
                <a:latin typeface="方正书宋_GBK"/>
                <a:ea typeface="方正书宋_GBK"/>
                <a:cs typeface="方正书宋_GBK"/>
              </a:rPr>
              <a:t>．物理学对微观世界的思考尚未开始</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C</a:t>
            </a:r>
            <a:r>
              <a:rPr lang="zh-CN" altLang="en-US" sz="1800">
                <a:latin typeface="方正书宋_GBK"/>
                <a:ea typeface="方正书宋_GBK"/>
                <a:cs typeface="方正书宋_GBK"/>
              </a:rPr>
              <a:t>．经典物理学仍然处于统治地位            </a:t>
            </a:r>
            <a:endParaRPr lang="zh-CN" alt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D</a:t>
            </a:r>
            <a:r>
              <a:rPr lang="zh-CN" altLang="en-US" sz="1800">
                <a:latin typeface="方正书宋_GBK"/>
                <a:ea typeface="方正书宋_GBK"/>
                <a:cs typeface="方正书宋_GBK"/>
              </a:rPr>
              <a:t>．量子力学得到物理学界的普遍认可</a:t>
            </a:r>
            <a:endParaRPr lang="zh-CN" altLang="en-US" sz="1800">
              <a:latin typeface="方正书宋_GBK"/>
              <a:ea typeface="方正书宋_GBK"/>
              <a:cs typeface="方正书宋_GBK"/>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10200" y="2743200"/>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p:cNvSpPr>
            <a:spLocks noChangeArrowheads="1"/>
          </p:cNvSpPr>
          <p:nvPr/>
        </p:nvSpPr>
        <p:spPr bwMode="auto">
          <a:xfrm>
            <a:off x="1616076" y="4206875"/>
            <a:ext cx="85947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400">
                <a:solidFill>
                  <a:srgbClr val="C00000"/>
                </a:solidFill>
                <a:latin typeface="华文仿宋" panose="02010600040101010101" pitchFamily="2" charset="-122"/>
                <a:ea typeface="华文仿宋" panose="02010600040101010101" pitchFamily="2" charset="-122"/>
              </a:rPr>
              <a:t>本</a:t>
            </a:r>
            <a:r>
              <a:rPr lang="zh-CN" altLang="zh-CN" sz="2400">
                <a:solidFill>
                  <a:srgbClr val="C00000"/>
                </a:solidFill>
                <a:latin typeface="华文仿宋" panose="02010600040101010101" pitchFamily="2" charset="-122"/>
                <a:ea typeface="华文仿宋" panose="02010600040101010101" pitchFamily="2" charset="-122"/>
              </a:rPr>
              <a:t>题主要考查史料实证和历史解释。A项明显错误，故排除；B 项“尚未开始”错误，故排除；材料正体现当时经典物理学仍然处于统治地位，故C正确；D项明显错误，故排除。</a:t>
            </a:r>
            <a:endParaRPr lang="zh-CN" altLang="zh-CN" sz="2400">
              <a:solidFill>
                <a:srgbClr val="C00000"/>
              </a:solidFill>
              <a:latin typeface="华文仿宋" panose="02010600040101010101" pitchFamily="2" charset="-122"/>
              <a:ea typeface="华文仿宋" panose="02010600040101010101" pitchFamily="2"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690688" y="979489"/>
            <a:ext cx="8794750"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800">
                <a:latin typeface="方正书宋_GBK"/>
                <a:ea typeface="方正书宋_GBK"/>
                <a:cs typeface="方正书宋_GBK"/>
              </a:rPr>
              <a:t>35</a:t>
            </a:r>
            <a:r>
              <a:rPr lang="zh-CN" altLang="en-US" sz="1800">
                <a:latin typeface="方正书宋_GBK"/>
                <a:ea typeface="方正书宋_GBK"/>
                <a:cs typeface="方正书宋_GBK"/>
              </a:rPr>
              <a:t>．</a:t>
            </a:r>
            <a:r>
              <a:rPr lang="en-US" altLang="zh-CN" sz="1800">
                <a:latin typeface="方正书宋_GBK"/>
                <a:ea typeface="方正书宋_GBK"/>
                <a:cs typeface="方正书宋_GBK"/>
              </a:rPr>
              <a:t>20</a:t>
            </a:r>
            <a:r>
              <a:rPr lang="zh-CN" altLang="en-US" sz="1800">
                <a:latin typeface="方正书宋_GBK"/>
                <a:ea typeface="方正书宋_GBK"/>
                <a:cs typeface="方正书宋_GBK"/>
              </a:rPr>
              <a:t>世纪四五十年代，美国纽约画派领衔人物杰克逊</a:t>
            </a:r>
            <a:r>
              <a:rPr lang="en-US" altLang="zh-CN" sz="1800">
                <a:latin typeface="方正书宋_GBK"/>
                <a:ea typeface="方正书宋_GBK"/>
                <a:cs typeface="方正书宋_GBK"/>
              </a:rPr>
              <a:t>·</a:t>
            </a:r>
            <a:r>
              <a:rPr lang="zh-CN" altLang="en-US" sz="1800">
                <a:latin typeface="方正书宋_GBK"/>
                <a:ea typeface="方正书宋_GBK"/>
                <a:cs typeface="方正书宋_GBK"/>
              </a:rPr>
              <a:t>波洛克以将油墨滴洒和倾泼在大块画布上的创作方法而著称，画作没有任何可识别的主题。美国</a:t>
            </a:r>
            <a:r>
              <a:rPr lang="zh-CN" altLang="en-US" sz="1800">
                <a:solidFill>
                  <a:srgbClr val="FF0000"/>
                </a:solidFill>
                <a:latin typeface="方正书宋_GBK"/>
                <a:ea typeface="方正书宋_GBK"/>
                <a:cs typeface="方正书宋_GBK"/>
              </a:rPr>
              <a:t>中央情报局</a:t>
            </a:r>
            <a:r>
              <a:rPr lang="zh-CN" altLang="en-US" sz="1800">
                <a:latin typeface="方正书宋_GBK"/>
                <a:ea typeface="方正书宋_GBK"/>
                <a:cs typeface="方正书宋_GBK"/>
              </a:rPr>
              <a:t>竭力推崇该画派，并资助其在海外展览，以显示</a:t>
            </a:r>
            <a:r>
              <a:rPr lang="zh-CN" altLang="en-US" sz="1800">
                <a:solidFill>
                  <a:srgbClr val="FF0000"/>
                </a:solidFill>
                <a:latin typeface="方正书宋_GBK"/>
                <a:ea typeface="方正书宋_GBK"/>
                <a:cs typeface="方正书宋_GBK"/>
              </a:rPr>
              <a:t>自由、个性</a:t>
            </a:r>
            <a:r>
              <a:rPr lang="zh-CN" altLang="en-US" sz="1800">
                <a:latin typeface="方正书宋_GBK"/>
                <a:ea typeface="方正书宋_GBK"/>
                <a:cs typeface="方正书宋_GBK"/>
              </a:rPr>
              <a:t>的表达。这表明（</a:t>
            </a:r>
            <a:r>
              <a:rPr lang="en-US" sz="1800">
                <a:latin typeface="方正书宋_GBK"/>
                <a:ea typeface="方正书宋_GBK"/>
                <a:cs typeface="方正书宋_GBK"/>
              </a:rPr>
              <a:t>    </a:t>
            </a:r>
            <a:r>
              <a:rPr lang="zh-CN" altLang="en-US" sz="1800">
                <a:latin typeface="方正书宋_GBK"/>
                <a:ea typeface="方正书宋_GBK"/>
                <a:cs typeface="方正书宋_GBK"/>
              </a:rPr>
              <a:t>）</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A</a:t>
            </a:r>
            <a:r>
              <a:rPr lang="zh-CN" altLang="en-US" sz="1800">
                <a:latin typeface="方正书宋_GBK"/>
                <a:ea typeface="方正书宋_GBK"/>
                <a:cs typeface="方正书宋_GBK"/>
              </a:rPr>
              <a:t>．纽约画派的创作方式受到各国民众欢迎</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B</a:t>
            </a:r>
            <a:r>
              <a:rPr lang="zh-CN" altLang="en-US" sz="1800">
                <a:latin typeface="方正书宋_GBK"/>
                <a:ea typeface="方正书宋_GBK"/>
                <a:cs typeface="方正书宋_GBK"/>
              </a:rPr>
              <a:t>．纽约画派的创作具有浓厚意识形态色彩</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C</a:t>
            </a:r>
            <a:r>
              <a:rPr lang="zh-CN" altLang="en-US" sz="1800">
                <a:latin typeface="方正书宋_GBK"/>
                <a:ea typeface="方正书宋_GBK"/>
                <a:cs typeface="方正书宋_GBK"/>
              </a:rPr>
              <a:t>．美国政府旨在扩大纽约画派的影响力</a:t>
            </a:r>
            <a:endParaRPr lang="en-US" sz="1800">
              <a:latin typeface="方正书宋_GBK"/>
              <a:ea typeface="方正书宋_GBK"/>
              <a:cs typeface="方正书宋_GBK"/>
            </a:endParaRPr>
          </a:p>
          <a:p>
            <a:pPr>
              <a:lnSpc>
                <a:spcPct val="150000"/>
              </a:lnSpc>
            </a:pPr>
            <a:r>
              <a:rPr lang="en-US" altLang="zh-CN" sz="1800">
                <a:latin typeface="方正书宋_GBK"/>
                <a:ea typeface="方正书宋_GBK"/>
                <a:cs typeface="方正书宋_GBK"/>
              </a:rPr>
              <a:t>D</a:t>
            </a:r>
            <a:r>
              <a:rPr lang="zh-CN" altLang="en-US" sz="1800">
                <a:latin typeface="方正书宋_GBK"/>
                <a:ea typeface="方正书宋_GBK"/>
                <a:cs typeface="方正书宋_GBK"/>
              </a:rPr>
              <a:t>．美国政府借助艺术领域渗透冷战思维</a:t>
            </a:r>
            <a:endParaRPr lang="zh-CN" altLang="en-US" sz="1800">
              <a:latin typeface="方正书宋_GBK"/>
              <a:ea typeface="方正书宋_GBK"/>
              <a:cs typeface="方正书宋_GBK"/>
            </a:endParaRPr>
          </a:p>
        </p:txBody>
      </p:sp>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72200" y="3459163"/>
            <a:ext cx="374650" cy="37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p:cNvSpPr>
            <a:spLocks noChangeArrowheads="1"/>
          </p:cNvSpPr>
          <p:nvPr/>
        </p:nvSpPr>
        <p:spPr bwMode="auto">
          <a:xfrm>
            <a:off x="1724026" y="4038600"/>
            <a:ext cx="84677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400">
                <a:solidFill>
                  <a:srgbClr val="C00000"/>
                </a:solidFill>
                <a:latin typeface="华文仿宋" panose="02010600040101010101" pitchFamily="2" charset="-122"/>
                <a:ea typeface="华文仿宋" panose="02010600040101010101" pitchFamily="2" charset="-122"/>
              </a:rPr>
              <a:t>本</a:t>
            </a:r>
            <a:r>
              <a:rPr lang="zh-CN" altLang="zh-CN" sz="2400">
                <a:solidFill>
                  <a:srgbClr val="C00000"/>
                </a:solidFill>
                <a:latin typeface="华文仿宋" panose="02010600040101010101" pitchFamily="2" charset="-122"/>
                <a:ea typeface="华文仿宋" panose="02010600040101010101" pitchFamily="2" charset="-122"/>
              </a:rPr>
              <a:t>题看似考美术，其实考美苏冷战。A项材料没有体现，故排除；B项体现不出浓厚意识形态色彩，故排除；C项表述与美国政府目的不符，故排除；D项符合当时美苏冷战下，美国政府借助艺术领域渗透冷战思维（自由），故</a:t>
            </a:r>
            <a:r>
              <a:rPr lang="en-US" altLang="zh-CN" sz="2400">
                <a:solidFill>
                  <a:srgbClr val="C00000"/>
                </a:solidFill>
                <a:latin typeface="华文仿宋" panose="02010600040101010101" pitchFamily="2" charset="-122"/>
                <a:ea typeface="华文仿宋" panose="02010600040101010101" pitchFamily="2" charset="-122"/>
              </a:rPr>
              <a:t>D</a:t>
            </a:r>
            <a:r>
              <a:rPr lang="zh-CN" altLang="zh-CN" sz="2400">
                <a:solidFill>
                  <a:srgbClr val="C00000"/>
                </a:solidFill>
                <a:latin typeface="华文仿宋" panose="02010600040101010101" pitchFamily="2" charset="-122"/>
                <a:ea typeface="华文仿宋" panose="02010600040101010101" pitchFamily="2" charset="-122"/>
              </a:rPr>
              <a:t>正确。</a:t>
            </a:r>
            <a:endParaRPr lang="zh-CN" altLang="zh-CN" sz="2400">
              <a:solidFill>
                <a:srgbClr val="C00000"/>
              </a:solidFill>
              <a:latin typeface="华文仿宋" panose="02010600040101010101" pitchFamily="2" charset="-122"/>
              <a:ea typeface="华文仿宋" panose="02010600040101010101" pitchFamily="2"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horizont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964843" y="835988"/>
            <a:ext cx="10407202" cy="35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dirty="0">
                <a:latin typeface="Times New Roman" panose="02020603050405020304" pitchFamily="18" charset="0"/>
                <a:ea typeface="宋体" panose="02010600030101010101" pitchFamily="2" charset="-122"/>
              </a:rPr>
              <a:t>41.</a:t>
            </a:r>
            <a:r>
              <a:rPr lang="zh-CN" altLang="en-US" sz="1500" dirty="0">
                <a:ea typeface="宋体" panose="02010600030101010101" pitchFamily="2" charset="-122"/>
              </a:rPr>
              <a:t>阅读材料，完成下列要求。（</a:t>
            </a:r>
            <a:r>
              <a:rPr lang="en-US" altLang="zh-CN" sz="1500" dirty="0">
                <a:latin typeface="Times New Roman" panose="02020603050405020304" pitchFamily="18" charset="0"/>
                <a:ea typeface="宋体" panose="02010600030101010101" pitchFamily="2" charset="-122"/>
              </a:rPr>
              <a:t>25</a:t>
            </a:r>
            <a:r>
              <a:rPr lang="zh-CN" altLang="en-US" sz="1500" dirty="0">
                <a:ea typeface="宋体" panose="02010600030101010101" pitchFamily="2" charset="-122"/>
              </a:rPr>
              <a:t>分）</a:t>
            </a:r>
            <a:endParaRPr lang="zh-CN" altLang="en-US" sz="1500" dirty="0">
              <a:ea typeface="楷体" panose="02010609060101010101" pitchFamily="49" charset="-122"/>
            </a:endParaRPr>
          </a:p>
          <a:p>
            <a:pPr>
              <a:lnSpc>
                <a:spcPct val="150000"/>
              </a:lnSpc>
            </a:pPr>
            <a:r>
              <a:rPr lang="zh-CN" altLang="en-US" sz="1500" dirty="0">
                <a:latin typeface="黑体" panose="02010609060101010101" pitchFamily="49" charset="-122"/>
              </a:rPr>
              <a:t>材料一</a:t>
            </a:r>
            <a:endParaRPr lang="en-US" sz="1500" dirty="0">
              <a:latin typeface="黑体" panose="02010609060101010101" pitchFamily="49" charset="-122"/>
            </a:endParaRPr>
          </a:p>
          <a:p>
            <a:pPr>
              <a:lnSpc>
                <a:spcPct val="150000"/>
              </a:lnSpc>
            </a:pPr>
            <a:r>
              <a:rPr lang="en-US" sz="1500" dirty="0">
                <a:latin typeface="Times New Roman" panose="02020603050405020304" pitchFamily="18" charset="0"/>
                <a:ea typeface="楷体" panose="02010609060101010101" pitchFamily="49" charset="-122"/>
              </a:rPr>
              <a:t>        “</a:t>
            </a:r>
            <a:r>
              <a:rPr lang="zh-CN" altLang="en-US" sz="1500" dirty="0">
                <a:ea typeface="楷体" panose="02010609060101010101" pitchFamily="49" charset="-122"/>
              </a:rPr>
              <a:t>把这些研究成果发表出来，是</a:t>
            </a:r>
            <a:r>
              <a:rPr lang="zh-CN" altLang="en-US" sz="1500" b="1" u="sng" dirty="0">
                <a:ea typeface="楷体" panose="02010609060101010101" pitchFamily="49" charset="-122"/>
              </a:rPr>
              <a:t>为了保存人类的功业</a:t>
            </a:r>
            <a:r>
              <a:rPr lang="zh-CN" altLang="en-US" sz="1500" dirty="0">
                <a:ea typeface="楷体" panose="02010609060101010101" pitchFamily="49" charset="-122"/>
              </a:rPr>
              <a:t>，使之不致由于年深日久而被人们遗忘。</a:t>
            </a:r>
            <a:r>
              <a:rPr lang="en-US" sz="1500" dirty="0">
                <a:latin typeface="Times New Roman" panose="02020603050405020304" pitchFamily="18" charset="0"/>
                <a:ea typeface="楷体" panose="02010609060101010101" pitchFamily="49" charset="-122"/>
              </a:rPr>
              <a:t>”</a:t>
            </a:r>
            <a:r>
              <a:rPr lang="zh-CN" altLang="en-US" sz="1500" dirty="0">
                <a:ea typeface="楷体" panose="02010609060101010101" pitchFamily="49" charset="-122"/>
              </a:rPr>
              <a:t>这是希罗多德（约前</a:t>
            </a:r>
            <a:r>
              <a:rPr lang="en-US" altLang="zh-CN" sz="1500" dirty="0">
                <a:latin typeface="Times New Roman" panose="02020603050405020304" pitchFamily="18" charset="0"/>
                <a:ea typeface="楷体" panose="02010609060101010101" pitchFamily="49" charset="-122"/>
              </a:rPr>
              <a:t>484~</a:t>
            </a:r>
            <a:r>
              <a:rPr lang="zh-CN" altLang="en-US" sz="1500" dirty="0">
                <a:ea typeface="楷体" panose="02010609060101010101" pitchFamily="49" charset="-122"/>
              </a:rPr>
              <a:t>约前</a:t>
            </a:r>
            <a:r>
              <a:rPr lang="en-US" altLang="zh-CN" sz="1500" dirty="0">
                <a:latin typeface="Times New Roman" panose="02020603050405020304" pitchFamily="18" charset="0"/>
                <a:ea typeface="楷体" panose="02010609060101010101" pitchFamily="49" charset="-122"/>
              </a:rPr>
              <a:t>420</a:t>
            </a:r>
            <a:r>
              <a:rPr lang="zh-CN" altLang="en-US" sz="1500" dirty="0">
                <a:ea typeface="楷体" panose="02010609060101010101" pitchFamily="49" charset="-122"/>
              </a:rPr>
              <a:t>）所撰</a:t>
            </a:r>
            <a:r>
              <a:rPr lang="en-US" altLang="zh-CN" sz="1500" dirty="0">
                <a:ea typeface="楷体" panose="02010609060101010101" pitchFamily="49" charset="-122"/>
              </a:rPr>
              <a:t>《</a:t>
            </a:r>
            <a:r>
              <a:rPr lang="zh-CN" altLang="en-US" sz="1500" dirty="0">
                <a:ea typeface="楷体" panose="02010609060101010101" pitchFamily="49" charset="-122"/>
              </a:rPr>
              <a:t>历史</a:t>
            </a:r>
            <a:r>
              <a:rPr lang="en-US" altLang="zh-CN" sz="1500" dirty="0">
                <a:ea typeface="楷体" panose="02010609060101010101" pitchFamily="49" charset="-122"/>
              </a:rPr>
              <a:t>》</a:t>
            </a:r>
            <a:r>
              <a:rPr lang="zh-CN" altLang="en-US" sz="1500" dirty="0">
                <a:ea typeface="楷体" panose="02010609060101010101" pitchFamily="49" charset="-122"/>
              </a:rPr>
              <a:t>一书的开篇之语。在此之前，对于希腊人而言，神话就是他们的历史。</a:t>
            </a:r>
            <a:r>
              <a:rPr lang="en-US" altLang="zh-CN" sz="1500" dirty="0">
                <a:ea typeface="楷体" panose="02010609060101010101" pitchFamily="49" charset="-122"/>
              </a:rPr>
              <a:t>《</a:t>
            </a:r>
            <a:r>
              <a:rPr lang="zh-CN" altLang="en-US" sz="1500" dirty="0">
                <a:ea typeface="楷体" panose="02010609060101010101" pitchFamily="49" charset="-122"/>
              </a:rPr>
              <a:t>历史</a:t>
            </a:r>
            <a:r>
              <a:rPr lang="en-US" altLang="zh-CN" sz="1500" dirty="0">
                <a:ea typeface="楷体" panose="02010609060101010101" pitchFamily="49" charset="-122"/>
              </a:rPr>
              <a:t>》</a:t>
            </a:r>
            <a:r>
              <a:rPr lang="zh-CN" altLang="en-US" sz="1500" dirty="0">
                <a:ea typeface="楷体" panose="02010609060101010101" pitchFamily="49" charset="-122"/>
              </a:rPr>
              <a:t>前半部分以追问希腊与波斯之间战争的原因为起点</a:t>
            </a:r>
            <a:r>
              <a:rPr lang="zh-CN" altLang="en-US" sz="1500" b="1" dirty="0">
                <a:ea typeface="楷体" panose="02010609060101010101" pitchFamily="49" charset="-122"/>
              </a:rPr>
              <a:t>，记载了</a:t>
            </a:r>
            <a:r>
              <a:rPr lang="zh-CN" altLang="en-US" sz="1500" dirty="0">
                <a:ea typeface="楷体" panose="02010609060101010101" pitchFamily="49" charset="-122"/>
              </a:rPr>
              <a:t>希腊、西亚、北非等地的地理环境、民族分布、历史往事</a:t>
            </a:r>
            <a:r>
              <a:rPr lang="zh-CN" altLang="en-US" sz="1500" b="1" dirty="0">
                <a:ea typeface="楷体" panose="02010609060101010101" pitchFamily="49" charset="-122"/>
              </a:rPr>
              <a:t>等内容</a:t>
            </a:r>
            <a:r>
              <a:rPr lang="zh-CN" altLang="en-US" sz="1500" dirty="0">
                <a:ea typeface="楷体" panose="02010609060101010101" pitchFamily="49" charset="-122"/>
              </a:rPr>
              <a:t>，后半部分叙述希腊城邦与波斯之间战争的全过程，故该书又被称为</a:t>
            </a:r>
            <a:r>
              <a:rPr lang="en-US" altLang="zh-CN" sz="1500" dirty="0">
                <a:ea typeface="楷体" panose="02010609060101010101" pitchFamily="49" charset="-122"/>
              </a:rPr>
              <a:t>《</a:t>
            </a:r>
            <a:r>
              <a:rPr lang="zh-CN" altLang="en-US" sz="1500" dirty="0">
                <a:ea typeface="楷体" panose="02010609060101010101" pitchFamily="49" charset="-122"/>
              </a:rPr>
              <a:t>希波战争史</a:t>
            </a:r>
            <a:r>
              <a:rPr lang="en-US" altLang="zh-CN" sz="1500" dirty="0">
                <a:ea typeface="楷体" panose="02010609060101010101" pitchFamily="49" charset="-122"/>
              </a:rPr>
              <a:t>》</a:t>
            </a:r>
            <a:r>
              <a:rPr lang="zh-CN" altLang="en-US" sz="1500" dirty="0">
                <a:ea typeface="楷体" panose="02010609060101010101" pitchFamily="49" charset="-122"/>
              </a:rPr>
              <a:t>。它</a:t>
            </a:r>
            <a:r>
              <a:rPr lang="zh-CN" altLang="en-US" sz="1500" b="1" u="sng" dirty="0">
                <a:ea typeface="楷体" panose="02010609060101010101" pitchFamily="49" charset="-122"/>
              </a:rPr>
              <a:t>继承了</a:t>
            </a:r>
            <a:r>
              <a:rPr lang="en-US" altLang="zh-CN" sz="1500" dirty="0">
                <a:ea typeface="楷体" panose="02010609060101010101" pitchFamily="49" charset="-122"/>
              </a:rPr>
              <a:t>《</a:t>
            </a:r>
            <a:r>
              <a:rPr lang="zh-CN" altLang="en-US" sz="1500" dirty="0">
                <a:ea typeface="楷体" panose="02010609060101010101" pitchFamily="49" charset="-122"/>
              </a:rPr>
              <a:t>荷马史诗</a:t>
            </a:r>
            <a:r>
              <a:rPr lang="en-US" altLang="zh-CN" sz="1500" dirty="0">
                <a:ea typeface="楷体" panose="02010609060101010101" pitchFamily="49" charset="-122"/>
              </a:rPr>
              <a:t>》</a:t>
            </a:r>
            <a:r>
              <a:rPr lang="zh-CN" altLang="en-US" sz="1500" dirty="0">
                <a:ea typeface="楷体" panose="02010609060101010101" pitchFamily="49" charset="-122"/>
              </a:rPr>
              <a:t>的叙事方式，又</a:t>
            </a:r>
            <a:r>
              <a:rPr lang="zh-CN" altLang="en-US" sz="1500" b="1" u="sng" dirty="0">
                <a:ea typeface="楷体" panose="02010609060101010101" pitchFamily="49" charset="-122"/>
              </a:rPr>
              <a:t>本着</a:t>
            </a:r>
            <a:r>
              <a:rPr lang="en-US" sz="1500" b="1" u="sng" dirty="0">
                <a:latin typeface="Times New Roman" panose="02020603050405020304" pitchFamily="18" charset="0"/>
                <a:ea typeface="楷体" panose="02010609060101010101" pitchFamily="49" charset="-122"/>
              </a:rPr>
              <a:t>“</a:t>
            </a:r>
            <a:r>
              <a:rPr lang="zh-CN" altLang="en-US" sz="1500" b="1" u="sng" dirty="0">
                <a:ea typeface="楷体" panose="02010609060101010101" pitchFamily="49" charset="-122"/>
              </a:rPr>
              <a:t>研究</a:t>
            </a:r>
            <a:r>
              <a:rPr lang="en-US" sz="1500" b="1" u="sng" dirty="0">
                <a:latin typeface="Times New Roman" panose="02020603050405020304" pitchFamily="18" charset="0"/>
                <a:ea typeface="楷体" panose="02010609060101010101" pitchFamily="49" charset="-122"/>
              </a:rPr>
              <a:t>”</a:t>
            </a:r>
            <a:r>
              <a:rPr lang="zh-CN" altLang="en-US" sz="1500" b="1" u="sng" dirty="0">
                <a:ea typeface="楷体" panose="02010609060101010101" pitchFamily="49" charset="-122"/>
              </a:rPr>
              <a:t>的精神，</a:t>
            </a:r>
            <a:r>
              <a:rPr lang="zh-CN" altLang="en-US" sz="1500" dirty="0">
                <a:ea typeface="楷体" panose="02010609060101010101" pitchFamily="49" charset="-122"/>
              </a:rPr>
              <a:t>常常分辨传说的真假与异同。作者赞扬雅典人，却并不肆意诋毁</a:t>
            </a:r>
            <a:r>
              <a:rPr lang="en-US" sz="1500" dirty="0">
                <a:latin typeface="Times New Roman" panose="02020603050405020304" pitchFamily="18" charset="0"/>
                <a:ea typeface="楷体" panose="02010609060101010101" pitchFamily="49" charset="-122"/>
              </a:rPr>
              <a:t>“</a:t>
            </a:r>
            <a:r>
              <a:rPr lang="zh-CN" altLang="en-US" sz="1500" dirty="0">
                <a:ea typeface="楷体" panose="02010609060101010101" pitchFamily="49" charset="-122"/>
              </a:rPr>
              <a:t>异邦人</a:t>
            </a:r>
            <a:r>
              <a:rPr lang="en-US" sz="1500" dirty="0">
                <a:latin typeface="Times New Roman" panose="02020603050405020304" pitchFamily="18" charset="0"/>
                <a:ea typeface="楷体" panose="02010609060101010101" pitchFamily="49" charset="-122"/>
              </a:rPr>
              <a:t>”</a:t>
            </a:r>
            <a:r>
              <a:rPr lang="zh-CN" altLang="en-US" sz="1500" dirty="0">
                <a:ea typeface="楷体" panose="02010609060101010101" pitchFamily="49" charset="-122"/>
              </a:rPr>
              <a:t>，承认东方民族具有比希腊更古老的文明。书中的不少记述是作者</a:t>
            </a:r>
            <a:r>
              <a:rPr lang="zh-CN" altLang="en-US" sz="1500" b="1" u="sng" dirty="0">
                <a:ea typeface="楷体" panose="02010609060101010101" pitchFamily="49" charset="-122"/>
              </a:rPr>
              <a:t>亲自调查得来</a:t>
            </a:r>
            <a:r>
              <a:rPr lang="zh-CN" altLang="en-US" sz="1500" dirty="0">
                <a:ea typeface="楷体" panose="02010609060101010101" pitchFamily="49" charset="-122"/>
              </a:rPr>
              <a:t>的史实，如在埃及通过询问当时作为知识分子的僧侣，掌握了大量历史和文化知识。书中许多记载为后世的考古发掘和研究所证实。</a:t>
            </a:r>
            <a:endParaRPr lang="en-US" sz="1500" dirty="0">
              <a:latin typeface="Times New Roman" panose="02020603050405020304" pitchFamily="18" charset="0"/>
              <a:ea typeface="楷体" panose="02010609060101010101" pitchFamily="49" charset="-122"/>
            </a:endParaRPr>
          </a:p>
          <a:p>
            <a:pPr algn="r">
              <a:lnSpc>
                <a:spcPct val="150000"/>
              </a:lnSpc>
            </a:pPr>
            <a:r>
              <a:rPr lang="en-US" sz="1500" dirty="0">
                <a:latin typeface="Times New Roman" panose="02020603050405020304" pitchFamily="18" charset="0"/>
                <a:ea typeface="楷体" panose="02010609060101010101" pitchFamily="49" charset="-122"/>
              </a:rPr>
              <a:t>                                                                        </a:t>
            </a:r>
            <a:r>
              <a:rPr lang="en-US" altLang="zh-CN" sz="1500" dirty="0">
                <a:latin typeface="Times New Roman" panose="02020603050405020304" pitchFamily="18" charset="0"/>
                <a:ea typeface="楷体" panose="02010609060101010101" pitchFamily="49" charset="-122"/>
              </a:rPr>
              <a:t>——</a:t>
            </a:r>
            <a:r>
              <a:rPr lang="zh-CN" altLang="en-US" sz="1500" dirty="0">
                <a:ea typeface="楷体" panose="02010609060101010101" pitchFamily="49" charset="-122"/>
              </a:rPr>
              <a:t>摘编自张广智</a:t>
            </a:r>
            <a:r>
              <a:rPr lang="en-US" altLang="zh-CN" sz="1500" dirty="0">
                <a:ea typeface="楷体" panose="02010609060101010101" pitchFamily="49" charset="-122"/>
              </a:rPr>
              <a:t>《</a:t>
            </a:r>
            <a:r>
              <a:rPr lang="zh-CN" altLang="en-US" sz="1500" dirty="0">
                <a:ea typeface="楷体" panose="02010609060101010101" pitchFamily="49" charset="-122"/>
              </a:rPr>
              <a:t>西方史学史</a:t>
            </a:r>
            <a:r>
              <a:rPr lang="en-US" altLang="zh-CN" sz="1500" dirty="0">
                <a:ea typeface="楷体" panose="02010609060101010101" pitchFamily="49" charset="-122"/>
              </a:rPr>
              <a:t>》</a:t>
            </a:r>
            <a:r>
              <a:rPr lang="zh-CN" altLang="en-US" sz="1500" dirty="0">
                <a:ea typeface="楷体" panose="02010609060101010101" pitchFamily="49" charset="-122"/>
              </a:rPr>
              <a:t>等</a:t>
            </a:r>
            <a:endParaRPr lang="zh-CN" altLang="en-US" sz="1500" dirty="0">
              <a:ea typeface="楷体" panose="02010609060101010101" pitchFamily="49" charset="-122"/>
            </a:endParaRPr>
          </a:p>
        </p:txBody>
      </p:sp>
      <p:sp>
        <p:nvSpPr>
          <p:cNvPr id="4" name="标题 1"/>
          <p:cNvSpPr txBox="1"/>
          <p:nvPr/>
        </p:nvSpPr>
        <p:spPr>
          <a:xfrm>
            <a:off x="964843" y="47001"/>
            <a:ext cx="3810000" cy="788987"/>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Garamond" panose="02020404030301010803" pitchFamily="18" charset="0"/>
                <a:ea typeface="宋体" panose="02010600030101010101" pitchFamily="2" charset="-122"/>
              </a:defRPr>
            </a:lvl5pPr>
            <a:lvl6pPr marL="4572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6pPr>
            <a:lvl7pPr marL="9144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7pPr>
            <a:lvl8pPr marL="13716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8pPr>
            <a:lvl9pPr marL="1828800" algn="l" rtl="0" fontAlgn="base">
              <a:spcBef>
                <a:spcPct val="0"/>
              </a:spcBef>
              <a:spcAft>
                <a:spcPct val="0"/>
              </a:spcAft>
              <a:defRPr sz="4200">
                <a:solidFill>
                  <a:schemeClr val="tx2"/>
                </a:solidFill>
                <a:latin typeface="Garamond" panose="02020404030301010803" pitchFamily="18" charset="0"/>
                <a:ea typeface="宋体" panose="02010600030101010101" pitchFamily="2" charset="-122"/>
              </a:defRPr>
            </a:lvl9pPr>
          </a:lstStyle>
          <a:p>
            <a:pPr>
              <a:defRPr/>
            </a:pPr>
            <a:r>
              <a:rPr lang="en-US" altLang="zh-CN" sz="4400" b="1" kern="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r>
              <a:rPr lang="zh-CN" altLang="en-US" sz="4400" b="1" kern="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试题分析</a:t>
            </a:r>
            <a:endParaRPr lang="zh-CN" altLang="en-US" kern="0" dirty="0"/>
          </a:p>
        </p:txBody>
      </p:sp>
      <p:sp>
        <p:nvSpPr>
          <p:cNvPr id="5" name="文本框 4"/>
          <p:cNvSpPr txBox="1">
            <a:spLocks noChangeArrowheads="1"/>
          </p:cNvSpPr>
          <p:nvPr/>
        </p:nvSpPr>
        <p:spPr bwMode="auto">
          <a:xfrm>
            <a:off x="964843" y="4433586"/>
            <a:ext cx="876300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600" dirty="0">
                <a:latin typeface="方正书宋_GBK"/>
                <a:ea typeface="方正书宋_GBK"/>
                <a:cs typeface="方正书宋_GBK"/>
              </a:rPr>
              <a:t>（</a:t>
            </a:r>
            <a:r>
              <a:rPr lang="en-US" altLang="zh-CN" sz="1600" dirty="0">
                <a:latin typeface="方正书宋_GBK"/>
                <a:ea typeface="方正书宋_GBK"/>
                <a:cs typeface="方正书宋_GBK"/>
              </a:rPr>
              <a:t>1</a:t>
            </a:r>
            <a:r>
              <a:rPr lang="zh-CN" altLang="en-US" sz="1600" dirty="0">
                <a:latin typeface="方正书宋_GBK"/>
                <a:ea typeface="方正书宋_GBK"/>
                <a:cs typeface="方正书宋_GBK"/>
              </a:rPr>
              <a:t>）根据材料并结合所学知识，概括希罗多德与司马迁作为伟大历史学家的共同之处。（</a:t>
            </a:r>
            <a:r>
              <a:rPr lang="en-US" altLang="zh-CN" sz="1600" dirty="0">
                <a:latin typeface="方正书宋_GBK"/>
                <a:ea typeface="方正书宋_GBK"/>
                <a:cs typeface="方正书宋_GBK"/>
              </a:rPr>
              <a:t>8</a:t>
            </a:r>
            <a:r>
              <a:rPr lang="zh-CN" altLang="en-US" sz="1600" dirty="0">
                <a:latin typeface="方正书宋_GBK"/>
                <a:ea typeface="方正书宋_GBK"/>
                <a:cs typeface="方正书宋_GBK"/>
              </a:rPr>
              <a:t>分</a:t>
            </a:r>
            <a:r>
              <a:rPr lang="zh-CN" altLang="en-US" sz="1600" dirty="0" smtClean="0">
                <a:latin typeface="方正书宋_GBK"/>
                <a:ea typeface="方正书宋_GBK"/>
                <a:cs typeface="方正书宋_GBK"/>
              </a:rPr>
              <a:t>）</a:t>
            </a:r>
            <a:endParaRPr lang="zh-CN" altLang="en-US" sz="1600" dirty="0">
              <a:latin typeface="方正书宋_GBK"/>
              <a:ea typeface="方正书宋_GBK"/>
              <a:cs typeface="方正书宋_GBK"/>
            </a:endParaRPr>
          </a:p>
        </p:txBody>
      </p:sp>
      <p:sp>
        <p:nvSpPr>
          <p:cNvPr id="2" name="矩形 1"/>
          <p:cNvSpPr/>
          <p:nvPr/>
        </p:nvSpPr>
        <p:spPr>
          <a:xfrm>
            <a:off x="1231006" y="5699796"/>
            <a:ext cx="10101330" cy="923330"/>
          </a:xfrm>
          <a:prstGeom prst="rect">
            <a:avLst/>
          </a:prstGeom>
        </p:spPr>
        <p:txBody>
          <a:bodyPr wrap="square">
            <a:spAutoFit/>
          </a:bodyPr>
          <a:lstStyle/>
          <a:p>
            <a:pPr>
              <a:lnSpc>
                <a:spcPct val="150000"/>
              </a:lnSpc>
            </a:pPr>
            <a:r>
              <a:rPr lang="zh-CN" altLang="en-US" sz="1500" b="1" dirty="0" smtClean="0">
                <a:solidFill>
                  <a:srgbClr val="7030A0"/>
                </a:solidFill>
                <a:latin typeface="华文琥珀" panose="02010800040101010101" pitchFamily="2" charset="-122"/>
                <a:ea typeface="华文琥珀" panose="02010800040101010101" pitchFamily="2" charset="-122"/>
                <a:cs typeface="Times New Roman" panose="02020603050405020304" pitchFamily="18" charset="0"/>
              </a:rPr>
              <a:t>答案</a:t>
            </a:r>
            <a:r>
              <a:rPr lang="zh-CN" altLang="en-US" sz="1500" b="1" dirty="0">
                <a:solidFill>
                  <a:srgbClr val="7030A0"/>
                </a:solidFill>
                <a:latin typeface="华文琥珀" panose="02010800040101010101" pitchFamily="2" charset="-122"/>
                <a:ea typeface="华文琥珀" panose="02010800040101010101" pitchFamily="2" charset="-122"/>
                <a:cs typeface="Times New Roman" panose="02020603050405020304" pitchFamily="18" charset="0"/>
              </a:rPr>
              <a:t>：</a:t>
            </a:r>
            <a:r>
              <a:rPr lang="en-US" altLang="zh-CN" sz="1500" dirty="0" smtClean="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历史学家的使命感；追求客观真实，理性叙述历史；创新精神；开阔的视野；自主的实地查访与史料调查精神。</a:t>
            </a:r>
            <a:endParaRPr lang="en-US" altLang="zh-CN"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1232078" y="5017601"/>
            <a:ext cx="9869511" cy="646331"/>
          </a:xfrm>
          <a:prstGeom prst="rect">
            <a:avLst/>
          </a:prstGeom>
        </p:spPr>
        <p:txBody>
          <a:bodyPr wrap="square">
            <a:spAutoFit/>
          </a:bodyPr>
          <a:lstStyle/>
          <a:p>
            <a:r>
              <a:rPr lang="zh-CN" altLang="en-US" b="1" dirty="0" smtClean="0">
                <a:latin typeface="黑体" panose="02010609060101010101" pitchFamily="49" charset="-122"/>
                <a:ea typeface="黑体" panose="02010609060101010101" pitchFamily="49" charset="-122"/>
              </a:rPr>
              <a:t>分析：</a:t>
            </a:r>
            <a:r>
              <a:rPr lang="zh-CN" altLang="zh-CN" dirty="0" smtClean="0">
                <a:latin typeface="黑体" panose="02010609060101010101" pitchFamily="49" charset="-122"/>
                <a:ea typeface="黑体" panose="02010609060101010101" pitchFamily="49" charset="-122"/>
              </a:rPr>
              <a:t>可以</a:t>
            </a:r>
            <a:r>
              <a:rPr lang="zh-CN" altLang="zh-CN" dirty="0">
                <a:latin typeface="黑体" panose="02010609060101010101" pitchFamily="49" charset="-122"/>
                <a:ea typeface="黑体" panose="02010609060101010101" pitchFamily="49" charset="-122"/>
              </a:rPr>
              <a:t>从史学态度、史学方法、史学成就、史学影响和对其他民族、其他文化的态度等角度进行概括。</a:t>
            </a:r>
            <a:endParaRPr lang="zh-CN" altLang="en-US" dirty="0">
              <a:latin typeface="黑体" panose="02010609060101010101" pitchFamily="49" charset="-122"/>
              <a:ea typeface="黑体" panose="02010609060101010101" pitchFamily="49"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5" grpId="0"/>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425003" y="192110"/>
            <a:ext cx="11449318" cy="367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2000" dirty="0">
                <a:latin typeface="黑体" panose="02010609060101010101" pitchFamily="49" charset="-122"/>
              </a:rPr>
              <a:t>材料二</a:t>
            </a:r>
            <a:endParaRPr lang="zh-CN" altLang="en-US" sz="2000" dirty="0">
              <a:latin typeface="黑体" panose="02010609060101010101" pitchFamily="49" charset="-122"/>
            </a:endParaRPr>
          </a:p>
          <a:p>
            <a:pPr>
              <a:lnSpc>
                <a:spcPct val="150000"/>
              </a:lnSpc>
            </a:pPr>
            <a:r>
              <a:rPr lang="en-US" altLang="zh-CN" sz="2000" dirty="0">
                <a:ea typeface="楷体" panose="02010609060101010101" pitchFamily="49" charset="-122"/>
              </a:rPr>
              <a:t>        《</a:t>
            </a:r>
            <a:r>
              <a:rPr lang="zh-CN" altLang="en-US" sz="2000" dirty="0">
                <a:ea typeface="楷体" panose="02010609060101010101" pitchFamily="49" charset="-122"/>
              </a:rPr>
              <a:t>史记</a:t>
            </a:r>
            <a:r>
              <a:rPr lang="en-US" altLang="zh-CN" sz="2000" dirty="0">
                <a:ea typeface="楷体" panose="02010609060101010101" pitchFamily="49" charset="-122"/>
              </a:rPr>
              <a:t>》</a:t>
            </a:r>
            <a:r>
              <a:rPr lang="zh-CN" altLang="en-US" sz="2000" dirty="0">
                <a:ea typeface="楷体" panose="02010609060101010101" pitchFamily="49" charset="-122"/>
              </a:rPr>
              <a:t>由西汉史学家司马迁（约前</a:t>
            </a:r>
            <a:r>
              <a:rPr lang="en-US" altLang="zh-CN" sz="2000" dirty="0">
                <a:latin typeface="Times New Roman" panose="02020603050405020304" pitchFamily="18" charset="0"/>
                <a:ea typeface="楷体" panose="02010609060101010101" pitchFamily="49" charset="-122"/>
              </a:rPr>
              <a:t>145~</a:t>
            </a:r>
            <a:r>
              <a:rPr lang="zh-CN" altLang="en-US" sz="2000" dirty="0">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所著，记载了自黄帝到汉武帝二三千年间的历史，也叙述了汉朝周边各民族如朝鲜、匈奴和中亚、南亚各地的史实。全书以编年叙事的帝王</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本纪</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为纲，以人物</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列传</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为主体，被称为</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纪传体</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，成为后来历代官修史书的正宗。司马迁以儒家的历史观为宗旨，在前代深厚的历史学积淀基础上，坚持</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原始察终、见盛观衰</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的著史原则，常常表达自己对于历史现象的认识甚至疑惑。</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史记</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充分利用各类先秦文献、汉朝政事档案等，客观、如实地叙述史实，并佐以司马迁的游历见闻及民间传说，力求</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通古今之变，成一家之言</a:t>
            </a:r>
            <a:r>
              <a:rPr lang="en-US"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endParaRPr lang="en-US" sz="2000" dirty="0">
              <a:latin typeface="楷体" panose="02010609060101010101" pitchFamily="49" charset="-122"/>
              <a:ea typeface="楷体" panose="02010609060101010101" pitchFamily="49" charset="-122"/>
            </a:endParaRPr>
          </a:p>
          <a:p>
            <a:pPr algn="r">
              <a:lnSpc>
                <a:spcPct val="150000"/>
              </a:lnSpc>
            </a:pPr>
            <a:r>
              <a:rPr lang="en-US" altLang="zh-CN" sz="1500" dirty="0">
                <a:latin typeface="Times New Roman" panose="02020603050405020304" pitchFamily="18" charset="0"/>
                <a:ea typeface="楷体" panose="02010609060101010101" pitchFamily="49" charset="-122"/>
              </a:rPr>
              <a:t>——</a:t>
            </a:r>
            <a:r>
              <a:rPr lang="zh-CN" altLang="en-US" sz="1500" dirty="0">
                <a:ea typeface="楷体" panose="02010609060101010101" pitchFamily="49" charset="-122"/>
              </a:rPr>
              <a:t>摘编自瞿林东</a:t>
            </a:r>
            <a:r>
              <a:rPr lang="en-US" altLang="zh-CN" sz="1500" dirty="0">
                <a:ea typeface="楷体" panose="02010609060101010101" pitchFamily="49" charset="-122"/>
              </a:rPr>
              <a:t>《</a:t>
            </a:r>
            <a:r>
              <a:rPr lang="zh-CN" altLang="en-US" sz="1500" dirty="0">
                <a:ea typeface="楷体" panose="02010609060101010101" pitchFamily="49" charset="-122"/>
              </a:rPr>
              <a:t>中国史学史纲</a:t>
            </a:r>
            <a:r>
              <a:rPr lang="en-US" altLang="zh-CN" sz="1500" dirty="0">
                <a:ea typeface="楷体" panose="02010609060101010101" pitchFamily="49" charset="-122"/>
              </a:rPr>
              <a:t>》</a:t>
            </a:r>
            <a:endParaRPr lang="zh-CN" altLang="en-US" sz="1500" dirty="0">
              <a:ea typeface="楷体" panose="02010609060101010101" pitchFamily="49" charset="-122"/>
            </a:endParaRPr>
          </a:p>
        </p:txBody>
      </p:sp>
      <p:sp>
        <p:nvSpPr>
          <p:cNvPr id="3" name="文本框 2"/>
          <p:cNvSpPr txBox="1">
            <a:spLocks noChangeArrowheads="1"/>
          </p:cNvSpPr>
          <p:nvPr/>
        </p:nvSpPr>
        <p:spPr bwMode="auto">
          <a:xfrm>
            <a:off x="940158" y="4034341"/>
            <a:ext cx="876300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600" dirty="0">
                <a:latin typeface="方正书宋_GBK"/>
                <a:ea typeface="方正书宋_GBK"/>
                <a:cs typeface="方正书宋_GBK"/>
              </a:rPr>
              <a:t>（</a:t>
            </a:r>
            <a:r>
              <a:rPr lang="en-US" altLang="zh-CN" sz="1600" dirty="0">
                <a:latin typeface="方正书宋_GBK"/>
                <a:ea typeface="方正书宋_GBK"/>
                <a:cs typeface="方正书宋_GBK"/>
              </a:rPr>
              <a:t>1</a:t>
            </a:r>
            <a:r>
              <a:rPr lang="zh-CN" altLang="en-US" sz="1600" dirty="0">
                <a:latin typeface="方正书宋_GBK"/>
                <a:ea typeface="方正书宋_GBK"/>
                <a:cs typeface="方正书宋_GBK"/>
              </a:rPr>
              <a:t>）根据材料并结合所学知识，概括希罗多德与司马迁作为伟大历史学家的共同之处。（</a:t>
            </a:r>
            <a:r>
              <a:rPr lang="en-US" altLang="zh-CN" sz="1600" dirty="0">
                <a:latin typeface="方正书宋_GBK"/>
                <a:ea typeface="方正书宋_GBK"/>
                <a:cs typeface="方正书宋_GBK"/>
              </a:rPr>
              <a:t>8</a:t>
            </a:r>
            <a:r>
              <a:rPr lang="zh-CN" altLang="en-US" sz="1600" dirty="0">
                <a:latin typeface="方正书宋_GBK"/>
                <a:ea typeface="方正书宋_GBK"/>
                <a:cs typeface="方正书宋_GBK"/>
              </a:rPr>
              <a:t>分</a:t>
            </a:r>
            <a:r>
              <a:rPr lang="zh-CN" altLang="en-US" sz="1600" dirty="0" smtClean="0">
                <a:latin typeface="方正书宋_GBK"/>
                <a:ea typeface="方正书宋_GBK"/>
                <a:cs typeface="方正书宋_GBK"/>
              </a:rPr>
              <a:t>）</a:t>
            </a:r>
            <a:endParaRPr lang="zh-CN" altLang="en-US" sz="1600" dirty="0">
              <a:latin typeface="方正书宋_GBK"/>
              <a:ea typeface="方正书宋_GBK"/>
              <a:cs typeface="方正书宋_GBK"/>
            </a:endParaRPr>
          </a:p>
        </p:txBody>
      </p:sp>
      <p:sp>
        <p:nvSpPr>
          <p:cNvPr id="4" name="矩形 3"/>
          <p:cNvSpPr/>
          <p:nvPr/>
        </p:nvSpPr>
        <p:spPr>
          <a:xfrm>
            <a:off x="940158" y="4808782"/>
            <a:ext cx="9869511" cy="646331"/>
          </a:xfrm>
          <a:prstGeom prst="rect">
            <a:avLst/>
          </a:prstGeom>
        </p:spPr>
        <p:txBody>
          <a:bodyPr wrap="square">
            <a:spAutoFit/>
          </a:bodyPr>
          <a:lstStyle/>
          <a:p>
            <a:r>
              <a:rPr lang="zh-CN" altLang="en-US" b="1" dirty="0" smtClean="0">
                <a:latin typeface="黑体" panose="02010609060101010101" pitchFamily="49" charset="-122"/>
                <a:ea typeface="黑体" panose="02010609060101010101" pitchFamily="49" charset="-122"/>
              </a:rPr>
              <a:t>分析：</a:t>
            </a:r>
            <a:r>
              <a:rPr lang="zh-CN" altLang="zh-CN" dirty="0" smtClean="0">
                <a:latin typeface="黑体" panose="02010609060101010101" pitchFamily="49" charset="-122"/>
                <a:ea typeface="黑体" panose="02010609060101010101" pitchFamily="49" charset="-122"/>
              </a:rPr>
              <a:t>可以</a:t>
            </a:r>
            <a:r>
              <a:rPr lang="zh-CN" altLang="zh-CN" dirty="0">
                <a:latin typeface="黑体" panose="02010609060101010101" pitchFamily="49" charset="-122"/>
                <a:ea typeface="黑体" panose="02010609060101010101" pitchFamily="49" charset="-122"/>
              </a:rPr>
              <a:t>从史学态度、史学方法、史学成就、史学影响和对其他民族、其他文化的态度等角度进行概括。</a:t>
            </a:r>
            <a:endParaRPr lang="zh-CN" altLang="en-US" dirty="0">
              <a:latin typeface="黑体" panose="02010609060101010101" pitchFamily="49" charset="-122"/>
              <a:ea typeface="黑体" panose="02010609060101010101" pitchFamily="49" charset="-122"/>
            </a:endParaRPr>
          </a:p>
        </p:txBody>
      </p:sp>
      <p:sp>
        <p:nvSpPr>
          <p:cNvPr id="5" name="矩形 4"/>
          <p:cNvSpPr/>
          <p:nvPr/>
        </p:nvSpPr>
        <p:spPr>
          <a:xfrm>
            <a:off x="940158" y="5825597"/>
            <a:ext cx="10101330" cy="923330"/>
          </a:xfrm>
          <a:prstGeom prst="rect">
            <a:avLst/>
          </a:prstGeom>
        </p:spPr>
        <p:txBody>
          <a:bodyPr wrap="square">
            <a:spAutoFit/>
          </a:bodyPr>
          <a:lstStyle/>
          <a:p>
            <a:pPr>
              <a:lnSpc>
                <a:spcPct val="150000"/>
              </a:lnSpc>
            </a:pPr>
            <a:r>
              <a:rPr lang="zh-CN" altLang="en-US" sz="1500" b="1" dirty="0" smtClean="0">
                <a:solidFill>
                  <a:srgbClr val="7030A0"/>
                </a:solidFill>
                <a:latin typeface="华文琥珀" panose="02010800040101010101" pitchFamily="2" charset="-122"/>
                <a:ea typeface="华文琥珀" panose="02010800040101010101" pitchFamily="2" charset="-122"/>
                <a:cs typeface="Times New Roman" panose="02020603050405020304" pitchFamily="18" charset="0"/>
              </a:rPr>
              <a:t>答案</a:t>
            </a:r>
            <a:r>
              <a:rPr lang="zh-CN" altLang="en-US" sz="1500" b="1" dirty="0">
                <a:solidFill>
                  <a:srgbClr val="7030A0"/>
                </a:solidFill>
                <a:latin typeface="华文琥珀" panose="02010800040101010101" pitchFamily="2" charset="-122"/>
                <a:ea typeface="华文琥珀" panose="02010800040101010101" pitchFamily="2" charset="-122"/>
                <a:cs typeface="Times New Roman" panose="02020603050405020304" pitchFamily="18" charset="0"/>
              </a:rPr>
              <a:t>：</a:t>
            </a:r>
            <a:r>
              <a:rPr lang="en-US" altLang="zh-CN" sz="1500" dirty="0" smtClean="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历史学家的使命感；追求客观真实，理性叙述历史；创新精神；开阔的视野；自主的实地查访与史料调查精神。</a:t>
            </a:r>
            <a:endParaRPr lang="en-US" altLang="zh-CN"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a:spLocks noChangeArrowheads="1"/>
          </p:cNvSpPr>
          <p:nvPr/>
        </p:nvSpPr>
        <p:spPr bwMode="auto">
          <a:xfrm>
            <a:off x="1752600" y="762000"/>
            <a:ext cx="8763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600" dirty="0">
                <a:latin typeface="方正书宋_GBK"/>
                <a:ea typeface="方正书宋_GBK"/>
                <a:cs typeface="方正书宋_GBK"/>
              </a:rPr>
              <a:t>（</a:t>
            </a:r>
            <a:r>
              <a:rPr lang="en-US" altLang="zh-CN" sz="1600" dirty="0">
                <a:latin typeface="方正书宋_GBK"/>
                <a:ea typeface="方正书宋_GBK"/>
                <a:cs typeface="方正书宋_GBK"/>
              </a:rPr>
              <a:t>1</a:t>
            </a:r>
            <a:r>
              <a:rPr lang="zh-CN" altLang="en-US" sz="1600" dirty="0">
                <a:latin typeface="方正书宋_GBK"/>
                <a:ea typeface="方正书宋_GBK"/>
                <a:cs typeface="方正书宋_GBK"/>
              </a:rPr>
              <a:t>）根据材料并结合所学知识，概括希罗多德与司马迁作为伟大历史学家的共同之处。（</a:t>
            </a:r>
            <a:r>
              <a:rPr lang="en-US" altLang="zh-CN" sz="1600" dirty="0">
                <a:latin typeface="方正书宋_GBK"/>
                <a:ea typeface="方正书宋_GBK"/>
                <a:cs typeface="方正书宋_GBK"/>
              </a:rPr>
              <a:t>8</a:t>
            </a:r>
            <a:r>
              <a:rPr lang="zh-CN" altLang="en-US" sz="1600" dirty="0">
                <a:latin typeface="方正书宋_GBK"/>
                <a:ea typeface="方正书宋_GBK"/>
                <a:cs typeface="方正书宋_GBK"/>
              </a:rPr>
              <a:t>分）</a:t>
            </a:r>
            <a:endParaRPr lang="zh-CN" altLang="en-US" sz="1600" dirty="0">
              <a:latin typeface="方正书宋_GBK"/>
              <a:ea typeface="方正书宋_GBK"/>
              <a:cs typeface="方正书宋_GBK"/>
            </a:endParaRPr>
          </a:p>
          <a:p>
            <a:pPr>
              <a:lnSpc>
                <a:spcPct val="150000"/>
              </a:lnSpc>
            </a:pPr>
            <a:r>
              <a:rPr lang="zh-CN" altLang="en-US" sz="1600" dirty="0">
                <a:latin typeface="方正书宋_GBK"/>
                <a:ea typeface="方正书宋_GBK"/>
                <a:cs typeface="方正书宋_GBK"/>
              </a:rPr>
              <a:t>（</a:t>
            </a:r>
            <a:r>
              <a:rPr lang="en-US" altLang="zh-CN" sz="1600" dirty="0">
                <a:latin typeface="方正书宋_GBK"/>
                <a:ea typeface="方正书宋_GBK"/>
                <a:cs typeface="方正书宋_GBK"/>
              </a:rPr>
              <a:t>2</a:t>
            </a:r>
            <a:r>
              <a:rPr lang="zh-CN" altLang="en-US" sz="1600" dirty="0">
                <a:latin typeface="方正书宋_GBK"/>
                <a:ea typeface="方正书宋_GBK"/>
                <a:cs typeface="方正书宋_GBK"/>
              </a:rPr>
              <a:t>）根据材料并结合所学知识，分别说明</a:t>
            </a:r>
            <a:r>
              <a:rPr lang="en-US" altLang="zh-CN" sz="1600" dirty="0">
                <a:latin typeface="方正书宋_GBK"/>
                <a:ea typeface="方正书宋_GBK"/>
                <a:cs typeface="方正书宋_GBK"/>
              </a:rPr>
              <a:t>《</a:t>
            </a:r>
            <a:r>
              <a:rPr lang="zh-CN" altLang="en-US" sz="1600" dirty="0">
                <a:latin typeface="方正书宋_GBK"/>
                <a:ea typeface="方正书宋_GBK"/>
                <a:cs typeface="方正书宋_GBK"/>
              </a:rPr>
              <a:t>历史</a:t>
            </a:r>
            <a:r>
              <a:rPr lang="en-US" altLang="zh-CN" sz="1600" dirty="0">
                <a:latin typeface="方正书宋_GBK"/>
                <a:ea typeface="方正书宋_GBK"/>
                <a:cs typeface="方正书宋_GBK"/>
              </a:rPr>
              <a:t>》</a:t>
            </a:r>
            <a:r>
              <a:rPr lang="zh-CN" altLang="en-US" sz="1600" dirty="0">
                <a:latin typeface="方正书宋_GBK"/>
                <a:ea typeface="方正书宋_GBK"/>
                <a:cs typeface="方正书宋_GBK"/>
              </a:rPr>
              <a:t>与</a:t>
            </a:r>
            <a:r>
              <a:rPr lang="en-US" altLang="zh-CN" sz="1600" dirty="0">
                <a:latin typeface="方正书宋_GBK"/>
                <a:ea typeface="方正书宋_GBK"/>
                <a:cs typeface="方正书宋_GBK"/>
              </a:rPr>
              <a:t>《</a:t>
            </a:r>
            <a:r>
              <a:rPr lang="zh-CN" altLang="en-US" sz="1600" dirty="0">
                <a:latin typeface="方正书宋_GBK"/>
                <a:ea typeface="方正书宋_GBK"/>
                <a:cs typeface="方正书宋_GBK"/>
              </a:rPr>
              <a:t>史记</a:t>
            </a:r>
            <a:r>
              <a:rPr lang="en-US" altLang="zh-CN" sz="1600" dirty="0">
                <a:latin typeface="方正书宋_GBK"/>
                <a:ea typeface="方正书宋_GBK"/>
                <a:cs typeface="方正书宋_GBK"/>
              </a:rPr>
              <a:t>》</a:t>
            </a:r>
            <a:r>
              <a:rPr lang="zh-CN" altLang="en-US" sz="1600" dirty="0">
                <a:latin typeface="方正书宋_GBK"/>
                <a:ea typeface="方正书宋_GBK"/>
                <a:cs typeface="方正书宋_GBK"/>
              </a:rPr>
              <a:t>产生的历史背景。（</a:t>
            </a:r>
            <a:r>
              <a:rPr lang="en-US" altLang="zh-CN" sz="1600" dirty="0">
                <a:latin typeface="方正书宋_GBK"/>
                <a:ea typeface="方正书宋_GBK"/>
                <a:cs typeface="方正书宋_GBK"/>
              </a:rPr>
              <a:t>12</a:t>
            </a:r>
            <a:r>
              <a:rPr lang="zh-CN" altLang="en-US" sz="1600" dirty="0">
                <a:latin typeface="方正书宋_GBK"/>
                <a:ea typeface="方正书宋_GBK"/>
                <a:cs typeface="方正书宋_GBK"/>
              </a:rPr>
              <a:t>分）</a:t>
            </a:r>
            <a:endParaRPr lang="zh-CN" altLang="en-US" sz="1600" dirty="0">
              <a:latin typeface="方正书宋_GBK"/>
              <a:ea typeface="方正书宋_GBK"/>
              <a:cs typeface="方正书宋_GBK"/>
            </a:endParaRPr>
          </a:p>
          <a:p>
            <a:pPr>
              <a:lnSpc>
                <a:spcPct val="150000"/>
              </a:lnSpc>
            </a:pPr>
            <a:r>
              <a:rPr lang="zh-CN" altLang="en-US" sz="1600" dirty="0">
                <a:latin typeface="方正书宋_GBK"/>
                <a:ea typeface="方正书宋_GBK"/>
                <a:cs typeface="方正书宋_GBK"/>
              </a:rPr>
              <a:t>（</a:t>
            </a:r>
            <a:r>
              <a:rPr lang="en-US" altLang="zh-CN" sz="1600" dirty="0">
                <a:latin typeface="方正书宋_GBK"/>
                <a:ea typeface="方正书宋_GBK"/>
                <a:cs typeface="方正书宋_GBK"/>
              </a:rPr>
              <a:t>3</a:t>
            </a:r>
            <a:r>
              <a:rPr lang="zh-CN" altLang="en-US" sz="1600" dirty="0">
                <a:latin typeface="方正书宋_GBK"/>
                <a:ea typeface="方正书宋_GBK"/>
                <a:cs typeface="方正书宋_GBK"/>
              </a:rPr>
              <a:t>）根据材料并结合所学知识，简述撰写史书应该包括的要素。（</a:t>
            </a:r>
            <a:r>
              <a:rPr lang="en-US" altLang="zh-CN" sz="1600" dirty="0">
                <a:latin typeface="方正书宋_GBK"/>
                <a:ea typeface="方正书宋_GBK"/>
                <a:cs typeface="方正书宋_GBK"/>
              </a:rPr>
              <a:t>5</a:t>
            </a:r>
            <a:r>
              <a:rPr lang="zh-CN" altLang="en-US" sz="1600" dirty="0">
                <a:latin typeface="方正书宋_GBK"/>
                <a:ea typeface="方正书宋_GBK"/>
                <a:cs typeface="方正书宋_GBK"/>
              </a:rPr>
              <a:t>分）</a:t>
            </a:r>
            <a:endParaRPr lang="zh-CN" altLang="en-US" sz="1600" dirty="0">
              <a:latin typeface="方正书宋_GBK"/>
              <a:ea typeface="方正书宋_GBK"/>
              <a:cs typeface="方正书宋_GBK"/>
            </a:endParaRPr>
          </a:p>
        </p:txBody>
      </p:sp>
      <p:sp>
        <p:nvSpPr>
          <p:cNvPr id="2" name="矩形 1"/>
          <p:cNvSpPr>
            <a:spLocks noChangeArrowheads="1"/>
          </p:cNvSpPr>
          <p:nvPr/>
        </p:nvSpPr>
        <p:spPr bwMode="auto">
          <a:xfrm>
            <a:off x="6699250" y="2195514"/>
            <a:ext cx="39687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zh-CN" altLang="en-US" sz="1600" dirty="0">
                <a:solidFill>
                  <a:srgbClr val="C00000"/>
                </a:solidFill>
                <a:latin typeface="华文仿宋" panose="02010600040101010101" pitchFamily="2" charset="-122"/>
                <a:ea typeface="华文仿宋" panose="02010600040101010101" pitchFamily="2" charset="-122"/>
              </a:rPr>
              <a:t>分析：</a:t>
            </a:r>
            <a:r>
              <a:rPr lang="zh-CN" altLang="zh-CN" sz="1600" dirty="0">
                <a:solidFill>
                  <a:srgbClr val="C00000"/>
                </a:solidFill>
                <a:latin typeface="华文仿宋" panose="02010600040101010101" pitchFamily="2" charset="-122"/>
                <a:ea typeface="华文仿宋" panose="02010600040101010101" pitchFamily="2" charset="-122"/>
              </a:rPr>
              <a:t>（1）考查学生时空观念、史料实证、历史解释，涵养求真务实精神，可以从史学态度、史学方法、史学成就、史学影响和对其他民族、其他文化的态度等角度进行概括。</a:t>
            </a:r>
            <a:endParaRPr lang="zh-CN" altLang="zh-CN" sz="1600" dirty="0">
              <a:solidFill>
                <a:srgbClr val="C00000"/>
              </a:solidFill>
              <a:latin typeface="华文仿宋" panose="02010600040101010101" pitchFamily="2" charset="-122"/>
              <a:ea typeface="华文仿宋" panose="02010600040101010101" pitchFamily="2" charset="-122"/>
            </a:endParaRPr>
          </a:p>
          <a:p>
            <a:pPr>
              <a:lnSpc>
                <a:spcPct val="150000"/>
              </a:lnSpc>
            </a:pPr>
            <a:r>
              <a:rPr lang="zh-CN" altLang="zh-CN" sz="1600" dirty="0">
                <a:solidFill>
                  <a:srgbClr val="C00000"/>
                </a:solidFill>
                <a:latin typeface="华文仿宋" panose="02010600040101010101" pitchFamily="2" charset="-122"/>
                <a:ea typeface="华文仿宋" panose="02010600040101010101" pitchFamily="2" charset="-122"/>
              </a:rPr>
              <a:t>（2）考查学生史料实证和历史解释素养。分别从古代埃及和汉代政治、经济和思想以及史家个人品质等方面进行分析，得出结论。</a:t>
            </a:r>
            <a:endParaRPr lang="zh-CN" altLang="zh-CN" sz="1600" dirty="0">
              <a:solidFill>
                <a:srgbClr val="C00000"/>
              </a:solidFill>
              <a:latin typeface="华文仿宋" panose="02010600040101010101" pitchFamily="2" charset="-122"/>
              <a:ea typeface="华文仿宋" panose="02010600040101010101" pitchFamily="2" charset="-122"/>
            </a:endParaRPr>
          </a:p>
          <a:p>
            <a:pPr>
              <a:lnSpc>
                <a:spcPct val="150000"/>
              </a:lnSpc>
            </a:pPr>
            <a:r>
              <a:rPr lang="zh-CN" altLang="zh-CN" sz="1600" dirty="0">
                <a:solidFill>
                  <a:srgbClr val="C00000"/>
                </a:solidFill>
                <a:latin typeface="华文仿宋" panose="02010600040101010101" pitchFamily="2" charset="-122"/>
                <a:ea typeface="华文仿宋" panose="02010600040101010101" pitchFamily="2" charset="-122"/>
              </a:rPr>
              <a:t>（3）考查学生历史学习和研究的方法，可从“史家四长（才、学、识、德）”方面概括，得出结论。</a:t>
            </a:r>
            <a:endParaRPr lang="zh-CN" altLang="zh-CN" sz="1600" dirty="0">
              <a:solidFill>
                <a:srgbClr val="C00000"/>
              </a:solidFill>
              <a:latin typeface="华文仿宋" panose="02010600040101010101" pitchFamily="2" charset="-122"/>
              <a:ea typeface="华文仿宋" panose="02010600040101010101" pitchFamily="2" charset="-122"/>
            </a:endParaRPr>
          </a:p>
        </p:txBody>
      </p:sp>
      <p:sp>
        <p:nvSpPr>
          <p:cNvPr id="56324" name="矩形 2"/>
          <p:cNvSpPr>
            <a:spLocks noChangeArrowheads="1"/>
          </p:cNvSpPr>
          <p:nvPr/>
        </p:nvSpPr>
        <p:spPr bwMode="auto">
          <a:xfrm>
            <a:off x="1544638" y="2195514"/>
            <a:ext cx="4946650" cy="466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pPr>
              <a:lnSpc>
                <a:spcPct val="150000"/>
              </a:lnSpc>
            </a:pPr>
            <a:r>
              <a:rPr lang="en-US" altLang="zh-CN" sz="15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en-US"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历史学家的使命感；追求客观真实，理性叙述历史；创新精神；开阔的视野；自主的实地查访与史料调查精神。</a:t>
            </a:r>
            <a:endPar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en-US"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）历史：古希腊城邦的发展与人文精神；希腊文明与其他文明的广泛接触；丰富的历史与神话传说；海外贸易与工商业比较发达。</a:t>
            </a:r>
            <a:endPar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zh-CN" altLang="en-US"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史记：多民族统一国家的稳定与繁荣，儒家思想的影响；史学传统；丰富的历史文化积累。</a:t>
            </a:r>
            <a:endPar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en-US" altLang="zh-CN"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en-US"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rPr>
              <a:t>）叙述一定时空框架内的历史事物；有指导思想；客观、准确的记载；丰富的史实；有作者的认知。</a:t>
            </a:r>
            <a:endParaRPr lang="zh-CN" altLang="en-US" sz="1800" dirty="0">
              <a:solidFill>
                <a:srgbClr val="7030A0"/>
              </a:solidFill>
              <a:latin typeface="Times New Roman" panose="02020603050405020304" pitchFamily="18" charset="0"/>
              <a:ea typeface="楷体" panose="02010609060101010101" pitchFamily="49" charset="-122"/>
              <a:cs typeface="Times New Roman" panose="02020603050405020304" pitchFamily="18"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randombar(horizont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6324"/>
                                        </p:tgtEl>
                                        <p:attrNameLst>
                                          <p:attrName>style.visibility</p:attrName>
                                        </p:attrNameLst>
                                      </p:cBhvr>
                                      <p:to>
                                        <p:strVal val="visible"/>
                                      </p:to>
                                    </p:set>
                                    <p:anim calcmode="lin" valueType="num">
                                      <p:cBhvr additive="base">
                                        <p:cTn id="12" dur="500" fill="hold"/>
                                        <p:tgtEl>
                                          <p:spTgt spid="56324"/>
                                        </p:tgtEl>
                                        <p:attrNameLst>
                                          <p:attrName>ppt_x</p:attrName>
                                        </p:attrNameLst>
                                      </p:cBhvr>
                                      <p:tavLst>
                                        <p:tav tm="0">
                                          <p:val>
                                            <p:strVal val="#ppt_x"/>
                                          </p:val>
                                        </p:tav>
                                        <p:tav tm="100000">
                                          <p:val>
                                            <p:strVal val="#ppt_x"/>
                                          </p:val>
                                        </p:tav>
                                      </p:tavLst>
                                    </p:anim>
                                    <p:anim calcmode="lin" valueType="num">
                                      <p:cBhvr additive="base">
                                        <p:cTn id="13" dur="500" fill="hold"/>
                                        <p:tgtEl>
                                          <p:spTgt spid="563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P spid="5632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内容占位符 2"/>
          <p:cNvSpPr>
            <a:spLocks noGrp="1"/>
          </p:cNvSpPr>
          <p:nvPr>
            <p:ph idx="1"/>
          </p:nvPr>
        </p:nvSpPr>
        <p:spPr>
          <a:xfrm>
            <a:off x="566670" y="838199"/>
            <a:ext cx="10098157" cy="5717147"/>
          </a:xfrm>
        </p:spPr>
        <p:txBody>
          <a:bodyPr>
            <a:normAutofit fontScale="25000" lnSpcReduction="20000"/>
          </a:bodyPr>
          <a:lstStyle/>
          <a:p>
            <a:pPr marL="0" indent="0">
              <a:buNone/>
            </a:pPr>
            <a:r>
              <a:rPr lang="zh-CN" altLang="zh-CN" sz="9600" b="1" dirty="0">
                <a:solidFill>
                  <a:srgbClr val="0E0E0E"/>
                </a:solidFill>
                <a:latin typeface="楷体" panose="02010609060101010101" pitchFamily="49" charset="-122"/>
                <a:ea typeface="楷体" panose="02010609060101010101" pitchFamily="49" charset="-122"/>
              </a:rPr>
              <a:t>42</a:t>
            </a:r>
            <a:r>
              <a:rPr lang="zh-CN" altLang="en-US" sz="9600" b="1" dirty="0">
                <a:solidFill>
                  <a:srgbClr val="0E0E0E"/>
                </a:solidFill>
                <a:latin typeface="楷体" panose="02010609060101010101" pitchFamily="49" charset="-122"/>
                <a:ea typeface="楷体" panose="02010609060101010101" pitchFamily="49" charset="-122"/>
              </a:rPr>
              <a:t>．（</a:t>
            </a:r>
            <a:r>
              <a:rPr lang="en-US" altLang="zh-CN" sz="9600" b="1" dirty="0">
                <a:solidFill>
                  <a:srgbClr val="0E0E0E"/>
                </a:solidFill>
                <a:latin typeface="楷体" panose="02010609060101010101" pitchFamily="49" charset="-122"/>
                <a:ea typeface="楷体" panose="02010609060101010101" pitchFamily="49" charset="-122"/>
              </a:rPr>
              <a:t>2020</a:t>
            </a:r>
            <a:r>
              <a:rPr lang="zh-CN" altLang="en-US" sz="9600" b="1" dirty="0">
                <a:solidFill>
                  <a:srgbClr val="0E0E0E"/>
                </a:solidFill>
                <a:latin typeface="楷体" panose="02010609060101010101" pitchFamily="49" charset="-122"/>
                <a:ea typeface="楷体" panose="02010609060101010101" pitchFamily="49" charset="-122"/>
              </a:rPr>
              <a:t>年全国乙卷）阅读材料，完成下列要求。（</a:t>
            </a:r>
            <a:r>
              <a:rPr lang="zh-CN" altLang="zh-CN" sz="9600" b="1" dirty="0">
                <a:solidFill>
                  <a:srgbClr val="0E0E0E"/>
                </a:solidFill>
                <a:latin typeface="楷体" panose="02010609060101010101" pitchFamily="49" charset="-122"/>
                <a:ea typeface="楷体" panose="02010609060101010101" pitchFamily="49" charset="-122"/>
              </a:rPr>
              <a:t>12</a:t>
            </a:r>
            <a:r>
              <a:rPr lang="zh-CN" altLang="en-US" sz="9600" b="1" dirty="0">
                <a:solidFill>
                  <a:srgbClr val="0E0E0E"/>
                </a:solidFill>
                <a:latin typeface="楷体" panose="02010609060101010101" pitchFamily="49" charset="-122"/>
                <a:ea typeface="楷体" panose="02010609060101010101" pitchFamily="49" charset="-122"/>
              </a:rPr>
              <a:t>分）</a:t>
            </a:r>
            <a:endParaRPr lang="zh-CN" altLang="en-US" sz="9600" b="1" dirty="0">
              <a:solidFill>
                <a:srgbClr val="0E0E0E"/>
              </a:solidFill>
              <a:latin typeface="楷体" panose="02010609060101010101" pitchFamily="49" charset="-122"/>
              <a:ea typeface="楷体" panose="02010609060101010101" pitchFamily="49" charset="-122"/>
            </a:endParaRPr>
          </a:p>
          <a:p>
            <a:pPr marL="0" indent="0">
              <a:buNone/>
            </a:pPr>
            <a:r>
              <a:rPr lang="zh-CN" sz="8000" b="1" dirty="0" smtClean="0">
                <a:solidFill>
                  <a:srgbClr val="0E0E0E"/>
                </a:solidFill>
                <a:latin typeface="楷体" panose="02010609060101010101" pitchFamily="49" charset="-122"/>
                <a:ea typeface="楷体" panose="02010609060101010101" pitchFamily="49" charset="-122"/>
              </a:rPr>
              <a:t>材料</a:t>
            </a:r>
            <a:r>
              <a:rPr lang="zh-CN" sz="5900" b="1" dirty="0" smtClean="0">
                <a:solidFill>
                  <a:srgbClr val="0E0E0E"/>
                </a:solidFill>
                <a:latin typeface="楷体" panose="02010609060101010101" pitchFamily="49" charset="-122"/>
                <a:ea typeface="楷体" panose="02010609060101010101" pitchFamily="49" charset="-122"/>
              </a:rPr>
              <a:t> </a:t>
            </a:r>
            <a:endParaRPr lang="zh-CN" sz="5900" b="1" dirty="0" smtClean="0">
              <a:solidFill>
                <a:srgbClr val="0E0E0E"/>
              </a:solidFill>
              <a:latin typeface="楷体" panose="02010609060101010101" pitchFamily="49" charset="-122"/>
              <a:ea typeface="楷体" panose="02010609060101010101" pitchFamily="49" charset="-122"/>
            </a:endParaRPr>
          </a:p>
          <a:p>
            <a:pPr marL="0" indent="0">
              <a:buNone/>
            </a:pPr>
            <a:endParaRPr lang="zh-CN" b="1" dirty="0" smtClean="0">
              <a:solidFill>
                <a:srgbClr val="0E0E0E"/>
              </a:solidFill>
              <a:latin typeface="楷体" panose="02010609060101010101" pitchFamily="49" charset="-122"/>
              <a:ea typeface="楷体" panose="02010609060101010101" pitchFamily="49" charset="-122"/>
            </a:endParaRPr>
          </a:p>
          <a:p>
            <a:pPr marL="0" indent="0">
              <a:buNone/>
            </a:pPr>
            <a:r>
              <a:rPr lang="zh-CN" b="1" dirty="0" smtClean="0">
                <a:solidFill>
                  <a:srgbClr val="0E0E0E"/>
                </a:solidFill>
                <a:latin typeface="楷体" panose="02010609060101010101" pitchFamily="49" charset="-122"/>
                <a:ea typeface="楷体" panose="02010609060101010101" pitchFamily="49" charset="-122"/>
              </a:rPr>
              <a:t>   </a:t>
            </a:r>
            <a:endParaRPr 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zh-CN" b="1" dirty="0" smtClean="0">
              <a:solidFill>
                <a:srgbClr val="0E0E0E"/>
              </a:solidFill>
              <a:latin typeface="楷体" panose="02010609060101010101" pitchFamily="49" charset="-122"/>
              <a:ea typeface="楷体" panose="02010609060101010101" pitchFamily="49" charset="-122"/>
            </a:endParaRPr>
          </a:p>
          <a:p>
            <a:pPr marL="0" indent="0">
              <a:buNone/>
            </a:pPr>
            <a:r>
              <a:rPr lang="zh-CN" b="1" dirty="0" smtClean="0">
                <a:solidFill>
                  <a:srgbClr val="0E0E0E"/>
                </a:solidFill>
                <a:latin typeface="楷体" panose="02010609060101010101" pitchFamily="49" charset="-122"/>
                <a:ea typeface="楷体" panose="02010609060101010101" pitchFamily="49" charset="-122"/>
              </a:rPr>
              <a:t>                             </a:t>
            </a:r>
            <a:endParaRPr 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a:solidFill>
                <a:srgbClr val="0E0E0E"/>
              </a:solidFill>
              <a:latin typeface="楷体" panose="02010609060101010101" pitchFamily="49" charset="-122"/>
              <a:ea typeface="楷体" panose="02010609060101010101" pitchFamily="49" charset="-122"/>
            </a:endParaRPr>
          </a:p>
          <a:p>
            <a:pPr marL="0" indent="0">
              <a:buNone/>
            </a:pP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endParaRPr lang="zh-CN" b="1" dirty="0" smtClean="0">
              <a:solidFill>
                <a:srgbClr val="0E0E0E"/>
              </a:solidFill>
              <a:latin typeface="楷体" panose="02010609060101010101" pitchFamily="49" charset="-122"/>
              <a:ea typeface="楷体" panose="02010609060101010101" pitchFamily="49" charset="-122"/>
            </a:endParaRPr>
          </a:p>
          <a:p>
            <a:pPr marL="0" indent="0">
              <a:buNone/>
            </a:pPr>
            <a:r>
              <a:rPr lang="zh-CN" b="1" dirty="0" smtClean="0">
                <a:solidFill>
                  <a:srgbClr val="0E0E0E"/>
                </a:solidFill>
                <a:latin typeface="楷体" panose="02010609060101010101" pitchFamily="49" charset="-122"/>
                <a:ea typeface="楷体" panose="02010609060101010101" pitchFamily="49" charset="-122"/>
              </a:rPr>
              <a:t>   </a:t>
            </a:r>
            <a:endParaRPr lang="en-US" altLang="zh-CN" b="1" dirty="0" smtClean="0">
              <a:solidFill>
                <a:srgbClr val="0E0E0E"/>
              </a:solidFill>
              <a:latin typeface="楷体" panose="02010609060101010101" pitchFamily="49" charset="-122"/>
              <a:ea typeface="楷体" panose="02010609060101010101" pitchFamily="49" charset="-122"/>
            </a:endParaRPr>
          </a:p>
          <a:p>
            <a:pPr marL="0" indent="0">
              <a:buNone/>
            </a:pPr>
            <a:r>
              <a:rPr lang="zh-CN" altLang="en-US" sz="9600" b="1" dirty="0" smtClean="0">
                <a:solidFill>
                  <a:srgbClr val="0E0E0E"/>
                </a:solidFill>
                <a:latin typeface="楷体" panose="02010609060101010101" pitchFamily="49" charset="-122"/>
                <a:ea typeface="楷体" panose="02010609060101010101" pitchFamily="49" charset="-122"/>
              </a:rPr>
              <a:t>图</a:t>
            </a:r>
            <a:r>
              <a:rPr lang="zh-CN" altLang="zh-CN" sz="9600" b="1" dirty="0">
                <a:solidFill>
                  <a:srgbClr val="0E0E0E"/>
                </a:solidFill>
                <a:latin typeface="楷体" panose="02010609060101010101" pitchFamily="49" charset="-122"/>
                <a:ea typeface="楷体" panose="02010609060101010101" pitchFamily="49" charset="-122"/>
              </a:rPr>
              <a:t>6</a:t>
            </a:r>
            <a:r>
              <a:rPr lang="zh-CN" altLang="en-US" sz="9600" b="1" dirty="0">
                <a:solidFill>
                  <a:srgbClr val="0E0E0E"/>
                </a:solidFill>
                <a:latin typeface="楷体" panose="02010609060101010101" pitchFamily="49" charset="-122"/>
                <a:ea typeface="楷体" panose="02010609060101010101" pitchFamily="49" charset="-122"/>
              </a:rPr>
              <a:t>是中国共产党建立至中华人民共和国成立间部分重要会议示意图。从图中任选两次会议，根据材料并结合所学知识，简析两次会议间中国共产党的发展，并说明其原因。</a:t>
            </a:r>
            <a:r>
              <a:rPr lang="zh-CN" altLang="en-US" sz="8000" b="1" dirty="0">
                <a:solidFill>
                  <a:srgbClr val="0E0E0E"/>
                </a:solidFill>
                <a:latin typeface="楷体" panose="02010609060101010101" pitchFamily="49" charset="-122"/>
                <a:ea typeface="楷体" panose="02010609060101010101" pitchFamily="49" charset="-122"/>
              </a:rPr>
              <a:t>（要求：明确列出两次会议，观点正确，史实准确，论证充分，表述清晰</a:t>
            </a:r>
            <a:r>
              <a:rPr lang="zh-CN" sz="8000" b="1" dirty="0" smtClean="0">
                <a:solidFill>
                  <a:srgbClr val="0E0E0E"/>
                </a:solidFill>
                <a:latin typeface="楷体" panose="02010609060101010101" pitchFamily="49" charset="-122"/>
                <a:ea typeface="楷体" panose="02010609060101010101" pitchFamily="49" charset="-122"/>
              </a:rPr>
              <a:t>。）                                                    </a:t>
            </a:r>
            <a:r>
              <a:rPr lang="zh-CN" b="1" dirty="0" smtClean="0">
                <a:solidFill>
                  <a:srgbClr val="0E0E0E"/>
                </a:solidFill>
                <a:latin typeface="楷体" panose="02010609060101010101" pitchFamily="49" charset="-122"/>
                <a:ea typeface="楷体" panose="02010609060101010101" pitchFamily="49" charset="-122"/>
              </a:rPr>
              <a:t>                                                                                                                                                                                                                      </a:t>
            </a:r>
            <a:endParaRPr lang="zh-CN" b="1" dirty="0" smtClean="0">
              <a:solidFill>
                <a:srgbClr val="0E0E0E"/>
              </a:solidFill>
              <a:latin typeface="楷体" panose="02010609060101010101" pitchFamily="49" charset="-122"/>
              <a:ea typeface="楷体" panose="02010609060101010101" pitchFamily="49" charset="-122"/>
            </a:endParaRPr>
          </a:p>
        </p:txBody>
      </p:sp>
      <p:pic>
        <p:nvPicPr>
          <p:cNvPr id="57347" name="内容占位符 3"/>
          <p:cNvPicPr>
            <a:picLocks noChangeAspect="1"/>
          </p:cNvPicPr>
          <p:nvPr/>
        </p:nvPicPr>
        <p:blipFill>
          <a:blip r:embed="rId1">
            <a:extLst>
              <a:ext uri="{28A0092B-C50C-407E-A947-70E740481C1C}">
                <a14:useLocalDpi xmlns:a14="http://schemas.microsoft.com/office/drawing/2010/main" val="0"/>
              </a:ext>
            </a:extLst>
          </a:blip>
          <a:srcRect l="18198" t="16481" r="32719" b="25815"/>
          <a:stretch>
            <a:fillRect/>
          </a:stretch>
        </p:blipFill>
        <p:spPr bwMode="auto">
          <a:xfrm>
            <a:off x="2933700" y="1712914"/>
            <a:ext cx="5676900" cy="3090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标题 1"/>
          <p:cNvSpPr>
            <a:spLocks noGrp="1"/>
          </p:cNvSpPr>
          <p:nvPr>
            <p:ph type="title"/>
          </p:nvPr>
        </p:nvSpPr>
        <p:spPr>
          <a:xfrm>
            <a:off x="1752600" y="110353"/>
            <a:ext cx="4419600" cy="788987"/>
          </a:xfrm>
        </p:spPr>
        <p:txBody>
          <a:bodyPr/>
          <a:lstStyle/>
          <a:p>
            <a:pPr>
              <a:defRPr/>
            </a:pPr>
            <a:r>
              <a:rPr lang="en-US" altLang="zh-CN"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r>
              <a:rPr lang="zh-CN" alt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试题分析</a:t>
            </a:r>
            <a:endParaRPr lang="zh-CN" altLang="en-US" dirty="0"/>
          </a:p>
        </p:txBody>
      </p:sp>
    </p:spTree>
    <p:custDataLst>
      <p:tags r:id="rId2"/>
    </p:custData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7576" y="232892"/>
            <a:ext cx="11513714" cy="6373969"/>
          </a:xfrm>
        </p:spPr>
        <p:txBody>
          <a:bodyPr>
            <a:noAutofit/>
          </a:bodyPr>
          <a:lstStyle/>
          <a:p>
            <a:pPr marL="0" indent="0">
              <a:buNone/>
            </a:pPr>
            <a:r>
              <a:rPr lang="en-US" altLang="zh-CN" sz="2800" b="1" dirty="0">
                <a:solidFill>
                  <a:srgbClr val="0E0E0E"/>
                </a:solidFill>
                <a:latin typeface="楷体" panose="02010609060101010101" pitchFamily="49" charset="-122"/>
                <a:ea typeface="楷体" panose="02010609060101010101" pitchFamily="49" charset="-122"/>
              </a:rPr>
              <a:t>42</a:t>
            </a:r>
            <a:r>
              <a:rPr lang="zh-CN" altLang="zh-CN" sz="2800" b="1" dirty="0">
                <a:solidFill>
                  <a:srgbClr val="0E0E0E"/>
                </a:solidFill>
                <a:latin typeface="楷体" panose="02010609060101010101" pitchFamily="49" charset="-122"/>
                <a:ea typeface="楷体" panose="02010609060101010101" pitchFamily="49" charset="-122"/>
              </a:rPr>
              <a:t>题</a:t>
            </a:r>
            <a:r>
              <a:rPr lang="zh-CN" altLang="zh-CN" sz="2800" b="1" dirty="0">
                <a:solidFill>
                  <a:srgbClr val="FF0000"/>
                </a:solidFill>
                <a:latin typeface="楷体" panose="02010609060101010101" pitchFamily="49" charset="-122"/>
                <a:ea typeface="楷体" panose="02010609060101010101" pitchFamily="49" charset="-122"/>
              </a:rPr>
              <a:t>考点分析</a:t>
            </a:r>
            <a:endParaRPr lang="zh-CN" altLang="zh-CN" sz="2800" b="1" dirty="0">
              <a:solidFill>
                <a:srgbClr val="FF0000"/>
              </a:solidFill>
              <a:latin typeface="楷体" panose="02010609060101010101" pitchFamily="49" charset="-122"/>
              <a:ea typeface="楷体" panose="02010609060101010101" pitchFamily="49" charset="-122"/>
            </a:endParaRPr>
          </a:p>
          <a:p>
            <a:pPr marL="0" indent="0">
              <a:buNone/>
            </a:pPr>
            <a:r>
              <a:rPr lang="zh-CN" altLang="en-US" sz="2400" b="1" dirty="0">
                <a:solidFill>
                  <a:srgbClr val="0E0E0E"/>
                </a:solidFill>
                <a:latin typeface="楷体" panose="02010609060101010101" pitchFamily="49" charset="-122"/>
                <a:ea typeface="楷体" panose="02010609060101010101" pitchFamily="49" charset="-122"/>
              </a:rPr>
              <a:t>  </a:t>
            </a:r>
            <a:r>
              <a:rPr lang="en-US" altLang="zh-CN" sz="2400" b="1" dirty="0">
                <a:solidFill>
                  <a:srgbClr val="0E0E0E"/>
                </a:solidFill>
                <a:latin typeface="楷体" panose="02010609060101010101" pitchFamily="49" charset="-122"/>
                <a:ea typeface="楷体" panose="02010609060101010101" pitchFamily="49" charset="-122"/>
              </a:rPr>
              <a:t>1</a:t>
            </a:r>
            <a:r>
              <a:rPr lang="zh-CN" altLang="en-US" sz="2400" b="1" dirty="0">
                <a:solidFill>
                  <a:srgbClr val="0E0E0E"/>
                </a:solidFill>
                <a:latin typeface="楷体" panose="02010609060101010101" pitchFamily="49" charset="-122"/>
                <a:ea typeface="楷体" panose="02010609060101010101" pitchFamily="49" charset="-122"/>
              </a:rPr>
              <a:t>、考点体现：本题以“</a:t>
            </a:r>
            <a:r>
              <a:rPr lang="zh-CN" altLang="en-US" sz="2400" b="1" dirty="0">
                <a:solidFill>
                  <a:srgbClr val="FF0000"/>
                </a:solidFill>
                <a:latin typeface="楷体" panose="02010609060101010101" pitchFamily="49" charset="-122"/>
                <a:ea typeface="楷体" panose="02010609060101010101" pitchFamily="49" charset="-122"/>
              </a:rPr>
              <a:t>中国共产党建立至中华人民共和国成立间部分重要会议示意图</a:t>
            </a:r>
            <a:r>
              <a:rPr lang="zh-CN" altLang="en-US" sz="2400" b="1" dirty="0">
                <a:solidFill>
                  <a:srgbClr val="0E0E0E"/>
                </a:solidFill>
                <a:latin typeface="楷体" panose="02010609060101010101" pitchFamily="49" charset="-122"/>
                <a:ea typeface="楷体" panose="02010609060101010101" pitchFamily="49" charset="-122"/>
              </a:rPr>
              <a:t>”作为切入点，重点考查唯物史观、时空观念、史料实证、历史解释、家国情怀等核心素养。</a:t>
            </a:r>
            <a:endParaRPr lang="zh-CN" altLang="en-US" sz="2400" b="1" dirty="0">
              <a:solidFill>
                <a:srgbClr val="0E0E0E"/>
              </a:solidFill>
              <a:latin typeface="楷体" panose="02010609060101010101" pitchFamily="49" charset="-122"/>
              <a:ea typeface="楷体" panose="02010609060101010101" pitchFamily="49" charset="-122"/>
            </a:endParaRPr>
          </a:p>
          <a:p>
            <a:pPr marL="0" indent="0">
              <a:buNone/>
            </a:pPr>
            <a:r>
              <a:rPr lang="zh-CN" altLang="en-US" sz="2400" b="1" dirty="0">
                <a:solidFill>
                  <a:srgbClr val="0E0E0E"/>
                </a:solidFill>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、热点体现：本题重点考查</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建党百年纪念</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，树立正确的</a:t>
            </a:r>
            <a:r>
              <a:rPr lang="zh-CN" altLang="en-US" sz="2400" b="1" dirty="0">
                <a:solidFill>
                  <a:srgbClr val="FF0000"/>
                </a:solidFill>
                <a:latin typeface="楷体" panose="02010609060101010101" pitchFamily="49" charset="-122"/>
                <a:ea typeface="楷体" panose="02010609060101010101" pitchFamily="49" charset="-122"/>
              </a:rPr>
              <a:t>历史观、民族观、国家观、文化观；</a:t>
            </a:r>
            <a:r>
              <a:rPr lang="zh-CN" altLang="en-US" sz="2400" b="1" dirty="0">
                <a:latin typeface="楷体" panose="02010609060101010101" pitchFamily="49" charset="-122"/>
                <a:ea typeface="楷体" panose="02010609060101010101" pitchFamily="49" charset="-122"/>
              </a:rPr>
              <a:t>认同社会主义核心价值观，认同走中国特色社会主义道路的历史必然性，树立中国特色社会主义道路自信、理论自信、制度自信和文化自信；确立积极进取的人生态度，树立正确的世界观、人生观和价值观，全面彰显高考的育人功能。</a:t>
            </a:r>
            <a:endParaRPr lang="zh-CN" altLang="en-US" sz="2400" b="1" dirty="0">
              <a:latin typeface="楷体" panose="02010609060101010101" pitchFamily="49" charset="-122"/>
              <a:ea typeface="楷体" panose="02010609060101010101" pitchFamily="49" charset="-122"/>
            </a:endParaRPr>
          </a:p>
          <a:p>
            <a:pPr marL="0" indent="0">
              <a:buNone/>
            </a:pP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、能力体现： 本题考查考生</a:t>
            </a:r>
            <a:r>
              <a:rPr lang="zh-CN" altLang="en-US" sz="2400" b="1" dirty="0">
                <a:solidFill>
                  <a:srgbClr val="FF0000"/>
                </a:solidFill>
                <a:latin typeface="楷体" panose="02010609060101010101" pitchFamily="49" charset="-122"/>
                <a:ea typeface="楷体" panose="02010609060101010101" pitchFamily="49" charset="-122"/>
              </a:rPr>
              <a:t>获取和解读信息、调动和运用知识、描述和阐释事物、论证和探讨问题</a:t>
            </a:r>
            <a:r>
              <a:rPr lang="zh-CN" altLang="en-US" sz="2400" b="1" dirty="0">
                <a:latin typeface="楷体" panose="02010609060101010101" pitchFamily="49" charset="-122"/>
                <a:ea typeface="楷体" panose="02010609060101010101" pitchFamily="49" charset="-122"/>
              </a:rPr>
              <a:t>的能力，考查</a:t>
            </a:r>
            <a:r>
              <a:rPr lang="zh-CN" altLang="en-US" sz="2400" b="1" dirty="0">
                <a:effectLst>
                  <a:outerShdw blurRad="38100" dist="38100" dir="2700000" algn="tl">
                    <a:srgbClr val="C0C0C0"/>
                  </a:outerShdw>
                </a:effectLst>
                <a:latin typeface="楷体" panose="02010609060101010101" pitchFamily="49" charset="-122"/>
                <a:ea typeface="楷体" panose="02010609060101010101" pitchFamily="49" charset="-122"/>
              </a:rPr>
              <a:t>核心价值、学科素养、关键能力、必备知识，试题呈现出的基础性、综合性、应用性、创新性。</a:t>
            </a:r>
            <a:endParaRPr lang="zh-CN" altLang="en-US" sz="2400" b="1" dirty="0">
              <a:effectLst>
                <a:outerShdw blurRad="38100" dist="38100" dir="2700000" algn="tl">
                  <a:srgbClr val="C0C0C0"/>
                </a:outerShdw>
              </a:effectLst>
              <a:latin typeface="楷体" panose="02010609060101010101" pitchFamily="49" charset="-122"/>
              <a:ea typeface="楷体" panose="02010609060101010101" pitchFamily="49" charset="-122"/>
            </a:endParaRPr>
          </a:p>
          <a:p>
            <a:pPr marL="0" indent="0">
              <a:buNone/>
            </a:pPr>
            <a:endParaRPr lang="zh-CN" altLang="en-US" sz="2400" b="1" dirty="0">
              <a:solidFill>
                <a:srgbClr val="FF0000"/>
              </a:solidFill>
              <a:effectLst>
                <a:outerShdw blurRad="38100" dist="38100" dir="2700000" algn="tl">
                  <a:srgbClr val="C0C0C0"/>
                </a:outerShdw>
              </a:effectLst>
              <a:latin typeface="楷体" panose="02010609060101010101" pitchFamily="49" charset="-122"/>
              <a:ea typeface="楷体" panose="02010609060101010101" pitchFamily="49" charset="-122"/>
            </a:endParaRPr>
          </a:p>
          <a:p>
            <a:pPr marL="0" indent="0">
              <a:buNone/>
            </a:pPr>
            <a:endParaRPr lang="zh-CN" altLang="en-US" b="1" dirty="0" smtClean="0">
              <a:solidFill>
                <a:srgbClr val="FF0000"/>
              </a:solidFill>
              <a:effectLst>
                <a:outerShdw blurRad="38100" dist="38100" dir="2700000" algn="tl">
                  <a:srgbClr val="C0C0C0"/>
                </a:outerShdw>
              </a:effectLst>
              <a:latin typeface="楷体" panose="02010609060101010101" pitchFamily="49" charset="-122"/>
              <a:ea typeface="楷体" panose="02010609060101010101" pitchFamily="49" charset="-122"/>
              <a:sym typeface="+mn-ea"/>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defRPr/>
            </a:pPr>
            <a:r>
              <a:rPr lang="en-US" altLang="zh-CN" sz="4400" dirty="0"/>
              <a:t>42</a:t>
            </a:r>
            <a:r>
              <a:rPr lang="zh-CN" altLang="en-US" sz="4400" dirty="0">
                <a:solidFill>
                  <a:srgbClr val="FF0000"/>
                </a:solidFill>
              </a:rPr>
              <a:t>解析拓展</a:t>
            </a:r>
            <a:r>
              <a:rPr lang="zh-CN" altLang="en-US" sz="4400" dirty="0"/>
              <a:t>（</a:t>
            </a:r>
            <a:r>
              <a:rPr lang="zh-CN" altLang="en-US" sz="4400"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方法技巧）</a:t>
            </a:r>
            <a:br>
              <a:rPr lang="zh-CN" altLang="en-US" b="1" dirty="0" smtClean="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br>
            <a:endParaRPr lang="zh-CN" altLang="en-US" dirty="0"/>
          </a:p>
        </p:txBody>
      </p:sp>
      <p:sp>
        <p:nvSpPr>
          <p:cNvPr id="3" name="内容占位符 2"/>
          <p:cNvSpPr>
            <a:spLocks noGrp="1"/>
          </p:cNvSpPr>
          <p:nvPr>
            <p:ph idx="1"/>
          </p:nvPr>
        </p:nvSpPr>
        <p:spPr/>
        <p:txBody>
          <a:bodyPr>
            <a:normAutofit fontScale="92500" lnSpcReduction="10000"/>
          </a:bodyPr>
          <a:lstStyle/>
          <a:p>
            <a:pPr>
              <a:defRPr/>
            </a:pP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en-US" altLang="zh-CN"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1</a:t>
            </a: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）：审清试题   </a:t>
            </a: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a:spcBef>
                <a:spcPts val="300"/>
              </a:spcBef>
              <a:defRPr/>
            </a:pPr>
            <a:r>
              <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图</a:t>
            </a:r>
            <a:r>
              <a:rPr lang="en-US" altLang="zh-CN"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6</a:t>
            </a:r>
            <a:r>
              <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是中国共产党建立至中华人民共和国成立间部分重要会议示意图。从图中任选两次会议，根据材料并结合所学知识，简析两次会议间中国共产党的发展，并说明其原因。（要求：明确列出两次会议，观点正确，史实准确，论证充分，表述清晰。）</a:t>
            </a:r>
            <a:endPar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a:spcBef>
                <a:spcPts val="300"/>
              </a:spcBef>
              <a:defRPr/>
            </a:pP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要求做到：</a:t>
            </a:r>
            <a:endPar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a:spcBef>
                <a:spcPts val="300"/>
              </a:spcBef>
              <a:defRPr/>
            </a:pP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en-US" altLang="zh-CN"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1</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、时空正确；</a:t>
            </a:r>
            <a:r>
              <a:rPr lang="en-US" altLang="zh-CN"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2</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、选出会议</a:t>
            </a:r>
            <a:r>
              <a:rPr lang="zh-CN" altLang="en-US"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a:spcBef>
                <a:spcPts val="300"/>
              </a:spcBef>
              <a:defRPr/>
            </a:pPr>
            <a:r>
              <a:rPr lang="en-US" altLang="zh-CN"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en-US" altLang="zh-CN"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3</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、简析发展；</a:t>
            </a:r>
            <a:r>
              <a:rPr lang="en-US" altLang="zh-CN"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4</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、说明原因</a:t>
            </a:r>
            <a:endPar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a:defRPr/>
            </a:pPr>
            <a:endParaRPr lang="zh-CN" alt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txBox="1">
            <a:spLocks noGrp="1"/>
          </p:cNvSpPr>
          <p:nvPr>
            <p:ph type="body" idx="1"/>
          </p:nvPr>
        </p:nvSpPr>
        <p:spPr>
          <a:xfrm>
            <a:off x="3016249" y="769620"/>
            <a:ext cx="7172779" cy="511175"/>
          </a:xfrm>
          <a:prstGeom prst="rect">
            <a:avLst/>
          </a:prstGeom>
          <a:noFill/>
          <a:ln w="0">
            <a:noFill/>
          </a:ln>
        </p:spPr>
        <p:txBody>
          <a:bodyPr vert="horz" wrap="square" lIns="91440" tIns="45720" rIns="91440" bIns="45720" numCol="1" anchor="b">
            <a:noAutofit/>
          </a:bodyPr>
          <a:lstStyle/>
          <a:p>
            <a:pPr marL="0" indent="0" algn="l" defTabSz="914400" eaLnBrk="0" fontAlgn="base" latinLnBrk="0">
              <a:lnSpc>
                <a:spcPct val="100000"/>
              </a:lnSpc>
              <a:spcBef>
                <a:spcPts val="500"/>
              </a:spcBef>
              <a:spcAft>
                <a:spcPts val="0"/>
              </a:spcAft>
              <a:buFontTx/>
              <a:buNone/>
            </a:pPr>
            <a:r>
              <a:rPr lang="en-US" altLang="ko-KR" sz="3200" b="1" strike="noStrike" cap="none" dirty="0" smtClean="0">
                <a:solidFill>
                  <a:srgbClr val="0000FF"/>
                </a:solidFill>
                <a:latin typeface="华文楷体" panose="02010600040101010101" pitchFamily="2" charset="-122"/>
                <a:ea typeface="华文楷体" panose="02010600040101010101" pitchFamily="2" charset="-122"/>
              </a:rPr>
              <a:t>习近平在全国教育大会上的讲话</a:t>
            </a:r>
            <a:endParaRPr lang="ko-KR" altLang="en-US" sz="3200" b="1" strike="noStrike" cap="none" dirty="0" smtClean="0">
              <a:solidFill>
                <a:srgbClr val="0000FF"/>
              </a:solidFill>
              <a:latin typeface="华文楷体" panose="02010600040101010101" pitchFamily="2" charset="-122"/>
              <a:ea typeface="华文楷体" panose="02010600040101010101" pitchFamily="2" charset="-122"/>
            </a:endParaRPr>
          </a:p>
        </p:txBody>
      </p:sp>
      <p:sp>
        <p:nvSpPr>
          <p:cNvPr id="4" name="内容占位符 3"/>
          <p:cNvSpPr txBox="1">
            <a:spLocks noGrp="1"/>
          </p:cNvSpPr>
          <p:nvPr>
            <p:ph sz="half" idx="2"/>
          </p:nvPr>
        </p:nvSpPr>
        <p:spPr>
          <a:xfrm>
            <a:off x="522514" y="1418478"/>
            <a:ext cx="10757626" cy="4968240"/>
          </a:xfrm>
          <a:prstGeom prst="rect">
            <a:avLst/>
          </a:prstGeom>
          <a:noFill/>
          <a:ln w="0">
            <a:noFill/>
          </a:ln>
        </p:spPr>
        <p:txBody>
          <a:bodyPr vert="horz" wrap="square" lIns="91440" tIns="45720" rIns="91440" bIns="45720" numCol="1" anchor="t">
            <a:noAutofit/>
          </a:bodyPr>
          <a:lstStyle/>
          <a:p>
            <a:pPr marL="0" indent="0" algn="l" defTabSz="914400" fontAlgn="base" latinLnBrk="0">
              <a:lnSpc>
                <a:spcPct val="100000"/>
              </a:lnSpc>
              <a:spcBef>
                <a:spcPts val="500"/>
              </a:spcBef>
              <a:spcAft>
                <a:spcPts val="0"/>
              </a:spcAft>
              <a:buFontTx/>
              <a:buNone/>
            </a:pPr>
            <a:r>
              <a:rPr lang="en-US" altLang="ko-KR" sz="2800" b="1" strike="noStrike" cap="none" dirty="0" smtClean="0">
                <a:latin typeface="Arial" panose="020B0604020202020204" pitchFamily="34" charset="0"/>
                <a:ea typeface="Arial" panose="020B0604020202020204" pitchFamily="34" charset="0"/>
              </a:rPr>
              <a:t>         培养德智体美劳全面发展的社会主义建设者和接班人，构建德智体美劳全面培养的教育体系。 </a:t>
            </a: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fontAlgn="base" latinLnBrk="0">
              <a:lnSpc>
                <a:spcPct val="100000"/>
              </a:lnSpc>
              <a:spcBef>
                <a:spcPts val="500"/>
              </a:spcBef>
              <a:spcAft>
                <a:spcPts val="0"/>
              </a:spcAft>
              <a:buFontTx/>
              <a:buNone/>
            </a:pP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fontAlgn="base" latinLnBrk="0">
              <a:lnSpc>
                <a:spcPct val="100000"/>
              </a:lnSpc>
              <a:spcBef>
                <a:spcPts val="500"/>
              </a:spcBef>
              <a:spcAft>
                <a:spcPts val="0"/>
              </a:spcAft>
              <a:buFontTx/>
              <a:buNone/>
            </a:pPr>
            <a:r>
              <a:rPr lang="en-US" altLang="ko-KR" sz="2800" b="1" strike="noStrike" cap="none" dirty="0" smtClean="0">
                <a:latin typeface="Arial" panose="020B0604020202020204" pitchFamily="34" charset="0"/>
                <a:ea typeface="Arial" panose="020B0604020202020204" pitchFamily="34" charset="0"/>
              </a:rPr>
              <a:t>完善包括机会公平在内的社会公平保障体系，</a:t>
            </a:r>
            <a:r>
              <a:rPr lang="en-US" altLang="ko-KR" sz="2800" b="1" strike="noStrike" cap="none" dirty="0" smtClean="0">
                <a:solidFill>
                  <a:srgbClr val="FF0000"/>
                </a:solidFill>
                <a:latin typeface="Arial" panose="020B0604020202020204" pitchFamily="34" charset="0"/>
                <a:ea typeface="Arial" panose="020B0604020202020204" pitchFamily="34" charset="0"/>
              </a:rPr>
              <a:t>包括深化考试招生制度改革</a:t>
            </a:r>
            <a:r>
              <a:rPr lang="en-US" altLang="ko-KR" sz="2800" b="1" strike="noStrike" cap="none" dirty="0" smtClean="0">
                <a:latin typeface="Arial" panose="020B0604020202020204" pitchFamily="34" charset="0"/>
                <a:ea typeface="Arial" panose="020B0604020202020204" pitchFamily="34" charset="0"/>
              </a:rPr>
              <a:t>，维护和增强全国统一高考在人才选拔培养中的核心地位。</a:t>
            </a: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fontAlgn="base" latinLnBrk="0">
              <a:lnSpc>
                <a:spcPct val="100000"/>
              </a:lnSpc>
              <a:spcBef>
                <a:spcPts val="500"/>
              </a:spcBef>
              <a:spcAft>
                <a:spcPts val="0"/>
              </a:spcAft>
              <a:buFontTx/>
              <a:buNone/>
            </a:pP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fontAlgn="base" latinLnBrk="0">
              <a:lnSpc>
                <a:spcPct val="100000"/>
              </a:lnSpc>
              <a:spcBef>
                <a:spcPts val="500"/>
              </a:spcBef>
              <a:spcAft>
                <a:spcPts val="0"/>
              </a:spcAft>
              <a:buFontTx/>
              <a:buNone/>
            </a:pPr>
            <a:r>
              <a:rPr lang="en-US" altLang="ko-KR" sz="2800" b="1" strike="noStrike" cap="none" dirty="0" smtClean="0">
                <a:latin typeface="Arial" panose="020B0604020202020204" pitchFamily="34" charset="0"/>
                <a:ea typeface="Arial" panose="020B0604020202020204" pitchFamily="34" charset="0"/>
              </a:rPr>
              <a:t>要在</a:t>
            </a:r>
            <a:r>
              <a:rPr lang="en-US" altLang="ko-KR" sz="2800" b="1" strike="noStrike" cap="none" dirty="0" smtClean="0">
                <a:solidFill>
                  <a:srgbClr val="FF3300"/>
                </a:solidFill>
                <a:latin typeface="Arial" panose="020B0604020202020204" pitchFamily="34" charset="0"/>
                <a:ea typeface="Arial" panose="020B0604020202020204" pitchFamily="34" charset="0"/>
              </a:rPr>
              <a:t>厚植爱国主义情怀</a:t>
            </a:r>
            <a:r>
              <a:rPr lang="en-US" altLang="ko-KR" sz="2800" b="1" strike="noStrike" cap="none" dirty="0" smtClean="0">
                <a:latin typeface="Arial" panose="020B0604020202020204" pitchFamily="34" charset="0"/>
                <a:ea typeface="Arial" panose="020B0604020202020204" pitchFamily="34" charset="0"/>
              </a:rPr>
              <a:t>上下功夫，让爱国主义精神在学生心中牢牢扎根，</a:t>
            </a:r>
            <a:r>
              <a:rPr lang="en-US" altLang="ko-KR" sz="2800" b="1" strike="noStrike" cap="none" dirty="0" smtClean="0">
                <a:solidFill>
                  <a:srgbClr val="FF3300"/>
                </a:solidFill>
                <a:latin typeface="Arial" panose="020B0604020202020204" pitchFamily="34" charset="0"/>
                <a:ea typeface="Arial" panose="020B0604020202020204" pitchFamily="34" charset="0"/>
              </a:rPr>
              <a:t>教育引导</a:t>
            </a:r>
            <a:r>
              <a:rPr lang="en-US" altLang="ko-KR" sz="2800" b="1" strike="noStrike" cap="none" dirty="0" smtClean="0">
                <a:latin typeface="Arial" panose="020B0604020202020204" pitchFamily="34" charset="0"/>
                <a:ea typeface="Arial" panose="020B0604020202020204" pitchFamily="34" charset="0"/>
              </a:rPr>
              <a:t>学生热爱和拥护中国共产党，立志</a:t>
            </a:r>
            <a:r>
              <a:rPr lang="en-US" altLang="ko-KR" sz="2800" b="1" strike="noStrike" cap="none" dirty="0" smtClean="0">
                <a:solidFill>
                  <a:srgbClr val="FF3300"/>
                </a:solidFill>
                <a:latin typeface="Arial" panose="020B0604020202020204" pitchFamily="34" charset="0"/>
                <a:ea typeface="Arial" panose="020B0604020202020204" pitchFamily="34" charset="0"/>
              </a:rPr>
              <a:t>听党话</a:t>
            </a:r>
            <a:r>
              <a:rPr lang="en-US" altLang="ko-KR" sz="2800" b="1" strike="noStrike" cap="none" dirty="0" smtClean="0">
                <a:latin typeface="Arial" panose="020B0604020202020204" pitchFamily="34" charset="0"/>
                <a:ea typeface="Arial" panose="020B0604020202020204" pitchFamily="34" charset="0"/>
              </a:rPr>
              <a:t>、</a:t>
            </a:r>
            <a:r>
              <a:rPr lang="en-US" altLang="ko-KR" sz="2800" b="1" strike="noStrike" cap="none" dirty="0" smtClean="0">
                <a:solidFill>
                  <a:srgbClr val="FF0000"/>
                </a:solidFill>
                <a:latin typeface="Arial" panose="020B0604020202020204" pitchFamily="34" charset="0"/>
                <a:ea typeface="Arial" panose="020B0604020202020204" pitchFamily="34" charset="0"/>
              </a:rPr>
              <a:t>跟党走</a:t>
            </a:r>
            <a:r>
              <a:rPr lang="en-US" altLang="ko-KR" sz="2800" b="1" strike="noStrike" cap="none" dirty="0" smtClean="0">
                <a:latin typeface="Arial" panose="020B0604020202020204" pitchFamily="34" charset="0"/>
                <a:ea typeface="Arial" panose="020B0604020202020204" pitchFamily="34" charset="0"/>
              </a:rPr>
              <a:t>，立志扎根人民、奉献国家。</a:t>
            </a: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fontAlgn="base" latinLnBrk="0">
              <a:lnSpc>
                <a:spcPts val="3800"/>
              </a:lnSpc>
              <a:spcBef>
                <a:spcPts val="500"/>
              </a:spcBef>
              <a:spcAft>
                <a:spcPts val="0"/>
              </a:spcAft>
              <a:buFontTx/>
              <a:buNone/>
            </a:pPr>
            <a:endParaRPr lang="ko-KR" altLang="en-US" sz="2800" b="1" strike="noStrike" cap="none" dirty="0" smtClean="0">
              <a:latin typeface="Arial" panose="020B0604020202020204" pitchFamily="34" charset="0"/>
              <a:ea typeface="Arial" panose="020B0604020202020204" pitchFamily="34" charset="0"/>
            </a:endParaRPr>
          </a:p>
          <a:p>
            <a:pPr marL="0" indent="0" algn="l" defTabSz="914400" eaLnBrk="0" fontAlgn="base" latinLnBrk="0">
              <a:lnSpc>
                <a:spcPct val="100000"/>
              </a:lnSpc>
              <a:spcBef>
                <a:spcPts val="500"/>
              </a:spcBef>
              <a:spcAft>
                <a:spcPts val="0"/>
              </a:spcAft>
              <a:buFontTx/>
              <a:buNone/>
            </a:pPr>
            <a:endParaRPr lang="ko-KR" altLang="en-US" sz="2800" b="1" strike="noStrike" cap="none" dirty="0" smtClean="0">
              <a:latin typeface="Arial" panose="020B0604020202020204" pitchFamily="34" charset="0"/>
              <a:ea typeface="Arial" panose="020B0604020202020204" pitchFamily="34" charset="0"/>
            </a:endParaRPr>
          </a:p>
        </p:txBody>
      </p:sp>
      <p:sp>
        <p:nvSpPr>
          <p:cNvPr id="7" name="日期占位符 6"/>
          <p:cNvSpPr>
            <a:spLocks noGrp="1"/>
          </p:cNvSpPr>
          <p:nvPr>
            <p:ph type="dt" sz="half" idx="12"/>
          </p:nvPr>
        </p:nvSpPr>
        <p:spPr>
          <a:xfrm>
            <a:off x="609600" y="6537325"/>
            <a:ext cx="2845435" cy="243840"/>
          </a:xfr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7166DF8C-A865-4650-A263-46EA829F2551}"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81200" y="1143000"/>
            <a:ext cx="8305800" cy="5410200"/>
          </a:xfrm>
        </p:spPr>
        <p:txBody>
          <a:bodyPr>
            <a:normAutofit fontScale="92500" lnSpcReduction="20000"/>
          </a:bodyPr>
          <a:lstStyle/>
          <a:p>
            <a:pPr>
              <a:defRPr/>
            </a:pPr>
            <a:r>
              <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en-US" altLang="zh-CN"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3</a:t>
            </a:r>
            <a:r>
              <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）：论证充分</a:t>
            </a:r>
            <a:endPar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a:defRPr/>
            </a:pP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任</a:t>
            </a:r>
            <a:r>
              <a:rPr lang="zh-CN" altLang="zh-CN" sz="3200" b="1" dirty="0">
                <a:latin typeface="楷体" panose="02010609060101010101" pitchFamily="49" charset="-122"/>
                <a:ea typeface="楷体" panose="02010609060101010101" pitchFamily="49" charset="-122"/>
                <a:cs typeface="楷体" panose="02010609060101010101" pitchFamily="49" charset="-122"/>
              </a:rPr>
              <a:t>选两次会议，以两次党的会议内容为论据，进行论证，论证时两次党的会议内容表述要准确，表述要清晰。</a:t>
            </a:r>
            <a:endParaRPr lang="zh-CN" altLang="zh-CN"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a:defRPr/>
            </a:pP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en-US" altLang="zh-CN"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4</a:t>
            </a: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）：总结升华</a:t>
            </a:r>
            <a:endPar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a:defRPr/>
            </a:pP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总结与观点前后照应，要从党责任与担当、救亡图存、民族复兴、家国情怀的角度理论升华，使学生树立正确的民族观、国家观、文化观、世界观、人生观、价值观</a:t>
            </a:r>
            <a:r>
              <a:rPr lang="zh-CN" altLang="zh-CN" sz="3200" b="1" dirty="0">
                <a:latin typeface="楷体" panose="02010609060101010101" pitchFamily="49" charset="-122"/>
                <a:ea typeface="楷体" panose="02010609060101010101" pitchFamily="49" charset="-122"/>
                <a:cs typeface="楷体" panose="02010609060101010101" pitchFamily="49" charset="-122"/>
              </a:rPr>
              <a:t>。</a:t>
            </a:r>
            <a:endParaRPr lang="zh-CN" altLang="zh-CN"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31065" y="437882"/>
            <a:ext cx="10637949" cy="6233374"/>
          </a:xfrm>
        </p:spPr>
        <p:txBody>
          <a:bodyPr>
            <a:normAutofit fontScale="92500" lnSpcReduction="10000"/>
          </a:bodyPr>
          <a:lstStyle/>
          <a:p>
            <a:pPr marL="0" indent="0">
              <a:buNone/>
              <a:defRPr/>
            </a:pPr>
            <a:r>
              <a:rPr lang="en-US" altLang="zh-CN" sz="2800" dirty="0"/>
              <a:t>2</a:t>
            </a:r>
            <a:r>
              <a:rPr lang="zh-CN" altLang="en-US" sz="2800" dirty="0"/>
              <a:t>、试题</a:t>
            </a:r>
            <a:r>
              <a:rPr lang="zh-CN" altLang="en-US" sz="2800" dirty="0">
                <a:solidFill>
                  <a:srgbClr val="FF0000"/>
                </a:solidFill>
              </a:rPr>
              <a:t>答案拓展</a:t>
            </a:r>
            <a:r>
              <a:rPr lang="zh-CN" altLang="en-US" sz="2800" dirty="0"/>
              <a:t>（答题模式</a:t>
            </a:r>
            <a:r>
              <a:rPr lang="zh-CN" altLang="en-US" sz="28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zh-CN" altLang="en-US" sz="2800" dirty="0">
                <a:solidFill>
                  <a:srgbClr val="0000CC"/>
                </a:solidFill>
              </a:rPr>
              <a:t>  </a:t>
            </a:r>
            <a:endParaRPr lang="zh-CN" altLang="en-US" sz="2800" dirty="0">
              <a:solidFill>
                <a:srgbClr val="0000CC"/>
              </a:solidFill>
            </a:endParaRPr>
          </a:p>
          <a:p>
            <a:pPr marL="0" indent="0">
              <a:buNone/>
              <a:defRPr/>
            </a:pPr>
            <a:r>
              <a:rPr lang="zh-CN" altLang="en-US"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得分关键：选择会议+观点</a:t>
            </a:r>
            <a:r>
              <a:rPr lang="en-US" altLang="zh-CN"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论证</a:t>
            </a:r>
            <a:r>
              <a:rPr lang="en-US" altLang="zh-CN"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solidFill>
                  <a:srgbClr val="0000CC"/>
                </a:solidFill>
                <a:latin typeface="楷体" panose="02010609060101010101" pitchFamily="49" charset="-122"/>
                <a:ea typeface="楷体" panose="02010609060101010101" pitchFamily="49" charset="-122"/>
                <a:cs typeface="楷体" panose="02010609060101010101" pitchFamily="49" charset="-122"/>
              </a:rPr>
              <a:t>总结</a:t>
            </a:r>
            <a:endParaRPr lang="en-US" altLang="zh-CN" sz="2800" b="1" dirty="0" smtClean="0">
              <a:solidFill>
                <a:srgbClr val="0000CC"/>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选择会议</a:t>
            </a:r>
            <a:r>
              <a:rPr lang="zh-CN" altLang="en-US" sz="2800" b="1" dirty="0">
                <a:solidFill>
                  <a:srgbClr val="0E0E0E"/>
                </a:solidFill>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任选两次会议（</a:t>
            </a:r>
            <a:r>
              <a:rPr lang="zh-CN" altLang="en-US" sz="2800" b="1" dirty="0">
                <a:solidFill>
                  <a:srgbClr val="0E0E0E"/>
                </a:solidFill>
                <a:latin typeface="楷体" panose="02010609060101010101" pitchFamily="49" charset="-122"/>
                <a:ea typeface="楷体" panose="02010609060101010101" pitchFamily="49" charset="-122"/>
                <a:cs typeface="楷体" panose="02010609060101010101" pitchFamily="49" charset="-122"/>
              </a:rPr>
              <a:t>二者之间有内在的逻辑联系）</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观点</a:t>
            </a:r>
            <a:r>
              <a:rPr lang="zh-CN" altLang="en-US" sz="2800" b="1" dirty="0">
                <a:latin typeface="楷体" panose="02010609060101010101" pitchFamily="49" charset="-122"/>
                <a:ea typeface="楷体" panose="02010609060101010101" pitchFamily="49" charset="-122"/>
                <a:cs typeface="楷体" panose="02010609060101010101" pitchFamily="49" charset="-122"/>
              </a:rPr>
              <a:t>（观点正确）：</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800" b="1" dirty="0">
                <a:solidFill>
                  <a:srgbClr val="0000CC"/>
                </a:solidFill>
                <a:latin typeface="楷体" panose="02010609060101010101" pitchFamily="49" charset="-122"/>
                <a:ea typeface="楷体" panose="02010609060101010101" pitchFamily="49" charset="-122"/>
                <a:cs typeface="楷体" panose="02010609060101010101" pitchFamily="49" charset="-122"/>
              </a:rPr>
              <a:t>论证：</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sz="28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E0E0E"/>
                </a:solidFill>
                <a:latin typeface="楷体" panose="02010609060101010101" pitchFamily="49" charset="-122"/>
                <a:ea typeface="楷体" panose="02010609060101010101" pitchFamily="49" charset="-122"/>
                <a:cs typeface="楷体" panose="02010609060101010101" pitchFamily="49" charset="-122"/>
              </a:rPr>
              <a:t>运用两次会议的内容与党的发展进行论证，</a:t>
            </a:r>
            <a:r>
              <a:rPr sz="2800" b="1" dirty="0" err="1">
                <a:solidFill>
                  <a:srgbClr val="0E0E0E"/>
                </a:solidFill>
                <a:latin typeface="楷体" panose="02010609060101010101" pitchFamily="49" charset="-122"/>
                <a:ea typeface="楷体" panose="02010609060101010101" pitchFamily="49" charset="-122"/>
                <a:cs typeface="楷体" panose="02010609060101010101" pitchFamily="49" charset="-122"/>
              </a:rPr>
              <a:t>史实准确，论证充分，表述清晰</a:t>
            </a:r>
            <a:r>
              <a:rPr sz="28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endParaRPr sz="28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800" b="1" dirty="0">
                <a:latin typeface="楷体" panose="02010609060101010101" pitchFamily="49" charset="-122"/>
                <a:ea typeface="楷体" panose="02010609060101010101" pitchFamily="49" charset="-122"/>
                <a:cs typeface="楷体" panose="02010609060101010101" pitchFamily="49" charset="-122"/>
              </a:rPr>
              <a:t>总结：×××××××××，×××××××。（</a:t>
            </a:r>
            <a:r>
              <a:rPr lang="zh-CN" altLang="en-US" sz="28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从党责任与担当、救亡图存、民族复兴、家国情怀的角度理论升华）</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1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1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p:cNvSpPr>
            <a:spLocks noGrp="1"/>
          </p:cNvSpPr>
          <p:nvPr>
            <p:ph type="title"/>
          </p:nvPr>
        </p:nvSpPr>
        <p:spPr>
          <a:xfrm>
            <a:off x="540313" y="206062"/>
            <a:ext cx="2881775" cy="705600"/>
          </a:xfrm>
        </p:spPr>
        <p:txBody>
          <a:bodyPr>
            <a:normAutofit fontScale="90000"/>
          </a:bodyPr>
          <a:lstStyle/>
          <a:p>
            <a:r>
              <a:rPr lang="zh-CN" altLang="en-US" sz="4400" dirty="0">
                <a:solidFill>
                  <a:srgbClr val="FF0000"/>
                </a:solidFill>
                <a:latin typeface="楷体" panose="02010609060101010101" pitchFamily="49" charset="-122"/>
                <a:ea typeface="楷体" panose="02010609060101010101" pitchFamily="49" charset="-122"/>
              </a:rPr>
              <a:t>示例</a:t>
            </a:r>
            <a:r>
              <a:rPr lang="en-US" altLang="zh-CN" sz="4400" dirty="0">
                <a:solidFill>
                  <a:srgbClr val="FF0000"/>
                </a:solidFill>
                <a:latin typeface="楷体" panose="02010609060101010101" pitchFamily="49" charset="-122"/>
                <a:ea typeface="楷体" panose="02010609060101010101" pitchFamily="49" charset="-122"/>
              </a:rPr>
              <a:t>1</a:t>
            </a:r>
            <a:endParaRPr lang="zh-CN" altLang="en-US" dirty="0" smtClean="0">
              <a:solidFill>
                <a:srgbClr val="FF0000"/>
              </a:solidFill>
            </a:endParaRPr>
          </a:p>
        </p:txBody>
      </p:sp>
      <p:sp>
        <p:nvSpPr>
          <p:cNvPr id="3" name="内容占位符 2"/>
          <p:cNvSpPr>
            <a:spLocks noGrp="1"/>
          </p:cNvSpPr>
          <p:nvPr>
            <p:ph idx="1"/>
          </p:nvPr>
        </p:nvSpPr>
        <p:spPr>
          <a:xfrm>
            <a:off x="257577" y="1133341"/>
            <a:ext cx="11410682" cy="5437031"/>
          </a:xfrm>
        </p:spPr>
        <p:txBody>
          <a:bodyPr>
            <a:normAutofit/>
          </a:bodyPr>
          <a:lstStyle/>
          <a:p>
            <a:r>
              <a:rPr lang="zh-CN" altLang="en-US" sz="2000" b="1" dirty="0">
                <a:latin typeface="黑体" panose="02010609060101010101" pitchFamily="49" charset="-122"/>
                <a:ea typeface="黑体" panose="02010609060101010101" pitchFamily="49" charset="-122"/>
              </a:rPr>
              <a:t>会议：中共一大、中共三大</a:t>
            </a:r>
            <a:endParaRPr lang="zh-CN" altLang="en-US" sz="2000" b="1" dirty="0">
              <a:latin typeface="黑体" panose="02010609060101010101" pitchFamily="49"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观点：</a:t>
            </a:r>
            <a:r>
              <a:rPr lang="zh-CN" altLang="en-US" sz="2000" b="1" dirty="0">
                <a:effectLst>
                  <a:outerShdw blurRad="38100" dist="38100" dir="2700000" algn="tl">
                    <a:srgbClr val="C0C0C0"/>
                  </a:outerShdw>
                </a:effectLst>
                <a:latin typeface="黑体" panose="02010609060101010101" pitchFamily="49" charset="-122"/>
                <a:ea typeface="黑体" panose="02010609060101010101" pitchFamily="49" charset="-122"/>
              </a:rPr>
              <a:t>党的建立推动了新民主主义革命崛起</a:t>
            </a:r>
            <a:endParaRPr lang="zh-CN" altLang="en-US" sz="2000" b="1" dirty="0">
              <a:latin typeface="黑体" panose="02010609060101010101" pitchFamily="49"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论证：</a:t>
            </a:r>
            <a:r>
              <a:rPr lang="zh-CN" altLang="en-US" sz="2000" dirty="0">
                <a:latin typeface="黑体" panose="02010609060101010101" pitchFamily="49" charset="-122"/>
                <a:ea typeface="黑体" panose="02010609060101010101" pitchFamily="49" charset="-122"/>
              </a:rPr>
              <a:t>1921年7月，中共一大在上海召开，会议确立了党的名称、党的纲领，产生了党的领导机构，标志着中共正式建立。中共是马克思主义指导的工人阶级的先锋队，党的中心工作是组织工人阶级、领导工人运动，</a:t>
            </a:r>
            <a:r>
              <a:rPr lang="en-US" altLang="zh-CN" sz="2000" dirty="0">
                <a:latin typeface="黑体" panose="02010609060101010101" pitchFamily="49" charset="-122"/>
                <a:ea typeface="黑体" panose="02010609060101010101" pitchFamily="49" charset="-122"/>
              </a:rPr>
              <a:t>1921---1922</a:t>
            </a:r>
            <a:r>
              <a:rPr lang="zh-CN" altLang="en-US" sz="2000" dirty="0">
                <a:latin typeface="黑体" panose="02010609060101010101" pitchFamily="49" charset="-122"/>
                <a:ea typeface="黑体" panose="02010609060101010101" pitchFamily="49" charset="-122"/>
              </a:rPr>
              <a:t>年，中国出现第一次工人运动的高潮，打击了帝国主义、封建主义，中国革命面貌就焕然一新。 </a:t>
            </a:r>
            <a:endParaRPr lang="zh-CN" altLang="en-US" sz="2000" dirty="0">
              <a:latin typeface="黑体" panose="02010609060101010101" pitchFamily="49" charset="-122"/>
              <a:ea typeface="黑体" panose="02010609060101010101" pitchFamily="49" charset="-122"/>
            </a:endParaRPr>
          </a:p>
          <a:p>
            <a:r>
              <a:rPr lang="en-US" altLang="zh-CN" sz="2000" dirty="0">
                <a:latin typeface="黑体" panose="02010609060101010101" pitchFamily="49" charset="-122"/>
                <a:ea typeface="黑体" panose="02010609060101010101" pitchFamily="49" charset="-122"/>
              </a:rPr>
              <a:t>    1923</a:t>
            </a:r>
            <a:r>
              <a:rPr lang="zh-CN" altLang="en-US" sz="2000" dirty="0">
                <a:latin typeface="黑体" panose="02010609060101010101" pitchFamily="49" charset="-122"/>
                <a:ea typeface="黑体" panose="02010609060101010101" pitchFamily="49" charset="-122"/>
              </a:rPr>
              <a:t>年</a:t>
            </a:r>
            <a:r>
              <a:rPr lang="en-US" altLang="zh-CN" sz="2000" dirty="0">
                <a:latin typeface="黑体" panose="02010609060101010101" pitchFamily="49" charset="-122"/>
                <a:ea typeface="黑体" panose="02010609060101010101" pitchFamily="49" charset="-122"/>
              </a:rPr>
              <a:t>6</a:t>
            </a:r>
            <a:r>
              <a:rPr lang="zh-CN" altLang="en-US" sz="2000" dirty="0">
                <a:latin typeface="黑体" panose="02010609060101010101" pitchFamily="49" charset="-122"/>
                <a:ea typeface="黑体" panose="02010609060101010101" pitchFamily="49" charset="-122"/>
              </a:rPr>
              <a:t>月，中共三大在广州召开，会议决议与国民党合作，建立革命统一战线。在中共帮助下，</a:t>
            </a:r>
            <a:r>
              <a:rPr lang="en-US" altLang="zh-CN" sz="2000" dirty="0">
                <a:latin typeface="黑体" panose="02010609060101010101" pitchFamily="49" charset="-122"/>
                <a:ea typeface="黑体" panose="02010609060101010101" pitchFamily="49" charset="-122"/>
              </a:rPr>
              <a:t>1924</a:t>
            </a:r>
            <a:r>
              <a:rPr lang="zh-CN" altLang="en-US" sz="2000" dirty="0">
                <a:latin typeface="黑体" panose="02010609060101010101" pitchFamily="49" charset="-122"/>
                <a:ea typeface="黑体" panose="02010609060101010101" pitchFamily="49" charset="-122"/>
              </a:rPr>
              <a:t>年国民党一大召开，实现了第一次国共合作，建立了由工人、农民、小资产阶级、民族资产阶级组成的革命统一战线，推动了国民革命运动的到来。</a:t>
            </a:r>
            <a:endParaRPr lang="zh-CN" altLang="en-US" sz="2000" dirty="0">
              <a:latin typeface="黑体" panose="02010609060101010101" pitchFamily="49"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  总之，</a:t>
            </a:r>
            <a:r>
              <a:rPr lang="zh-CN" altLang="en-US" sz="2000" dirty="0">
                <a:latin typeface="宋体" panose="02010600030101010101" pitchFamily="2" charset="-122"/>
                <a:ea typeface="黑体" panose="02010609060101010101" pitchFamily="49" charset="-122"/>
              </a:rPr>
              <a:t>中共是马克思主义科学理论指导下的先进政党，不仅是工人阶级的先锋队，而且是整个中华民族的先锋队，中共的建立推动了新民主主义革命的崛起</a:t>
            </a:r>
            <a:r>
              <a:rPr lang="zh-CN" altLang="en-US" sz="2000" dirty="0">
                <a:latin typeface="黑体" panose="02010609060101010101" pitchFamily="49" charset="-122"/>
                <a:ea typeface="黑体" panose="02010609060101010101" pitchFamily="49" charset="-122"/>
              </a:rPr>
              <a:t>。</a:t>
            </a:r>
            <a:endParaRPr lang="zh-CN" altLang="en-US" sz="2000" dirty="0">
              <a:latin typeface="黑体" panose="02010609060101010101" pitchFamily="49" charset="-122"/>
              <a:ea typeface="黑体" panose="02010609060101010101" pitchFamily="49" charset="-122"/>
            </a:endParaRPr>
          </a:p>
          <a:p>
            <a:endParaRPr lang="zh-CN" alt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 calcmode="lin" valueType="num">
                                      <p:cBhvr additive="base">
                                        <p:cTn id="7" dur="500" fill="hold"/>
                                        <p:tgtEl>
                                          <p:spTgt spid="62466"/>
                                        </p:tgtEl>
                                        <p:attrNameLst>
                                          <p:attrName>ppt_x</p:attrName>
                                        </p:attrNameLst>
                                      </p:cBhvr>
                                      <p:tavLst>
                                        <p:tav tm="0">
                                          <p:val>
                                            <p:strVal val="#ppt_x"/>
                                          </p:val>
                                        </p:tav>
                                        <p:tav tm="100000">
                                          <p:val>
                                            <p:strVal val="#ppt_x"/>
                                          </p:val>
                                        </p:tav>
                                      </p:tavLst>
                                    </p:anim>
                                    <p:anim calcmode="lin" valueType="num">
                                      <p:cBhvr additive="base">
                                        <p:cTn id="8" dur="500" fill="hold"/>
                                        <p:tgtEl>
                                          <p:spTgt spid="624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p:cNvSpPr>
            <a:spLocks noGrp="1"/>
          </p:cNvSpPr>
          <p:nvPr>
            <p:ph type="title"/>
          </p:nvPr>
        </p:nvSpPr>
        <p:spPr>
          <a:xfrm>
            <a:off x="608400" y="234913"/>
            <a:ext cx="2212073" cy="705600"/>
          </a:xfrm>
        </p:spPr>
        <p:txBody>
          <a:bodyPr>
            <a:normAutofit fontScale="90000"/>
          </a:bodyPr>
          <a:lstStyle/>
          <a:p>
            <a:r>
              <a:rPr lang="zh-CN" altLang="en-US" sz="4400" dirty="0">
                <a:solidFill>
                  <a:srgbClr val="FF0000"/>
                </a:solidFill>
                <a:latin typeface="楷体" panose="02010609060101010101" pitchFamily="49" charset="-122"/>
                <a:ea typeface="楷体" panose="02010609060101010101" pitchFamily="49" charset="-122"/>
              </a:rPr>
              <a:t>示例</a:t>
            </a:r>
            <a:r>
              <a:rPr lang="en-US" altLang="zh-CN" sz="4400" dirty="0">
                <a:solidFill>
                  <a:srgbClr val="FF0000"/>
                </a:solidFill>
                <a:latin typeface="楷体" panose="02010609060101010101" pitchFamily="49" charset="-122"/>
                <a:ea typeface="楷体" panose="02010609060101010101" pitchFamily="49" charset="-122"/>
              </a:rPr>
              <a:t>2</a:t>
            </a:r>
            <a:endParaRPr lang="zh-CN" altLang="en-US" dirty="0" smtClean="0">
              <a:solidFill>
                <a:srgbClr val="FF0000"/>
              </a:solidFill>
            </a:endParaRPr>
          </a:p>
        </p:txBody>
      </p:sp>
      <p:sp>
        <p:nvSpPr>
          <p:cNvPr id="3" name="内容占位符 2"/>
          <p:cNvSpPr>
            <a:spLocks noGrp="1"/>
          </p:cNvSpPr>
          <p:nvPr>
            <p:ph idx="1"/>
          </p:nvPr>
        </p:nvSpPr>
        <p:spPr>
          <a:xfrm>
            <a:off x="296213" y="1219200"/>
            <a:ext cx="11539472" cy="5413420"/>
          </a:xfrm>
        </p:spPr>
        <p:txBody>
          <a:bodyPr>
            <a:normAutofit/>
          </a:bodyPr>
          <a:lstStyle/>
          <a:p>
            <a:r>
              <a:rPr lang="zh-CN" altLang="en-US" sz="2000" b="1" dirty="0">
                <a:latin typeface="黑体" panose="02010609060101010101" pitchFamily="49" charset="-122"/>
                <a:ea typeface="黑体" panose="02010609060101010101" pitchFamily="49" charset="-122"/>
              </a:rPr>
              <a:t>会议：遵义会议、七届二全会</a:t>
            </a:r>
            <a:endParaRPr lang="zh-CN" altLang="en-US" sz="2000" b="1" dirty="0">
              <a:latin typeface="黑体" panose="02010609060101010101" pitchFamily="49"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观点：</a:t>
            </a:r>
            <a:r>
              <a:rPr lang="zh-CN" altLang="en-US" sz="2000" b="1" dirty="0">
                <a:effectLst>
                  <a:outerShdw blurRad="38100" dist="38100" dir="2700000" algn="tl">
                    <a:srgbClr val="C0C0C0"/>
                  </a:outerShdw>
                </a:effectLst>
                <a:latin typeface="黑体" panose="02010609060101010101" pitchFamily="49" charset="-122"/>
                <a:ea typeface="黑体" panose="02010609060101010101" pitchFamily="49" charset="-122"/>
              </a:rPr>
              <a:t>党的正确决策推动民主革命胜利进展</a:t>
            </a:r>
            <a:endParaRPr lang="zh-CN" altLang="en-US" sz="20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论证：</a:t>
            </a:r>
            <a:r>
              <a:rPr lang="en-US" altLang="zh-CN" sz="2000" b="1" dirty="0">
                <a:latin typeface="宋体" panose="02010600030101010101" pitchFamily="2" charset="-122"/>
                <a:ea typeface="黑体" panose="02010609060101010101" pitchFamily="49" charset="-122"/>
              </a:rPr>
              <a:t>1935</a:t>
            </a:r>
            <a:r>
              <a:rPr lang="zh-CN" altLang="en-US" sz="2000" b="1" dirty="0">
                <a:latin typeface="宋体" panose="02010600030101010101" pitchFamily="2" charset="-122"/>
                <a:ea typeface="黑体" panose="02010609060101010101" pitchFamily="49" charset="-122"/>
              </a:rPr>
              <a:t>年</a:t>
            </a:r>
            <a:r>
              <a:rPr lang="en-US" altLang="zh-CN" sz="2000" b="1" dirty="0">
                <a:latin typeface="宋体" panose="02010600030101010101" pitchFamily="2" charset="-122"/>
                <a:ea typeface="黑体" panose="02010609060101010101" pitchFamily="49" charset="-122"/>
              </a:rPr>
              <a:t>1</a:t>
            </a:r>
            <a:r>
              <a:rPr lang="zh-CN" altLang="en-US" sz="2000" b="1" dirty="0">
                <a:latin typeface="宋体" panose="02010600030101010101" pitchFamily="2" charset="-122"/>
                <a:ea typeface="黑体" panose="02010609060101010101" pitchFamily="49" charset="-122"/>
              </a:rPr>
              <a:t>月，遵义会议全力纠正博古等人的左倾军事路线错误，肯定毛泽东的正确军事主张。遵义会议结束了“左”倾错误在中央的统治，事实上确立了以毛泽东为核心的党中央的正确领导，保障了红军长征的胜利，成为党的历史上一个生死攸关的转折点。  </a:t>
            </a:r>
            <a:endParaRPr lang="zh-CN" altLang="en-US" sz="2000" b="1" dirty="0">
              <a:latin typeface="宋体" panose="02010600030101010101" pitchFamily="2" charset="-122"/>
              <a:ea typeface="黑体" panose="02010609060101010101" pitchFamily="49" charset="-122"/>
            </a:endParaRPr>
          </a:p>
          <a:p>
            <a:r>
              <a:rPr lang="zh-CN" altLang="en-US" sz="2000" b="1" dirty="0">
                <a:latin typeface="宋体" panose="02010600030101010101" pitchFamily="2" charset="-122"/>
                <a:ea typeface="黑体" panose="02010609060101010101" pitchFamily="49" charset="-122"/>
              </a:rPr>
              <a:t>     </a:t>
            </a:r>
            <a:r>
              <a:rPr lang="en-US" altLang="zh-CN" sz="2000" b="1" dirty="0">
                <a:latin typeface="宋体" panose="02010600030101010101" pitchFamily="2" charset="-122"/>
                <a:ea typeface="黑体" panose="02010609060101010101" pitchFamily="49" charset="-122"/>
              </a:rPr>
              <a:t>1949</a:t>
            </a:r>
            <a:r>
              <a:rPr lang="zh-CN" altLang="en-US" sz="2000" b="1" dirty="0">
                <a:latin typeface="宋体" panose="02010600030101010101" pitchFamily="2" charset="-122"/>
                <a:ea typeface="黑体" panose="02010609060101010101" pitchFamily="49" charset="-122"/>
              </a:rPr>
              <a:t>年</a:t>
            </a:r>
            <a:r>
              <a:rPr lang="en-US" altLang="zh-CN" sz="2000" b="1" dirty="0">
                <a:latin typeface="宋体" panose="02010600030101010101" pitchFamily="2" charset="-122"/>
                <a:ea typeface="黑体" panose="02010609060101010101" pitchFamily="49" charset="-122"/>
              </a:rPr>
              <a:t>3</a:t>
            </a:r>
            <a:r>
              <a:rPr lang="zh-CN" altLang="en-US" sz="2000" b="1" dirty="0">
                <a:latin typeface="宋体" panose="02010600030101010101" pitchFamily="2" charset="-122"/>
                <a:ea typeface="黑体" panose="02010609060101010101" pitchFamily="49" charset="-122"/>
              </a:rPr>
              <a:t>月，七届二中全会在西柏坡召开，会议指出党的工作重心由乡村转移到城市，提出了夺取全国胜利的方针，规定了党在政治、经济外交方面的基本政策，以及中国由农业国转变为工业国，由新民主主义社会转变为社会主主义社会的总任务。七届二中全会为党夺取全国胜利和建立新中国，作了政治上、经济上、思想上的准备。       </a:t>
            </a:r>
            <a:endParaRPr lang="zh-CN" altLang="en-US" sz="2000" b="1" dirty="0">
              <a:latin typeface="宋体" panose="02010600030101010101" pitchFamily="2" charset="-122"/>
              <a:ea typeface="黑体" panose="02010609060101010101" pitchFamily="49" charset="-122"/>
            </a:endParaRPr>
          </a:p>
          <a:p>
            <a:r>
              <a:rPr lang="zh-CN" altLang="en-US" sz="2000" b="1" dirty="0">
                <a:latin typeface="黑体" panose="02010609060101010101" pitchFamily="49" charset="-122"/>
                <a:ea typeface="黑体" panose="02010609060101010101" pitchFamily="49" charset="-122"/>
              </a:rPr>
              <a:t>     总之，中共是马克思主义科学理论指导下的先进政党，总能在中国革命关键时刻，作出正确的判断与决策，为中国革命指明方向，推动中国民主革命胜利进展。</a:t>
            </a:r>
            <a:endParaRPr lang="zh-CN" altLang="en-US" sz="2000" b="1" dirty="0">
              <a:latin typeface="黑体" panose="02010609060101010101" pitchFamily="49" charset="-122"/>
              <a:ea typeface="黑体" panose="02010609060101010101" pitchFamily="49" charset="-122"/>
            </a:endParaRPr>
          </a:p>
          <a:p>
            <a:endParaRPr lang="zh-CN" alt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additive="base">
                                        <p:cTn id="7" dur="500" fill="hold"/>
                                        <p:tgtEl>
                                          <p:spTgt spid="63490"/>
                                        </p:tgtEl>
                                        <p:attrNameLst>
                                          <p:attrName>ppt_x</p:attrName>
                                        </p:attrNameLst>
                                      </p:cBhvr>
                                      <p:tavLst>
                                        <p:tav tm="0">
                                          <p:val>
                                            <p:strVal val="#ppt_x"/>
                                          </p:val>
                                        </p:tav>
                                        <p:tav tm="100000">
                                          <p:val>
                                            <p:strVal val="#ppt_x"/>
                                          </p:val>
                                        </p:tav>
                                      </p:tavLst>
                                    </p:anim>
                                    <p:anim calcmode="lin" valueType="num">
                                      <p:cBhvr additive="base">
                                        <p:cTn id="8" dur="500" fill="hold"/>
                                        <p:tgtEl>
                                          <p:spTgt spid="634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标题 1"/>
          <p:cNvSpPr>
            <a:spLocks noGrp="1"/>
          </p:cNvSpPr>
          <p:nvPr>
            <p:ph type="title"/>
          </p:nvPr>
        </p:nvSpPr>
        <p:spPr>
          <a:xfrm>
            <a:off x="608400" y="296214"/>
            <a:ext cx="3126473" cy="824248"/>
          </a:xfrm>
        </p:spPr>
        <p:txBody>
          <a:bodyPr>
            <a:normAutofit fontScale="90000"/>
          </a:bodyPr>
          <a:lstStyle/>
          <a:p>
            <a:r>
              <a:rPr lang="zh-CN" altLang="en-US" sz="4400" dirty="0">
                <a:solidFill>
                  <a:srgbClr val="FF0000"/>
                </a:solidFill>
                <a:latin typeface="楷体" panose="02010609060101010101" pitchFamily="49" charset="-122"/>
                <a:ea typeface="楷体" panose="02010609060101010101" pitchFamily="49" charset="-122"/>
              </a:rPr>
              <a:t>示例</a:t>
            </a:r>
            <a:r>
              <a:rPr lang="en-US" altLang="zh-CN" sz="4400" dirty="0">
                <a:solidFill>
                  <a:srgbClr val="FF0000"/>
                </a:solidFill>
                <a:latin typeface="楷体" panose="02010609060101010101" pitchFamily="49" charset="-122"/>
                <a:ea typeface="楷体" panose="02010609060101010101" pitchFamily="49" charset="-122"/>
              </a:rPr>
              <a:t>3</a:t>
            </a:r>
            <a:br>
              <a:rPr lang="en-US" altLang="zh-CN" sz="4400" dirty="0">
                <a:latin typeface="楷体" panose="02010609060101010101" pitchFamily="49" charset="-122"/>
                <a:ea typeface="楷体" panose="02010609060101010101" pitchFamily="49" charset="-122"/>
              </a:rPr>
            </a:br>
            <a:endParaRPr lang="zh-CN" altLang="en-US" dirty="0" smtClean="0"/>
          </a:p>
        </p:txBody>
      </p:sp>
      <p:sp>
        <p:nvSpPr>
          <p:cNvPr id="3" name="内容占位符 2"/>
          <p:cNvSpPr>
            <a:spLocks noGrp="1"/>
          </p:cNvSpPr>
          <p:nvPr>
            <p:ph idx="1"/>
          </p:nvPr>
        </p:nvSpPr>
        <p:spPr>
          <a:xfrm>
            <a:off x="608399" y="1120461"/>
            <a:ext cx="10995465" cy="5473521"/>
          </a:xfrm>
        </p:spPr>
        <p:txBody>
          <a:bodyPr>
            <a:normAutofit/>
          </a:bodyPr>
          <a:lstStyle/>
          <a:p>
            <a:pPr>
              <a:defRPr/>
            </a:pPr>
            <a:r>
              <a:rPr lang="zh-CN" altLang="en-US" sz="2000" b="1" dirty="0">
                <a:latin typeface="黑体" panose="02010609060101010101" pitchFamily="49" charset="-122"/>
                <a:ea typeface="黑体" panose="02010609060101010101" pitchFamily="49" charset="-122"/>
                <a:cs typeface="黑体" panose="02010609060101010101" pitchFamily="49" charset="-122"/>
              </a:rPr>
              <a:t>会议：中共七大、七届二全会</a:t>
            </a:r>
            <a:endParaRPr lang="zh-CN" altLang="en-US" sz="2000" b="1" dirty="0">
              <a:latin typeface="黑体" panose="02010609060101010101" pitchFamily="49" charset="-122"/>
              <a:ea typeface="黑体" panose="02010609060101010101" pitchFamily="49" charset="-122"/>
              <a:cs typeface="黑体" panose="02010609060101010101" pitchFamily="49" charset="-122"/>
            </a:endParaRPr>
          </a:p>
          <a:p>
            <a:pPr>
              <a:defRPr/>
            </a:pPr>
            <a:r>
              <a:rPr lang="zh-CN" altLang="en-US" sz="2000" b="1" dirty="0">
                <a:latin typeface="黑体" panose="02010609060101010101" pitchFamily="49" charset="-122"/>
                <a:ea typeface="黑体" panose="02010609060101010101" pitchFamily="49" charset="-122"/>
                <a:cs typeface="黑体" panose="02010609060101010101" pitchFamily="49" charset="-122"/>
              </a:rPr>
              <a:t>观点：</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党的理论创新指明了中国革命的方向</a:t>
            </a:r>
            <a:endPar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a:p>
            <a:pPr>
              <a:defRPr/>
            </a:pPr>
            <a:r>
              <a:rPr lang="zh-CN" altLang="en-US" sz="2000" b="1" dirty="0">
                <a:latin typeface="黑体" panose="02010609060101010101" pitchFamily="49" charset="-122"/>
                <a:ea typeface="黑体" panose="02010609060101010101" pitchFamily="49" charset="-122"/>
                <a:cs typeface="黑体" panose="02010609060101010101" pitchFamily="49" charset="-122"/>
              </a:rPr>
              <a:t>论证：</a:t>
            </a:r>
            <a:r>
              <a:rPr lang="en-US" altLang="zh-CN" sz="2000" dirty="0">
                <a:latin typeface="黑体" panose="02010609060101010101" pitchFamily="49" charset="-122"/>
                <a:ea typeface="黑体" panose="02010609060101010101" pitchFamily="49" charset="-122"/>
                <a:cs typeface="黑体" panose="02010609060101010101" pitchFamily="49" charset="-122"/>
              </a:rPr>
              <a:t>1945</a:t>
            </a:r>
            <a:r>
              <a:rPr lang="zh-CN" altLang="en-US" sz="2000" dirty="0">
                <a:latin typeface="黑体" panose="02010609060101010101" pitchFamily="49" charset="-122"/>
                <a:ea typeface="黑体" panose="02010609060101010101" pitchFamily="49" charset="-122"/>
                <a:cs typeface="黑体" panose="02010609060101010101" pitchFamily="49" charset="-122"/>
              </a:rPr>
              <a:t>年</a:t>
            </a:r>
            <a:r>
              <a:rPr lang="en-US" altLang="zh-CN" sz="2000" dirty="0">
                <a:latin typeface="黑体" panose="02010609060101010101" pitchFamily="49" charset="-122"/>
                <a:ea typeface="黑体" panose="02010609060101010101" pitchFamily="49" charset="-122"/>
                <a:cs typeface="黑体" panose="02010609060101010101" pitchFamily="49" charset="-122"/>
              </a:rPr>
              <a:t>5</a:t>
            </a:r>
            <a:r>
              <a:rPr lang="zh-CN" altLang="en-US" sz="2000" dirty="0">
                <a:latin typeface="黑体" panose="02010609060101010101" pitchFamily="49" charset="-122"/>
                <a:ea typeface="黑体" panose="02010609060101010101" pitchFamily="49" charset="-122"/>
                <a:cs typeface="黑体" panose="02010609060101010101" pitchFamily="49" charset="-122"/>
              </a:rPr>
              <a:t>月，中共七大在延安召开，毛泽东作</a:t>
            </a:r>
            <a:r>
              <a:rPr lang="en-US" altLang="zh-CN" sz="2000" dirty="0">
                <a:latin typeface="黑体" panose="02010609060101010101" pitchFamily="49" charset="-122"/>
                <a:ea typeface="黑体" panose="02010609060101010101" pitchFamily="49" charset="-122"/>
                <a:cs typeface="黑体" panose="02010609060101010101" pitchFamily="49" charset="-122"/>
              </a:rPr>
              <a:t>《</a:t>
            </a:r>
            <a:r>
              <a:rPr lang="zh-CN" altLang="en-US" sz="2000" dirty="0">
                <a:latin typeface="黑体" panose="02010609060101010101" pitchFamily="49" charset="-122"/>
                <a:ea typeface="黑体" panose="02010609060101010101" pitchFamily="49" charset="-122"/>
                <a:cs typeface="黑体" panose="02010609060101010101" pitchFamily="49" charset="-122"/>
              </a:rPr>
              <a:t>论联合政府</a:t>
            </a:r>
            <a:r>
              <a:rPr lang="en-US" altLang="zh-CN" sz="2000" dirty="0">
                <a:latin typeface="黑体" panose="02010609060101010101" pitchFamily="49" charset="-122"/>
                <a:ea typeface="黑体" panose="02010609060101010101" pitchFamily="49" charset="-122"/>
                <a:cs typeface="黑体" panose="02010609060101010101" pitchFamily="49" charset="-122"/>
              </a:rPr>
              <a:t>》</a:t>
            </a:r>
            <a:r>
              <a:rPr lang="zh-CN" altLang="en-US" sz="2000" dirty="0">
                <a:latin typeface="黑体" panose="02010609060101010101" pitchFamily="49" charset="-122"/>
                <a:ea typeface="黑体" panose="02010609060101010101" pitchFamily="49" charset="-122"/>
                <a:cs typeface="黑体" panose="02010609060101010101" pitchFamily="49" charset="-122"/>
              </a:rPr>
              <a:t>的报告，毛泽东思想被确立为党的指导思想，为党夺取抗日战争的胜利和新民主主义革命的胜利指明了方向。</a:t>
            </a:r>
            <a:endParaRPr lang="zh-CN" altLang="en-US" sz="2000" dirty="0">
              <a:latin typeface="黑体" panose="02010609060101010101" pitchFamily="49" charset="-122"/>
              <a:ea typeface="黑体" panose="02010609060101010101" pitchFamily="49" charset="-122"/>
              <a:cs typeface="黑体" panose="02010609060101010101" pitchFamily="49" charset="-122"/>
            </a:endParaRPr>
          </a:p>
          <a:p>
            <a:pPr>
              <a:defRPr/>
            </a:pPr>
            <a:r>
              <a:rPr lang="zh-CN" altLang="en-US" sz="2000" dirty="0">
                <a:latin typeface="黑体" panose="02010609060101010101" pitchFamily="49" charset="-122"/>
                <a:ea typeface="黑体" panose="02010609060101010101" pitchFamily="49" charset="-122"/>
                <a:cs typeface="黑体" panose="02010609060101010101" pitchFamily="49" charset="-122"/>
              </a:rPr>
              <a:t>     </a:t>
            </a:r>
            <a:r>
              <a:rPr lang="en-US" altLang="zh-CN" sz="2000" dirty="0">
                <a:latin typeface="黑体" panose="02010609060101010101" pitchFamily="49" charset="-122"/>
                <a:ea typeface="黑体" panose="02010609060101010101" pitchFamily="49" charset="-122"/>
                <a:cs typeface="黑体" panose="02010609060101010101" pitchFamily="49" charset="-122"/>
              </a:rPr>
              <a:t>1949</a:t>
            </a:r>
            <a:r>
              <a:rPr lang="zh-CN" altLang="en-US" sz="2000" dirty="0">
                <a:latin typeface="黑体" panose="02010609060101010101" pitchFamily="49" charset="-122"/>
                <a:ea typeface="黑体" panose="02010609060101010101" pitchFamily="49" charset="-122"/>
                <a:cs typeface="黑体" panose="02010609060101010101" pitchFamily="49" charset="-122"/>
              </a:rPr>
              <a:t>年</a:t>
            </a:r>
            <a:r>
              <a:rPr lang="en-US" altLang="zh-CN" sz="2000" dirty="0">
                <a:latin typeface="黑体" panose="02010609060101010101" pitchFamily="49" charset="-122"/>
                <a:ea typeface="黑体" panose="02010609060101010101" pitchFamily="49" charset="-122"/>
                <a:cs typeface="黑体" panose="02010609060101010101" pitchFamily="49" charset="-122"/>
              </a:rPr>
              <a:t>3</a:t>
            </a:r>
            <a:r>
              <a:rPr lang="zh-CN" altLang="en-US" sz="2000" dirty="0">
                <a:latin typeface="黑体" panose="02010609060101010101" pitchFamily="49" charset="-122"/>
                <a:ea typeface="黑体" panose="02010609060101010101" pitchFamily="49" charset="-122"/>
                <a:cs typeface="黑体" panose="02010609060101010101" pitchFamily="49" charset="-122"/>
              </a:rPr>
              <a:t>月，七届二中全会在西柏坡召开，会议指出党的工作重心由乡村转移到城市，提出夺取全国胜利的方针，规定了党在政治、经济外交方面的基本政策，以及中国由农业国转变为工业国，由新民主主义社会转变为社会主主义社会的总任务。七届二中全会发展了毛泽东思想，为党夺取全国胜利和建立新中国指明了方向。       </a:t>
            </a:r>
            <a:endParaRPr lang="zh-CN" altLang="en-US" sz="2000" dirty="0">
              <a:latin typeface="黑体" panose="02010609060101010101" pitchFamily="49" charset="-122"/>
              <a:ea typeface="黑体" panose="02010609060101010101" pitchFamily="49" charset="-122"/>
              <a:cs typeface="黑体" panose="02010609060101010101" pitchFamily="49" charset="-122"/>
            </a:endParaRPr>
          </a:p>
          <a:p>
            <a:pPr>
              <a:defRPr/>
            </a:pPr>
            <a:r>
              <a:rPr lang="zh-CN" altLang="en-US" sz="2000" b="1" dirty="0">
                <a:latin typeface="黑体" panose="02010609060101010101" pitchFamily="49" charset="-122"/>
                <a:ea typeface="黑体" panose="02010609060101010101" pitchFamily="49" charset="-122"/>
                <a:cs typeface="黑体" panose="02010609060101010101" pitchFamily="49" charset="-122"/>
              </a:rPr>
              <a:t>  总之，</a:t>
            </a:r>
            <a:r>
              <a:rPr lang="zh-CN" altLang="en-US" sz="2000" dirty="0">
                <a:latin typeface="黑体" panose="02010609060101010101" pitchFamily="49" charset="-122"/>
                <a:ea typeface="黑体" panose="02010609060101010101" pitchFamily="49" charset="-122"/>
                <a:cs typeface="黑体" panose="02010609060101010101" pitchFamily="49" charset="-122"/>
              </a:rPr>
              <a:t>中共是马克思主义科学理论指导下的先进政党，党的理论创新，即毛泽东思想是马克思主义中国化的第一次理论飞跃，为中国革命指明了方向。</a:t>
            </a:r>
            <a:endParaRPr lang="zh-CN" altLang="en-US" sz="2000" dirty="0">
              <a:latin typeface="黑体" panose="02010609060101010101" pitchFamily="49" charset="-122"/>
              <a:ea typeface="黑体" panose="02010609060101010101" pitchFamily="49" charset="-122"/>
              <a:cs typeface="黑体" panose="02010609060101010101" pitchFamily="49" charset="-122"/>
            </a:endParaRPr>
          </a:p>
          <a:p>
            <a:pPr>
              <a:defRPr/>
            </a:pPr>
            <a:endParaRPr lang="zh-CN" alt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内容占位符 2"/>
          <p:cNvSpPr>
            <a:spLocks noGrp="1"/>
          </p:cNvSpPr>
          <p:nvPr>
            <p:ph idx="1"/>
          </p:nvPr>
        </p:nvSpPr>
        <p:spPr>
          <a:xfrm>
            <a:off x="540914" y="380999"/>
            <a:ext cx="10122794" cy="6200105"/>
          </a:xfrm>
        </p:spPr>
        <p:txBody>
          <a:bodyPr>
            <a:normAutofit fontScale="25000" lnSpcReduction="20000"/>
          </a:bodyPr>
          <a:lstStyle/>
          <a:p>
            <a:pPr marL="0" indent="0">
              <a:buNone/>
            </a:pPr>
            <a:r>
              <a:rPr lang="zh-CN" altLang="zh-CN" sz="8000" b="1" dirty="0">
                <a:solidFill>
                  <a:srgbClr val="0E0E0E"/>
                </a:solidFill>
                <a:latin typeface="楷体" panose="02010609060101010101" pitchFamily="49" charset="-122"/>
                <a:ea typeface="楷体" panose="02010609060101010101" pitchFamily="49" charset="-122"/>
              </a:rPr>
              <a:t>42</a:t>
            </a:r>
            <a:r>
              <a:rPr lang="zh-CN" altLang="en-US" sz="8000" b="1" dirty="0">
                <a:solidFill>
                  <a:srgbClr val="0E0E0E"/>
                </a:solidFill>
                <a:latin typeface="楷体" panose="02010609060101010101" pitchFamily="49" charset="-122"/>
                <a:ea typeface="楷体" panose="02010609060101010101" pitchFamily="49" charset="-122"/>
              </a:rPr>
              <a:t>．（</a:t>
            </a:r>
            <a:r>
              <a:rPr lang="en-US" altLang="zh-CN" sz="8000" b="1" dirty="0">
                <a:solidFill>
                  <a:srgbClr val="0E0E0E"/>
                </a:solidFill>
                <a:latin typeface="楷体" panose="02010609060101010101" pitchFamily="49" charset="-122"/>
                <a:ea typeface="楷体" panose="02010609060101010101" pitchFamily="49" charset="-122"/>
              </a:rPr>
              <a:t>2020</a:t>
            </a:r>
            <a:r>
              <a:rPr lang="zh-CN" altLang="en-US" sz="8000" b="1" dirty="0">
                <a:solidFill>
                  <a:srgbClr val="0E0E0E"/>
                </a:solidFill>
                <a:latin typeface="楷体" panose="02010609060101010101" pitchFamily="49" charset="-122"/>
                <a:ea typeface="楷体" panose="02010609060101010101" pitchFamily="49" charset="-122"/>
              </a:rPr>
              <a:t>年全国甲卷）阅读材料，完成下列要求。（</a:t>
            </a:r>
            <a:r>
              <a:rPr lang="zh-CN" altLang="zh-CN" sz="8000" b="1" dirty="0">
                <a:solidFill>
                  <a:srgbClr val="0E0E0E"/>
                </a:solidFill>
                <a:latin typeface="楷体" panose="02010609060101010101" pitchFamily="49" charset="-122"/>
                <a:ea typeface="楷体" panose="02010609060101010101" pitchFamily="49" charset="-122"/>
              </a:rPr>
              <a:t>12</a:t>
            </a:r>
            <a:r>
              <a:rPr lang="zh-CN" altLang="en-US" sz="8000" b="1" dirty="0">
                <a:solidFill>
                  <a:srgbClr val="0E0E0E"/>
                </a:solidFill>
                <a:latin typeface="楷体" panose="02010609060101010101" pitchFamily="49" charset="-122"/>
                <a:ea typeface="楷体" panose="02010609060101010101" pitchFamily="49" charset="-122"/>
              </a:rPr>
              <a:t>分）</a:t>
            </a:r>
            <a:endParaRPr lang="zh-CN" altLang="en-US" sz="8000" b="1" dirty="0">
              <a:solidFill>
                <a:srgbClr val="0E0E0E"/>
              </a:solidFill>
              <a:latin typeface="楷体" panose="02010609060101010101" pitchFamily="49" charset="-122"/>
              <a:ea typeface="楷体" panose="02010609060101010101" pitchFamily="49" charset="-122"/>
            </a:endParaRPr>
          </a:p>
          <a:p>
            <a:pPr marL="0" indent="0">
              <a:buNone/>
            </a:pPr>
            <a:r>
              <a:rPr lang="zh-CN" sz="8000" dirty="0" smtClean="0">
                <a:solidFill>
                  <a:srgbClr val="0E0E0E"/>
                </a:solidFill>
                <a:latin typeface="楷体" panose="02010609060101010101" pitchFamily="49" charset="-122"/>
                <a:ea typeface="楷体" panose="02010609060101010101" pitchFamily="49" charset="-122"/>
              </a:rPr>
              <a:t>材料 </a:t>
            </a:r>
            <a:r>
              <a:rPr lang="zh-CN" altLang="en-US" sz="8000" dirty="0">
                <a:solidFill>
                  <a:srgbClr val="0E0E0E"/>
                </a:solidFill>
                <a:latin typeface="楷体" panose="02010609060101010101" pitchFamily="49" charset="-122"/>
                <a:ea typeface="楷体" panose="02010609060101010101" pitchFamily="49" charset="-122"/>
              </a:rPr>
              <a:t>卫所，明代常备军军事组织。明代在各要害地方皆设卫所，屯驻军队，若干府划为一个防区设卫，卫下设所。卫所集中分布区域与明代的政治、经济、国防等有密切关系。</a:t>
            </a:r>
            <a:endParaRPr lang="zh-CN" altLang="en-US" sz="8000" dirty="0">
              <a:solidFill>
                <a:srgbClr val="0E0E0E"/>
              </a:solidFill>
              <a:latin typeface="楷体" panose="02010609060101010101" pitchFamily="49" charset="-122"/>
              <a:ea typeface="楷体" panose="02010609060101010101" pitchFamily="49" charset="-122"/>
            </a:endParaRPr>
          </a:p>
          <a:p>
            <a:pPr marL="0" indent="0">
              <a:buNone/>
            </a:pPr>
            <a:endParaRPr lang="zh-CN" sz="3600" dirty="0" smtClean="0">
              <a:solidFill>
                <a:srgbClr val="0E0E0E"/>
              </a:solidFill>
              <a:latin typeface="楷体" panose="02010609060101010101" pitchFamily="49" charset="-122"/>
              <a:ea typeface="楷体" panose="02010609060101010101" pitchFamily="49" charset="-122"/>
            </a:endParaRPr>
          </a:p>
          <a:p>
            <a:pPr marL="0" indent="0">
              <a:buNone/>
            </a:pPr>
            <a:endParaRPr lang="zh-CN" sz="3600"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sz="3600"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sz="3600" dirty="0">
              <a:solidFill>
                <a:srgbClr val="0E0E0E"/>
              </a:solidFill>
              <a:latin typeface="楷体" panose="02010609060101010101" pitchFamily="49" charset="-122"/>
              <a:ea typeface="楷体" panose="02010609060101010101" pitchFamily="49" charset="-122"/>
            </a:endParaRPr>
          </a:p>
          <a:p>
            <a:pPr marL="0" indent="0">
              <a:buNone/>
            </a:pPr>
            <a:endParaRPr lang="en-US" altLang="zh-CN" sz="3600" dirty="0" smtClean="0">
              <a:solidFill>
                <a:srgbClr val="0E0E0E"/>
              </a:solidFill>
              <a:latin typeface="楷体" panose="02010609060101010101" pitchFamily="49" charset="-122"/>
              <a:ea typeface="楷体" panose="02010609060101010101" pitchFamily="49" charset="-122"/>
            </a:endParaRPr>
          </a:p>
          <a:p>
            <a:pPr marL="0" indent="0">
              <a:buNone/>
            </a:pPr>
            <a:endParaRPr lang="en-US" altLang="zh-CN" sz="3600" dirty="0">
              <a:solidFill>
                <a:srgbClr val="0E0E0E"/>
              </a:solidFill>
              <a:latin typeface="楷体" panose="02010609060101010101" pitchFamily="49" charset="-122"/>
              <a:ea typeface="楷体" panose="02010609060101010101" pitchFamily="49" charset="-122"/>
            </a:endParaRPr>
          </a:p>
          <a:p>
            <a:pPr marL="0" indent="0">
              <a:buNone/>
            </a:pPr>
            <a:endParaRPr lang="en-US" altLang="zh-CN" sz="3600" dirty="0" smtClean="0">
              <a:solidFill>
                <a:srgbClr val="0E0E0E"/>
              </a:solidFill>
              <a:latin typeface="楷体" panose="02010609060101010101" pitchFamily="49" charset="-122"/>
              <a:ea typeface="楷体" panose="02010609060101010101" pitchFamily="49" charset="-122"/>
            </a:endParaRPr>
          </a:p>
          <a:p>
            <a:pPr marL="0" indent="0">
              <a:buNone/>
            </a:pPr>
            <a:endParaRPr lang="zh-CN" sz="3600" dirty="0" smtClean="0">
              <a:solidFill>
                <a:srgbClr val="0E0E0E"/>
              </a:solidFill>
              <a:latin typeface="楷体" panose="02010609060101010101" pitchFamily="49" charset="-122"/>
              <a:ea typeface="楷体" panose="02010609060101010101" pitchFamily="49" charset="-122"/>
            </a:endParaRPr>
          </a:p>
          <a:p>
            <a:pPr marL="0" indent="0">
              <a:buNone/>
            </a:pPr>
            <a:r>
              <a:rPr lang="zh-CN" sz="11200" dirty="0" smtClean="0">
                <a:solidFill>
                  <a:srgbClr val="0E0E0E"/>
                </a:solidFill>
                <a:latin typeface="楷体" panose="02010609060101010101" pitchFamily="49" charset="-122"/>
                <a:ea typeface="楷体" panose="02010609060101010101" pitchFamily="49" charset="-122"/>
              </a:rPr>
              <a:t>        图</a:t>
            </a:r>
            <a:r>
              <a:rPr lang="zh-CN" altLang="zh-CN" sz="11200" dirty="0" smtClean="0">
                <a:solidFill>
                  <a:srgbClr val="0E0E0E"/>
                </a:solidFill>
                <a:latin typeface="楷体" panose="02010609060101010101" pitchFamily="49" charset="-122"/>
                <a:ea typeface="楷体" panose="02010609060101010101" pitchFamily="49" charset="-122"/>
              </a:rPr>
              <a:t>5  </a:t>
            </a:r>
            <a:r>
              <a:rPr lang="zh-CN" sz="11200" dirty="0" smtClean="0">
                <a:solidFill>
                  <a:srgbClr val="0E0E0E"/>
                </a:solidFill>
                <a:latin typeface="楷体" panose="02010609060101010101" pitchFamily="49" charset="-122"/>
                <a:ea typeface="楷体" panose="02010609060101010101" pitchFamily="49" charset="-122"/>
              </a:rPr>
              <a:t>明万历年间疆域示意图（局部）</a:t>
            </a:r>
            <a:endParaRPr lang="zh-CN" sz="11200" dirty="0" smtClean="0">
              <a:solidFill>
                <a:srgbClr val="0E0E0E"/>
              </a:solidFill>
              <a:latin typeface="楷体" panose="02010609060101010101" pitchFamily="49" charset="-122"/>
              <a:ea typeface="楷体" panose="02010609060101010101" pitchFamily="49" charset="-122"/>
            </a:endParaRPr>
          </a:p>
          <a:p>
            <a:pPr marL="0" indent="0">
              <a:buNone/>
            </a:pPr>
            <a:r>
              <a:rPr lang="zh-CN" sz="11200" dirty="0" smtClean="0">
                <a:solidFill>
                  <a:srgbClr val="0E0E0E"/>
                </a:solidFill>
                <a:latin typeface="楷体" panose="02010609060101010101" pitchFamily="49" charset="-122"/>
                <a:ea typeface="楷体" panose="02010609060101010101" pitchFamily="49" charset="-122"/>
              </a:rPr>
              <a:t>  </a:t>
            </a:r>
            <a:r>
              <a:rPr lang="zh-CN" altLang="en-US" sz="11200" dirty="0">
                <a:solidFill>
                  <a:srgbClr val="0E0E0E"/>
                </a:solidFill>
                <a:latin typeface="楷体" panose="02010609060101010101" pitchFamily="49" charset="-122"/>
                <a:ea typeface="楷体" panose="02010609060101010101" pitchFamily="49" charset="-122"/>
              </a:rPr>
              <a:t>根据图</a:t>
            </a:r>
            <a:r>
              <a:rPr lang="zh-CN" altLang="zh-CN" sz="11200" dirty="0">
                <a:solidFill>
                  <a:srgbClr val="0E0E0E"/>
                </a:solidFill>
                <a:latin typeface="楷体" panose="02010609060101010101" pitchFamily="49" charset="-122"/>
                <a:ea typeface="楷体" panose="02010609060101010101" pitchFamily="49" charset="-122"/>
              </a:rPr>
              <a:t>5</a:t>
            </a:r>
            <a:r>
              <a:rPr lang="zh-CN" altLang="en-US" sz="11200" dirty="0">
                <a:solidFill>
                  <a:srgbClr val="0E0E0E"/>
                </a:solidFill>
                <a:latin typeface="楷体" panose="02010609060101010101" pitchFamily="49" charset="-122"/>
                <a:ea typeface="楷体" panose="02010609060101010101" pitchFamily="49" charset="-122"/>
              </a:rPr>
              <a:t>并结合所学知识，在答题卡的地图中标示出明代卫所集中分布的区域，并说明集中分布的理由。</a:t>
            </a:r>
            <a:r>
              <a:rPr lang="zh-CN" altLang="en-US" sz="9600" b="1" dirty="0">
                <a:solidFill>
                  <a:srgbClr val="0E0E0E"/>
                </a:solidFill>
                <a:latin typeface="仿宋" panose="02010609060101010101" charset="-122"/>
                <a:ea typeface="仿宋" panose="02010609060101010101" charset="-122"/>
              </a:rPr>
              <a:t>（要求：只需标示出明代卫所的一个集中分布区域；在答题卡的地图中用斜线／／／明确标示，理由准确充分，表述清晰。）</a:t>
            </a:r>
            <a:endParaRPr lang="zh-CN" altLang="en-US" sz="9600" b="1" dirty="0">
              <a:solidFill>
                <a:srgbClr val="0E0E0E"/>
              </a:solidFill>
              <a:latin typeface="仿宋" panose="02010609060101010101" charset="-122"/>
              <a:ea typeface="仿宋" panose="02010609060101010101" charset="-122"/>
            </a:endParaRPr>
          </a:p>
          <a:p>
            <a:pPr marL="0" indent="0">
              <a:buNone/>
            </a:pPr>
            <a:r>
              <a:rPr lang="zh-CN" altLang="en-US" sz="2400" b="1" dirty="0">
                <a:solidFill>
                  <a:srgbClr val="0E0E0E"/>
                </a:solidFill>
                <a:latin typeface="楷体" panose="02010609060101010101" pitchFamily="49" charset="-122"/>
                <a:ea typeface="楷体" panose="02010609060101010101" pitchFamily="49" charset="-122"/>
              </a:rPr>
              <a:t>                             </a:t>
            </a:r>
            <a:r>
              <a:rPr lang="zh-CN" b="1" dirty="0" smtClean="0">
                <a:solidFill>
                  <a:srgbClr val="0E0E0E"/>
                </a:solidFill>
                <a:latin typeface="楷体" panose="02010609060101010101" pitchFamily="49" charset="-122"/>
                <a:ea typeface="楷体" panose="02010609060101010101" pitchFamily="49" charset="-122"/>
              </a:rPr>
              <a:t>                                                                                                                                                                                                                                                                                                         </a:t>
            </a:r>
            <a:endParaRPr lang="zh-CN" b="1" dirty="0" smtClean="0">
              <a:solidFill>
                <a:srgbClr val="0E0E0E"/>
              </a:solidFill>
              <a:latin typeface="楷体" panose="02010609060101010101" pitchFamily="49" charset="-122"/>
              <a:ea typeface="楷体" panose="02010609060101010101" pitchFamily="49" charset="-122"/>
            </a:endParaRPr>
          </a:p>
        </p:txBody>
      </p:sp>
      <p:pic>
        <p:nvPicPr>
          <p:cNvPr id="65539" name="图片 9" descr="中学历史教学园地（www.zxls.com）——全国文章总量、访问量最大的历史教学网站。"/>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342505" y="1798750"/>
            <a:ext cx="4519612"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2"/>
    </p:custData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标题 1"/>
          <p:cNvSpPr>
            <a:spLocks noGrp="1"/>
          </p:cNvSpPr>
          <p:nvPr>
            <p:ph type="title"/>
          </p:nvPr>
        </p:nvSpPr>
        <p:spPr>
          <a:xfrm>
            <a:off x="608400" y="321972"/>
            <a:ext cx="5225730" cy="875763"/>
          </a:xfrm>
        </p:spPr>
        <p:txBody>
          <a:bodyPr>
            <a:normAutofit fontScale="90000"/>
          </a:bodyPr>
          <a:lstStyle/>
          <a:p>
            <a:r>
              <a:rPr lang="zh-CN" altLang="en-US" sz="4400" dirty="0">
                <a:solidFill>
                  <a:srgbClr val="0E0E0E"/>
                </a:solidFill>
                <a:latin typeface="楷体" panose="02010609060101010101" pitchFamily="49" charset="-122"/>
                <a:ea typeface="楷体" panose="02010609060101010101" pitchFamily="49" charset="-122"/>
              </a:rPr>
              <a:t>甲卷</a:t>
            </a:r>
            <a:r>
              <a:rPr lang="en-US" altLang="zh-CN" sz="4400" dirty="0">
                <a:solidFill>
                  <a:srgbClr val="0E0E0E"/>
                </a:solidFill>
                <a:latin typeface="楷体" panose="02010609060101010101" pitchFamily="49" charset="-122"/>
                <a:ea typeface="楷体" panose="02010609060101010101" pitchFamily="49" charset="-122"/>
              </a:rPr>
              <a:t>42</a:t>
            </a:r>
            <a:r>
              <a:rPr lang="zh-CN" altLang="zh-CN" sz="4400" dirty="0">
                <a:solidFill>
                  <a:srgbClr val="0E0E0E"/>
                </a:solidFill>
                <a:latin typeface="楷体" panose="02010609060101010101" pitchFamily="49" charset="-122"/>
                <a:ea typeface="楷体" panose="02010609060101010101" pitchFamily="49" charset="-122"/>
              </a:rPr>
              <a:t>题</a:t>
            </a:r>
            <a:r>
              <a:rPr lang="zh-CN" altLang="zh-CN" sz="4400" dirty="0">
                <a:solidFill>
                  <a:srgbClr val="FF0000"/>
                </a:solidFill>
                <a:latin typeface="楷体" panose="02010609060101010101" pitchFamily="49" charset="-122"/>
                <a:ea typeface="楷体" panose="02010609060101010101" pitchFamily="49" charset="-122"/>
              </a:rPr>
              <a:t>考点分析</a:t>
            </a:r>
            <a:br>
              <a:rPr lang="zh-CN" altLang="zh-CN" sz="4400" dirty="0">
                <a:solidFill>
                  <a:srgbClr val="FF0000"/>
                </a:solidFill>
                <a:latin typeface="楷体" panose="02010609060101010101" pitchFamily="49" charset="-122"/>
                <a:ea typeface="楷体" panose="02010609060101010101" pitchFamily="49" charset="-122"/>
              </a:rPr>
            </a:br>
            <a:endParaRPr lang="zh-CN" altLang="en-US" dirty="0" smtClean="0"/>
          </a:p>
        </p:txBody>
      </p:sp>
      <p:sp>
        <p:nvSpPr>
          <p:cNvPr id="3" name="内容占位符 2"/>
          <p:cNvSpPr>
            <a:spLocks noGrp="1"/>
          </p:cNvSpPr>
          <p:nvPr>
            <p:ph idx="1"/>
          </p:nvPr>
        </p:nvSpPr>
        <p:spPr>
          <a:xfrm>
            <a:off x="438418" y="1095778"/>
            <a:ext cx="11332871" cy="5485326"/>
          </a:xfrm>
        </p:spPr>
        <p:txBody>
          <a:bodyPr>
            <a:normAutofit/>
          </a:bodyPr>
          <a:lstStyle/>
          <a:p>
            <a:pPr marL="0" indent="0">
              <a:buNone/>
            </a:pPr>
            <a:r>
              <a:rPr lang="zh-CN" altLang="en-US" sz="2400" b="1" dirty="0">
                <a:solidFill>
                  <a:srgbClr val="0E0E0E"/>
                </a:solidFill>
                <a:latin typeface="楷体" panose="02010609060101010101" pitchFamily="49" charset="-122"/>
                <a:ea typeface="楷体" panose="02010609060101010101" pitchFamily="49" charset="-122"/>
              </a:rPr>
              <a:t>  </a:t>
            </a:r>
            <a:r>
              <a:rPr lang="en-US" altLang="zh-CN" sz="2400" b="1" dirty="0">
                <a:solidFill>
                  <a:srgbClr val="0E0E0E"/>
                </a:solidFill>
                <a:latin typeface="楷体" panose="02010609060101010101" pitchFamily="49" charset="-122"/>
                <a:ea typeface="楷体" panose="02010609060101010101" pitchFamily="49" charset="-122"/>
              </a:rPr>
              <a:t>1</a:t>
            </a:r>
            <a:r>
              <a:rPr lang="zh-CN" altLang="en-US" sz="2400" b="1" dirty="0">
                <a:solidFill>
                  <a:srgbClr val="0E0E0E"/>
                </a:solidFill>
                <a:latin typeface="楷体" panose="02010609060101010101" pitchFamily="49" charset="-122"/>
                <a:ea typeface="楷体" panose="02010609060101010101" pitchFamily="49" charset="-122"/>
              </a:rPr>
              <a:t>、考点体现：本题以“</a:t>
            </a:r>
            <a:r>
              <a:rPr lang="zh-CN" altLang="en-US" sz="2400" b="1" dirty="0">
                <a:solidFill>
                  <a:srgbClr val="FF0000"/>
                </a:solidFill>
                <a:latin typeface="楷体" panose="02010609060101010101" pitchFamily="49" charset="-122"/>
                <a:ea typeface="楷体" panose="02010609060101010101" pitchFamily="49" charset="-122"/>
              </a:rPr>
              <a:t>明代卫所、 明万历年间疆域示意图（局部）</a:t>
            </a:r>
            <a:r>
              <a:rPr lang="zh-CN" altLang="en-US" sz="2400" b="1" dirty="0">
                <a:solidFill>
                  <a:srgbClr val="0E0E0E"/>
                </a:solidFill>
                <a:latin typeface="楷体" panose="02010609060101010101" pitchFamily="49" charset="-122"/>
                <a:ea typeface="楷体" panose="02010609060101010101" pitchFamily="49" charset="-122"/>
              </a:rPr>
              <a:t>”作为切入点，重点考查唯物史观、时空观念、史料实证、历史解释、家国情怀等核心素养。</a:t>
            </a:r>
            <a:endParaRPr lang="zh-CN" altLang="en-US" sz="2400" b="1" dirty="0">
              <a:solidFill>
                <a:srgbClr val="0E0E0E"/>
              </a:solidFill>
              <a:latin typeface="楷体" panose="02010609060101010101" pitchFamily="49" charset="-122"/>
              <a:ea typeface="楷体" panose="02010609060101010101" pitchFamily="49" charset="-122"/>
            </a:endParaRPr>
          </a:p>
          <a:p>
            <a:pPr marL="0" indent="0">
              <a:buNone/>
            </a:pPr>
            <a:r>
              <a:rPr lang="zh-CN" altLang="en-US" sz="2400" b="1" dirty="0">
                <a:solidFill>
                  <a:srgbClr val="0E0E0E"/>
                </a:solidFill>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、热点体现：本题重点考查“立德树人、核心价值”，树立正确的</a:t>
            </a:r>
            <a:r>
              <a:rPr lang="zh-CN" altLang="en-US" sz="2400" b="1" dirty="0">
                <a:solidFill>
                  <a:srgbClr val="FF0000"/>
                </a:solidFill>
                <a:latin typeface="楷体" panose="02010609060101010101" pitchFamily="49" charset="-122"/>
                <a:ea typeface="楷体" panose="02010609060101010101" pitchFamily="49" charset="-122"/>
              </a:rPr>
              <a:t>历史观、民族观、国家观、文化观</a:t>
            </a:r>
            <a:r>
              <a:rPr lang="zh-CN" altLang="en-US" sz="2400" b="1" dirty="0">
                <a:latin typeface="楷体" panose="02010609060101010101" pitchFamily="49" charset="-122"/>
                <a:ea typeface="楷体" panose="02010609060101010101" pitchFamily="49" charset="-122"/>
              </a:rPr>
              <a:t>，强化民族认同、国家认同、文化认同，强化国防、海洋、主权意识，维护民族团结、国家统一，全面彰显高考的育人功能。</a:t>
            </a:r>
            <a:endParaRPr lang="zh-CN" altLang="en-US" sz="2400" b="1" dirty="0">
              <a:latin typeface="楷体" panose="02010609060101010101" pitchFamily="49" charset="-122"/>
              <a:ea typeface="楷体" panose="02010609060101010101" pitchFamily="49" charset="-122"/>
            </a:endParaRPr>
          </a:p>
          <a:p>
            <a:pPr marL="0" indent="0">
              <a:buNone/>
            </a:pP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、能力体现： 本题考查考生</a:t>
            </a:r>
            <a:r>
              <a:rPr lang="zh-CN" altLang="en-US" sz="2400" b="1" dirty="0">
                <a:solidFill>
                  <a:srgbClr val="FF0000"/>
                </a:solidFill>
                <a:latin typeface="楷体" panose="02010609060101010101" pitchFamily="49" charset="-122"/>
                <a:ea typeface="楷体" panose="02010609060101010101" pitchFamily="49" charset="-122"/>
              </a:rPr>
              <a:t>获取和解读信息、调动和运用知识、描述和阐释事物、论证和探讨问题</a:t>
            </a:r>
            <a:r>
              <a:rPr lang="zh-CN" altLang="en-US" sz="2400" b="1" dirty="0">
                <a:latin typeface="楷体" panose="02010609060101010101" pitchFamily="49" charset="-122"/>
                <a:ea typeface="楷体" panose="02010609060101010101" pitchFamily="49" charset="-122"/>
              </a:rPr>
              <a:t>的能力，考查</a:t>
            </a:r>
            <a:r>
              <a:rPr lang="zh-CN" altLang="en-US" sz="2400" b="1" dirty="0">
                <a:effectLst>
                  <a:outerShdw blurRad="38100" dist="38100" dir="2700000" algn="tl">
                    <a:srgbClr val="C0C0C0"/>
                  </a:outerShdw>
                </a:effectLst>
                <a:latin typeface="楷体" panose="02010609060101010101" pitchFamily="49" charset="-122"/>
                <a:ea typeface="楷体" panose="02010609060101010101" pitchFamily="49" charset="-122"/>
              </a:rPr>
              <a:t>了核心价值、学科素养、关键能力、必备知识，体现了高考试题的基础性、综合性、应用性、创新性。</a:t>
            </a:r>
            <a:endParaRPr lang="zh-CN" altLang="en-US" sz="2400" b="1" dirty="0">
              <a:effectLst>
                <a:outerShdw blurRad="38100" dist="38100" dir="2700000" algn="tl">
                  <a:srgbClr val="C0C0C0"/>
                </a:outerShdw>
              </a:effectLst>
              <a:latin typeface="楷体" panose="02010609060101010101" pitchFamily="49" charset="-122"/>
              <a:ea typeface="楷体" panose="02010609060101010101" pitchFamily="49" charset="-122"/>
            </a:endParaRPr>
          </a:p>
          <a:p>
            <a:pPr marL="0" indent="0"/>
            <a:endParaRPr lang="zh-CN" alt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1200" y="277814"/>
            <a:ext cx="8229600" cy="788987"/>
          </a:xfrm>
        </p:spPr>
        <p:txBody>
          <a:bodyPr>
            <a:normAutofit fontScale="90000"/>
          </a:bodyPr>
          <a:lstStyle/>
          <a:p>
            <a:pPr>
              <a:defRPr/>
            </a:pPr>
            <a:r>
              <a:rPr lang="zh-CN" altLang="en-US" sz="2800" dirty="0">
                <a:solidFill>
                  <a:srgbClr val="0E0E0E"/>
                </a:solidFill>
                <a:latin typeface="楷体" panose="02010609060101010101" pitchFamily="49" charset="-122"/>
                <a:ea typeface="楷体" panose="02010609060101010101" pitchFamily="49" charset="-122"/>
              </a:rPr>
              <a:t>甲卷</a:t>
            </a:r>
            <a:r>
              <a:rPr lang="en-US" altLang="zh-CN" sz="2800" dirty="0">
                <a:solidFill>
                  <a:srgbClr val="0E0E0E"/>
                </a:solidFill>
                <a:latin typeface="楷体" panose="02010609060101010101" pitchFamily="49" charset="-122"/>
                <a:ea typeface="楷体" panose="02010609060101010101" pitchFamily="49" charset="-122"/>
              </a:rPr>
              <a:t>42</a:t>
            </a:r>
            <a:r>
              <a:rPr lang="zh-CN" altLang="zh-CN" sz="2800" dirty="0">
                <a:solidFill>
                  <a:srgbClr val="0E0E0E"/>
                </a:solidFill>
                <a:latin typeface="楷体" panose="02010609060101010101" pitchFamily="49" charset="-122"/>
                <a:ea typeface="楷体" panose="02010609060101010101" pitchFamily="49" charset="-122"/>
              </a:rPr>
              <a:t>题</a:t>
            </a:r>
            <a:r>
              <a:rPr lang="zh-CN" altLang="en-US" sz="2800" dirty="0">
                <a:solidFill>
                  <a:srgbClr val="FF0000"/>
                </a:solidFill>
              </a:rPr>
              <a:t>解析拓展</a:t>
            </a:r>
            <a:r>
              <a:rPr lang="zh-CN" altLang="en-US" sz="2800" dirty="0">
                <a:solidFill>
                  <a:schemeClr val="tx1"/>
                </a:solidFill>
              </a:rPr>
              <a:t>（</a:t>
            </a:r>
            <a:r>
              <a:rPr lang="zh-CN" altLang="en-US" sz="2800"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方法技巧）</a:t>
            </a:r>
            <a:br>
              <a:rPr lang="zh-CN" altLang="en-US" sz="2800"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br>
            <a:endParaRPr lang="zh-CN" altLang="en-US" sz="2800" dirty="0"/>
          </a:p>
        </p:txBody>
      </p:sp>
      <p:sp>
        <p:nvSpPr>
          <p:cNvPr id="3" name="内容占位符 2"/>
          <p:cNvSpPr>
            <a:spLocks noGrp="1"/>
          </p:cNvSpPr>
          <p:nvPr>
            <p:ph idx="1"/>
          </p:nvPr>
        </p:nvSpPr>
        <p:spPr>
          <a:xfrm>
            <a:off x="785611" y="1066801"/>
            <a:ext cx="10109916" cy="4530725"/>
          </a:xfrm>
        </p:spPr>
        <p:txBody>
          <a:bodyPr>
            <a:normAutofit fontScale="70000" lnSpcReduction="20000"/>
          </a:bodyPr>
          <a:lstStyle/>
          <a:p>
            <a:pPr>
              <a:defRPr/>
            </a:pP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en-US" altLang="zh-CN"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1</a:t>
            </a:r>
            <a:r>
              <a:rPr lang="zh-CN" altLang="en-US" sz="32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）：审清试题   </a:t>
            </a: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endPar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根据图</a:t>
            </a:r>
            <a:r>
              <a:rPr lang="en-US" altLang="zh-CN"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5</a:t>
            </a: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并结合所学知识，在答题卡的地图中</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标示出</a:t>
            </a: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明代卫所集中分布的区域，并说明集中分布的</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理由</a:t>
            </a: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。（要求：只需标示出明代卫所的一个集中分布区域；在答题卡的地图中用斜线／／／明确标示，理由准确充分，表述清晰。）</a:t>
            </a:r>
            <a:endPar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zh-CN" altLang="en-US" sz="3200" b="1" dirty="0">
                <a:solidFill>
                  <a:srgbClr val="0E0E0E"/>
                </a:solidFill>
                <a:latin typeface="楷体" panose="02010609060101010101" pitchFamily="49" charset="-122"/>
                <a:ea typeface="楷体" panose="02010609060101010101" pitchFamily="49" charset="-122"/>
                <a:cs typeface="楷体" panose="02010609060101010101" pitchFamily="49" charset="-122"/>
              </a:rPr>
              <a:t>  </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要求做到</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en-US" altLang="zh-CN"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   1</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、时空正确</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en-US" altLang="zh-CN"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   2</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、标出</a:t>
            </a:r>
            <a:r>
              <a:rPr lang="zh-CN" altLang="en-US"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卫所；</a:t>
            </a:r>
            <a:endParaRPr lang="en-US" altLang="zh-CN"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en-US" altLang="zh-CN"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en-US" altLang="zh-CN" sz="3200" b="1" dirty="0" smtClean="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en-US" altLang="zh-CN"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3</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、说明理由</a:t>
            </a:r>
            <a:endPar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a:defRPr/>
            </a:pPr>
            <a:endParaRPr lang="zh-CN" alt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245" y="457200"/>
            <a:ext cx="9735355" cy="6019800"/>
          </a:xfrm>
        </p:spPr>
        <p:txBody>
          <a:bodyPr>
            <a:normAutofit fontScale="92500" lnSpcReduction="10000"/>
          </a:bodyPr>
          <a:lstStyle/>
          <a:p>
            <a:pPr>
              <a:defRPr/>
            </a:pPr>
            <a:r>
              <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en-US" altLang="zh-CN"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2</a:t>
            </a:r>
            <a:r>
              <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）：卫所分布</a:t>
            </a:r>
            <a:endParaRPr lang="zh-CN" altLang="en-US" sz="28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zh-CN" altLang="en-US" sz="3200" b="1" dirty="0">
                <a:latin typeface="楷体" panose="02010609060101010101" pitchFamily="49" charset="-122"/>
                <a:ea typeface="楷体" panose="02010609060101010101" pitchFamily="49" charset="-122"/>
                <a:cs typeface="楷体" panose="02010609060101010101" pitchFamily="49" charset="-122"/>
              </a:rPr>
              <a:t>    时空观念</a:t>
            </a:r>
            <a:r>
              <a:rPr lang="en-US" altLang="zh-CN" sz="3200" b="1" dirty="0">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en-US" altLang="zh-CN" sz="3200" b="1" dirty="0">
                <a:latin typeface="楷体" panose="02010609060101010101" pitchFamily="49" charset="-122"/>
                <a:ea typeface="楷体" panose="02010609060101010101" pitchFamily="49" charset="-122"/>
                <a:cs typeface="楷体" panose="02010609060101010101" pitchFamily="49" charset="-122"/>
              </a:rPr>
              <a:t>    </a:t>
            </a:r>
            <a:r>
              <a:rPr lang="zh-CN" altLang="en-US" sz="3200" b="1" dirty="0">
                <a:latin typeface="楷体" panose="02010609060101010101" pitchFamily="49" charset="-122"/>
                <a:ea typeface="楷体" panose="02010609060101010101" pitchFamily="49" charset="-122"/>
                <a:cs typeface="楷体" panose="02010609060101010101" pitchFamily="49" charset="-122"/>
              </a:rPr>
              <a:t>理解明代万历年间（1573 -</a:t>
            </a:r>
            <a:r>
              <a:rPr lang="en-US" altLang="zh-CN" sz="3200" b="1" dirty="0">
                <a:latin typeface="楷体" panose="02010609060101010101" pitchFamily="49" charset="-122"/>
                <a:ea typeface="楷体" panose="02010609060101010101" pitchFamily="49" charset="-122"/>
                <a:cs typeface="楷体" panose="02010609060101010101" pitchFamily="49" charset="-122"/>
              </a:rPr>
              <a:t>--</a:t>
            </a:r>
            <a:r>
              <a:rPr lang="zh-CN" altLang="en-US" sz="3200" b="1" dirty="0">
                <a:latin typeface="楷体" panose="02010609060101010101" pitchFamily="49" charset="-122"/>
                <a:ea typeface="楷体" panose="02010609060101010101" pitchFamily="49" charset="-122"/>
                <a:cs typeface="楷体" panose="02010609060101010101" pitchFamily="49" charset="-122"/>
              </a:rPr>
              <a:t> 1620）所受到的</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rPr>
              <a:t>威胁</a:t>
            </a:r>
            <a:r>
              <a:rPr lang="zh-CN" altLang="en-US" sz="3200" b="1" dirty="0">
                <a:latin typeface="楷体" panose="02010609060101010101" pitchFamily="49" charset="-122"/>
                <a:ea typeface="楷体" panose="02010609060101010101" pitchFamily="49" charset="-122"/>
                <a:cs typeface="楷体" panose="02010609060101010101" pitchFamily="49" charset="-122"/>
              </a:rPr>
              <a:t>（东北女真、日本倭寇、西方殖民者、海盗、反明势力）；</a:t>
            </a:r>
            <a:endPar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历史解释、家国情怀</a:t>
            </a:r>
            <a:r>
              <a:rPr lang="en-US" altLang="zh-CN"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en-US" altLang="zh-CN"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理解卫所与政治、经济、国防的</a:t>
            </a:r>
            <a:r>
              <a:rPr lang="zh-CN" altLang="en-US" sz="3200" b="1" dirty="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关系</a:t>
            </a: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，进而在地图中标出分布区域。</a:t>
            </a:r>
            <a:endPar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400"/>
              </a:spcBef>
              <a:buNone/>
              <a:defRPr/>
            </a:pPr>
            <a:r>
              <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（如下图所示）  </a:t>
            </a:r>
            <a:endParaRPr lang="zh-CN" altLang="en-US" sz="32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a:defRPr/>
            </a:pPr>
            <a:endParaRPr lang="zh-CN" alt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t="5351" b="11333"/>
          <a:stretch>
            <a:fillRect/>
          </a:stretch>
        </p:blipFill>
        <p:spPr bwMode="auto">
          <a:xfrm>
            <a:off x="141667" y="540913"/>
            <a:ext cx="10264195" cy="631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文本框 1"/>
          <p:cNvSpPr txBox="1">
            <a:spLocks noChangeArrowheads="1"/>
          </p:cNvSpPr>
          <p:nvPr/>
        </p:nvSpPr>
        <p:spPr bwMode="auto">
          <a:xfrm>
            <a:off x="1779723" y="860657"/>
            <a:ext cx="2393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400" dirty="0"/>
              <a:t>加强东北统治</a:t>
            </a:r>
            <a:endParaRPr lang="zh-CN" altLang="en-US" sz="2400" dirty="0"/>
          </a:p>
        </p:txBody>
      </p:sp>
      <p:sp>
        <p:nvSpPr>
          <p:cNvPr id="69636" name="文本框 2"/>
          <p:cNvSpPr txBox="1">
            <a:spLocks noChangeArrowheads="1"/>
          </p:cNvSpPr>
          <p:nvPr/>
        </p:nvSpPr>
        <p:spPr bwMode="auto">
          <a:xfrm>
            <a:off x="6788443" y="860656"/>
            <a:ext cx="23555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400" dirty="0"/>
              <a:t>保卫京师安全</a:t>
            </a:r>
            <a:endParaRPr lang="zh-CN" alt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2000"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txBox="1">
            <a:spLocks noGrp="1"/>
          </p:cNvSpPr>
          <p:nvPr>
            <p:ph type="body" idx="1"/>
          </p:nvPr>
        </p:nvSpPr>
        <p:spPr>
          <a:xfrm>
            <a:off x="247426" y="204396"/>
            <a:ext cx="11758108" cy="603063"/>
          </a:xfrm>
          <a:prstGeom prst="rect">
            <a:avLst/>
          </a:prstGeom>
          <a:noFill/>
          <a:ln w="0">
            <a:noFill/>
          </a:ln>
        </p:spPr>
        <p:txBody>
          <a:bodyPr vert="horz" wrap="square" lIns="91440" tIns="45720" rIns="91440" bIns="45720" numCol="1" anchor="b">
            <a:noAutofit/>
          </a:bodyPr>
          <a:lstStyle/>
          <a:p>
            <a:r>
              <a:rPr lang="en-US" altLang="zh-CN" sz="3200" dirty="0" smtClean="0"/>
              <a:t>《</a:t>
            </a:r>
            <a:r>
              <a:rPr lang="zh-CN" altLang="en-US" sz="3200" dirty="0" smtClean="0"/>
              <a:t>普通高中历史课程标准（</a:t>
            </a:r>
            <a:r>
              <a:rPr lang="en-US" sz="3200" dirty="0" smtClean="0"/>
              <a:t>2017</a:t>
            </a:r>
            <a:r>
              <a:rPr lang="zh-CN" altLang="en-US" sz="3200" dirty="0" smtClean="0"/>
              <a:t>年版</a:t>
            </a:r>
            <a:r>
              <a:rPr lang="en-US" sz="3200" dirty="0" smtClean="0"/>
              <a:t>2020</a:t>
            </a:r>
            <a:r>
              <a:rPr lang="zh-CN" altLang="en-US" sz="3200" dirty="0" smtClean="0"/>
              <a:t>年修订）</a:t>
            </a:r>
            <a:r>
              <a:rPr lang="en-US" altLang="zh-CN" sz="3200" dirty="0" smtClean="0"/>
              <a:t>》</a:t>
            </a:r>
            <a:r>
              <a:rPr lang="zh-CN" altLang="en-US" sz="3200" dirty="0" smtClean="0"/>
              <a:t>新变化</a:t>
            </a:r>
            <a:endParaRPr lang="zh-CN" altLang="en-US" sz="3200" dirty="0"/>
          </a:p>
        </p:txBody>
      </p:sp>
      <p:sp>
        <p:nvSpPr>
          <p:cNvPr id="4" name="内容占位符 3"/>
          <p:cNvSpPr txBox="1">
            <a:spLocks noGrp="1"/>
          </p:cNvSpPr>
          <p:nvPr>
            <p:ph sz="half" idx="2"/>
          </p:nvPr>
        </p:nvSpPr>
        <p:spPr>
          <a:xfrm>
            <a:off x="490241" y="1160294"/>
            <a:ext cx="10757626" cy="4968240"/>
          </a:xfrm>
          <a:prstGeom prst="rect">
            <a:avLst/>
          </a:prstGeom>
          <a:noFill/>
          <a:ln w="0">
            <a:noFill/>
          </a:ln>
        </p:spPr>
        <p:txBody>
          <a:bodyPr vert="horz" wrap="square" lIns="91440" tIns="45720" rIns="91440" bIns="45720" numCol="1" anchor="t">
            <a:noAutofit/>
          </a:bodyPr>
          <a:lstStyle/>
          <a:p>
            <a:pPr marL="0" indent="0" fontAlgn="base">
              <a:lnSpc>
                <a:spcPct val="100000"/>
              </a:lnSpc>
              <a:spcBef>
                <a:spcPts val="500"/>
              </a:spcBef>
              <a:spcAft>
                <a:spcPts val="0"/>
              </a:spcAft>
              <a:buNone/>
            </a:pPr>
            <a:r>
              <a:rPr sz="2800" dirty="0" smtClean="0"/>
              <a:t>（一）落实</a:t>
            </a:r>
            <a:r>
              <a:rPr sz="2800" dirty="0" smtClean="0">
                <a:solidFill>
                  <a:srgbClr val="FF0000"/>
                </a:solidFill>
              </a:rPr>
              <a:t>德智体美劳</a:t>
            </a:r>
            <a:r>
              <a:rPr sz="2800" dirty="0" smtClean="0"/>
              <a:t>全面发展的育人目标，需要在课标中进一步充实</a:t>
            </a:r>
            <a:r>
              <a:rPr lang="en-US" altLang="ko-KR" sz="2800" b="1" dirty="0" smtClean="0">
                <a:ea typeface="Arial" panose="020B0604020202020204" pitchFamily="34" charset="0"/>
              </a:rPr>
              <a:t>。</a:t>
            </a:r>
            <a:endParaRPr lang="ko-KR" altLang="en-US" sz="2800" b="1" strike="noStrike" cap="none" dirty="0" smtClean="0">
              <a:latin typeface="Arial" panose="020B0604020202020204" pitchFamily="34" charset="0"/>
              <a:ea typeface="Arial" panose="020B0604020202020204" pitchFamily="34" charset="0"/>
            </a:endParaRPr>
          </a:p>
          <a:p>
            <a:pPr marL="0" indent="0" fontAlgn="base">
              <a:lnSpc>
                <a:spcPct val="100000"/>
              </a:lnSpc>
              <a:spcBef>
                <a:spcPts val="500"/>
              </a:spcBef>
              <a:spcAft>
                <a:spcPts val="0"/>
              </a:spcAft>
              <a:buNone/>
            </a:pPr>
            <a:endParaRPr lang="en-US" sz="2800" dirty="0" smtClean="0"/>
          </a:p>
          <a:p>
            <a:pPr marL="0" indent="0" fontAlgn="base">
              <a:lnSpc>
                <a:spcPct val="100000"/>
              </a:lnSpc>
              <a:spcBef>
                <a:spcPts val="500"/>
              </a:spcBef>
              <a:spcAft>
                <a:spcPts val="0"/>
              </a:spcAft>
              <a:buNone/>
            </a:pPr>
            <a:r>
              <a:rPr sz="2800" dirty="0" smtClean="0"/>
              <a:t>（二）崇尚</a:t>
            </a:r>
            <a:r>
              <a:rPr sz="2800" dirty="0" smtClean="0">
                <a:solidFill>
                  <a:srgbClr val="FF0000"/>
                </a:solidFill>
              </a:rPr>
              <a:t>英雄</a:t>
            </a:r>
            <a:r>
              <a:rPr sz="2800" dirty="0" smtClean="0"/>
              <a:t>、学习英雄、铭记英雄的时代呼声，需要在课标中进一步体现</a:t>
            </a:r>
            <a:r>
              <a:rPr lang="en-US" altLang="ko-KR" sz="2800" b="1" strike="noStrike" cap="none" dirty="0" smtClean="0">
                <a:latin typeface="Arial" panose="020B0604020202020204" pitchFamily="34" charset="0"/>
                <a:ea typeface="Arial" panose="020B0604020202020204" pitchFamily="34" charset="0"/>
              </a:rPr>
              <a:t>。</a:t>
            </a:r>
            <a:endParaRPr lang="ko-KR" altLang="en-US" sz="2800" b="1" strike="noStrike" cap="none" dirty="0" smtClean="0">
              <a:latin typeface="Arial" panose="020B0604020202020204" pitchFamily="34" charset="0"/>
              <a:ea typeface="Arial" panose="020B0604020202020204" pitchFamily="34" charset="0"/>
            </a:endParaRPr>
          </a:p>
          <a:p>
            <a:pPr marL="0" indent="0" fontAlgn="base">
              <a:lnSpc>
                <a:spcPct val="100000"/>
              </a:lnSpc>
              <a:spcBef>
                <a:spcPts val="500"/>
              </a:spcBef>
              <a:spcAft>
                <a:spcPts val="0"/>
              </a:spcAft>
              <a:buNone/>
            </a:pPr>
            <a:endParaRPr lang="en-US" sz="2800" dirty="0" smtClean="0"/>
          </a:p>
          <a:p>
            <a:pPr marL="0" indent="0" fontAlgn="base">
              <a:lnSpc>
                <a:spcPct val="100000"/>
              </a:lnSpc>
              <a:spcBef>
                <a:spcPts val="500"/>
              </a:spcBef>
              <a:spcAft>
                <a:spcPts val="0"/>
              </a:spcAft>
              <a:buNone/>
            </a:pPr>
            <a:r>
              <a:rPr sz="2800" dirty="0" smtClean="0"/>
              <a:t>（三）教材编写和教学中的一些</a:t>
            </a:r>
            <a:r>
              <a:rPr sz="2800" dirty="0" smtClean="0">
                <a:solidFill>
                  <a:srgbClr val="FF0000"/>
                </a:solidFill>
              </a:rPr>
              <a:t>启示</a:t>
            </a:r>
            <a:r>
              <a:rPr sz="2800" dirty="0" smtClean="0"/>
              <a:t>，需要在课标中及时进行调整</a:t>
            </a:r>
            <a:r>
              <a:rPr lang="en-US" altLang="ko-KR" sz="2800" b="1" strike="noStrike" cap="none" dirty="0" smtClean="0">
                <a:latin typeface="Arial" panose="020B0604020202020204" pitchFamily="34" charset="0"/>
                <a:ea typeface="Arial" panose="020B0604020202020204" pitchFamily="34" charset="0"/>
              </a:rPr>
              <a:t>。</a:t>
            </a:r>
            <a:endParaRPr lang="ko-KR" altLang="en-US" sz="2800" b="1" strike="noStrike" cap="none" dirty="0" smtClean="0">
              <a:latin typeface="Arial" panose="020B0604020202020204" pitchFamily="34" charset="0"/>
              <a:ea typeface="Arial" panose="020B0604020202020204" pitchFamily="34" charset="0"/>
            </a:endParaRPr>
          </a:p>
        </p:txBody>
      </p:sp>
      <p:sp>
        <p:nvSpPr>
          <p:cNvPr id="7" name="日期占位符 6"/>
          <p:cNvSpPr>
            <a:spLocks noGrp="1"/>
          </p:cNvSpPr>
          <p:nvPr>
            <p:ph type="dt" sz="half" idx="12"/>
          </p:nvPr>
        </p:nvSpPr>
        <p:spPr>
          <a:xfrm>
            <a:off x="609600" y="6537325"/>
            <a:ext cx="2845435" cy="243840"/>
          </a:xfr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7166DF8C-A865-4650-A263-46EA829F2551}"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t="6296" b="9129"/>
          <a:stretch>
            <a:fillRect/>
          </a:stretch>
        </p:blipFill>
        <p:spPr bwMode="auto">
          <a:xfrm>
            <a:off x="270456" y="128787"/>
            <a:ext cx="10175294" cy="6581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文本框 1"/>
          <p:cNvSpPr txBox="1">
            <a:spLocks noChangeArrowheads="1"/>
          </p:cNvSpPr>
          <p:nvPr/>
        </p:nvSpPr>
        <p:spPr bwMode="auto">
          <a:xfrm>
            <a:off x="1859990" y="313753"/>
            <a:ext cx="2518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400" dirty="0"/>
              <a:t>控制经济重心</a:t>
            </a:r>
            <a:endParaRPr lang="zh-CN" altLang="en-US" sz="2400" dirty="0"/>
          </a:p>
        </p:txBody>
      </p:sp>
      <p:sp>
        <p:nvSpPr>
          <p:cNvPr id="70660" name="文本框 2"/>
          <p:cNvSpPr txBox="1">
            <a:spLocks noChangeArrowheads="1"/>
          </p:cNvSpPr>
          <p:nvPr/>
        </p:nvSpPr>
        <p:spPr bwMode="auto">
          <a:xfrm>
            <a:off x="6940887" y="313753"/>
            <a:ext cx="218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2400" dirty="0"/>
              <a:t>巩固东南海防</a:t>
            </a:r>
            <a:endParaRPr lang="zh-CN" alt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2000"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27226" y="762001"/>
            <a:ext cx="7623175" cy="517525"/>
          </a:xfrm>
        </p:spPr>
        <p:txBody>
          <a:bodyPr>
            <a:noAutofit/>
          </a:bodyPr>
          <a:lstStyle/>
          <a:p>
            <a:pPr marL="0" indent="0">
              <a:buNone/>
              <a:defRPr/>
            </a:pPr>
            <a:r>
              <a:rPr lang="zh-CN" altLang="en-US" sz="3600" b="1" dirty="0">
                <a:solidFill>
                  <a:srgbClr val="0E0E0E"/>
                </a:solidFill>
                <a:latin typeface="楷体" panose="02010609060101010101" pitchFamily="49" charset="-122"/>
                <a:ea typeface="楷体" panose="02010609060101010101" pitchFamily="49" charset="-122"/>
              </a:rPr>
              <a:t>甲卷</a:t>
            </a:r>
            <a:r>
              <a:rPr lang="en-US" altLang="zh-CN" sz="3600" b="1" dirty="0">
                <a:solidFill>
                  <a:srgbClr val="0E0E0E"/>
                </a:solidFill>
                <a:latin typeface="楷体" panose="02010609060101010101" pitchFamily="49" charset="-122"/>
                <a:ea typeface="楷体" panose="02010609060101010101" pitchFamily="49" charset="-122"/>
              </a:rPr>
              <a:t>42</a:t>
            </a:r>
            <a:r>
              <a:rPr lang="zh-CN" altLang="zh-CN" sz="3600" b="1" dirty="0">
                <a:solidFill>
                  <a:srgbClr val="0E0E0E"/>
                </a:solidFill>
                <a:latin typeface="楷体" panose="02010609060101010101" pitchFamily="49" charset="-122"/>
                <a:ea typeface="楷体" panose="02010609060101010101" pitchFamily="49" charset="-122"/>
              </a:rPr>
              <a:t>题</a:t>
            </a:r>
            <a:r>
              <a:rPr lang="zh-CN" altLang="en-US" sz="3600" dirty="0">
                <a:solidFill>
                  <a:srgbClr val="FF0000"/>
                </a:solidFill>
              </a:rPr>
              <a:t>解析拓展</a:t>
            </a:r>
            <a:r>
              <a:rPr lang="zh-CN" altLang="en-US" sz="3600" dirty="0"/>
              <a:t>（</a:t>
            </a: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方法技巧）</a:t>
            </a:r>
            <a:b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br>
            <a:endPar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pPr marL="0" indent="0">
              <a:spcBef>
                <a:spcPts val="300"/>
              </a:spcBef>
              <a:buNone/>
              <a:defRPr/>
            </a:pP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spcBef>
                <a:spcPts val="300"/>
              </a:spcBef>
              <a:buNone/>
              <a:defRPr/>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marL="0" indent="0">
              <a:spcBef>
                <a:spcPts val="300"/>
              </a:spcBef>
              <a:buNone/>
              <a:defRPr/>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 name="文本框 1"/>
          <p:cNvSpPr txBox="1"/>
          <p:nvPr/>
        </p:nvSpPr>
        <p:spPr>
          <a:xfrm>
            <a:off x="1943100" y="1898650"/>
            <a:ext cx="5219700" cy="1830388"/>
          </a:xfrm>
          <a:prstGeom prst="rect">
            <a:avLst/>
          </a:prstGeom>
          <a:solidFill>
            <a:srgbClr val="FFFF00"/>
          </a:solidFill>
        </p:spPr>
        <p:txBody>
          <a:bodyPr>
            <a:spAutoFit/>
          </a:bodyPr>
          <a:lstStyle/>
          <a:p>
            <a:pPr>
              <a:spcBef>
                <a:spcPts val="300"/>
              </a:spcBef>
              <a:defRPr/>
            </a:pP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）：审清试题</a:t>
            </a:r>
            <a:endPar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a:spcBef>
                <a:spcPts val="300"/>
              </a:spcBef>
              <a:defRPr/>
            </a:pP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）：卫所分布</a:t>
            </a:r>
            <a:endPar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a:spcBef>
                <a:spcPts val="300"/>
              </a:spcBef>
              <a:defRPr/>
            </a:pP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）：说明理由</a:t>
            </a:r>
            <a:endParaRPr lang="zh-CN" altLang="en-US" sz="3600"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1762126" y="4495800"/>
            <a:ext cx="8448675" cy="1754188"/>
          </a:xfrm>
          <a:prstGeom prst="rect">
            <a:avLst/>
          </a:prstGeom>
          <a:solidFill>
            <a:srgbClr val="92D050"/>
          </a:solidFill>
        </p:spPr>
        <p:txBody>
          <a:bodyPr>
            <a:spAutoFit/>
          </a:bodyPr>
          <a:lstStyle/>
          <a:p>
            <a:pPr>
              <a:spcBef>
                <a:spcPts val="300"/>
              </a:spcBef>
              <a:defRPr/>
            </a:pPr>
            <a:r>
              <a:rPr lang="zh-CN" altLang="en-US" b="1" dirty="0">
                <a:solidFill>
                  <a:srgbClr val="0E0E0E"/>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从卫所与政治、经济、民族、国防的关系等方面表述，要层次化、</a:t>
            </a:r>
            <a:r>
              <a:rPr sz="3600" b="1" dirty="0" err="1">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理由准确充分，表述清晰</a:t>
            </a:r>
            <a:r>
              <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0913" y="334851"/>
            <a:ext cx="10805374" cy="6310648"/>
          </a:xfrm>
        </p:spPr>
        <p:txBody>
          <a:bodyPr>
            <a:normAutofit/>
          </a:bodyPr>
          <a:lstStyle/>
          <a:p>
            <a:pPr marL="0" indent="0">
              <a:buNone/>
              <a:defRPr/>
            </a:pPr>
            <a:r>
              <a:rPr lang="zh-CN" altLang="en-US" sz="2400" b="1" dirty="0">
                <a:solidFill>
                  <a:srgbClr val="0E0E0E"/>
                </a:solidFill>
                <a:latin typeface="楷体" panose="02010609060101010101" pitchFamily="49" charset="-122"/>
                <a:ea typeface="楷体" panose="02010609060101010101" pitchFamily="49" charset="-122"/>
              </a:rPr>
              <a:t>甲卷</a:t>
            </a:r>
            <a:r>
              <a:rPr lang="en-US" altLang="zh-CN" sz="2400" b="1" dirty="0">
                <a:solidFill>
                  <a:srgbClr val="0E0E0E"/>
                </a:solidFill>
                <a:latin typeface="楷体" panose="02010609060101010101" pitchFamily="49" charset="-122"/>
                <a:ea typeface="楷体" panose="02010609060101010101" pitchFamily="49" charset="-122"/>
              </a:rPr>
              <a:t>42</a:t>
            </a:r>
            <a:r>
              <a:rPr lang="zh-CN" altLang="zh-CN" sz="2400" b="1" dirty="0">
                <a:solidFill>
                  <a:srgbClr val="0E0E0E"/>
                </a:solidFill>
                <a:latin typeface="楷体" panose="02010609060101010101" pitchFamily="49" charset="-122"/>
                <a:ea typeface="楷体" panose="02010609060101010101" pitchFamily="49" charset="-122"/>
              </a:rPr>
              <a:t>题</a:t>
            </a:r>
            <a:r>
              <a:rPr lang="zh-CN" altLang="en-US" sz="2400" dirty="0">
                <a:solidFill>
                  <a:srgbClr val="FF0000"/>
                </a:solidFill>
              </a:rPr>
              <a:t>答案拓展</a:t>
            </a:r>
            <a:r>
              <a:rPr lang="zh-CN" altLang="en-US" sz="2400" dirty="0"/>
              <a:t>（答题模式</a:t>
            </a:r>
            <a:r>
              <a:rPr lang="zh-CN" altLang="en-US" sz="2400" b="1"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2400" dirty="0"/>
          </a:p>
          <a:p>
            <a:pPr marL="0" indent="0">
              <a:buNone/>
              <a:defRPr/>
            </a:pPr>
            <a:r>
              <a:rPr lang="zh-CN" altLang="en-US" sz="2400" dirty="0">
                <a:solidFill>
                  <a:srgbClr val="0000CC"/>
                </a:solidFill>
              </a:rPr>
              <a:t>   </a:t>
            </a:r>
            <a:endParaRPr lang="zh-CN" altLang="en-US" sz="2400" dirty="0">
              <a:solidFill>
                <a:srgbClr val="0000CC"/>
              </a:solidFill>
            </a:endParaRPr>
          </a:p>
          <a:p>
            <a:pPr marL="0" indent="0">
              <a:buNone/>
              <a:defRPr/>
            </a:pPr>
            <a:r>
              <a:rPr lang="zh-CN" altLang="en-US" sz="2400" dirty="0">
                <a:solidFill>
                  <a:srgbClr val="0000CC"/>
                </a:solidFill>
              </a:rPr>
              <a:t>  </a:t>
            </a:r>
            <a:r>
              <a:rPr lang="zh-CN" altLang="en-US" sz="2400" b="1" dirty="0">
                <a:solidFill>
                  <a:srgbClr val="0000CC"/>
                </a:solidFill>
                <a:latin typeface="楷体" panose="02010609060101010101" pitchFamily="49" charset="-122"/>
                <a:ea typeface="楷体" panose="02010609060101010101" pitchFamily="49" charset="-122"/>
                <a:cs typeface="楷体" panose="02010609060101010101" pitchFamily="49" charset="-122"/>
              </a:rPr>
              <a:t>得分关键：标出卫所+说明理由（理由准确）</a:t>
            </a:r>
            <a:endParaRPr lang="zh-CN" altLang="en-US" sz="2400" b="1" dirty="0">
              <a:solidFill>
                <a:srgbClr val="0000CC"/>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rPr>
              <a:t>标出卫所</a:t>
            </a:r>
            <a:r>
              <a:rPr lang="zh-CN" altLang="en-US" sz="2400" b="1" dirty="0">
                <a:solidFill>
                  <a:srgbClr val="0E0E0E"/>
                </a:solidFill>
              </a:rPr>
              <a:t>：</a:t>
            </a:r>
            <a:r>
              <a:rPr lang="zh-CN" altLang="en-US" sz="2400" b="1" dirty="0">
                <a:latin typeface="楷体" panose="02010609060101010101" pitchFamily="49" charset="-122"/>
                <a:ea typeface="楷体" panose="02010609060101010101" pitchFamily="49" charset="-122"/>
                <a:cs typeface="楷体" panose="02010609060101010101" pitchFamily="49" charset="-122"/>
              </a:rPr>
              <a:t>地图标出一处（</a:t>
            </a:r>
            <a:r>
              <a:rPr sz="2400" b="1" dirty="0" err="1">
                <a:solidFill>
                  <a:srgbClr val="0E0E0E"/>
                </a:solidFill>
                <a:latin typeface="楷体" panose="02010609060101010101" pitchFamily="49" charset="-122"/>
                <a:ea typeface="楷体" panose="02010609060101010101" pitchFamily="49" charset="-122"/>
                <a:cs typeface="楷体" panose="02010609060101010101" pitchFamily="49" charset="-122"/>
              </a:rPr>
              <a:t>用斜线</a:t>
            </a:r>
            <a:r>
              <a:rPr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sz="2400" b="1" dirty="0" err="1">
                <a:solidFill>
                  <a:srgbClr val="0E0E0E"/>
                </a:solidFill>
                <a:latin typeface="楷体" panose="02010609060101010101" pitchFamily="49" charset="-122"/>
                <a:ea typeface="楷体" panose="02010609060101010101" pitchFamily="49" charset="-122"/>
                <a:cs typeface="楷体" panose="02010609060101010101" pitchFamily="49" charset="-122"/>
              </a:rPr>
              <a:t>明确标示</a:t>
            </a:r>
            <a:r>
              <a:rPr lang="zh-CN" altLang="en-US"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dirty="0">
                <a:latin typeface="楷体" panose="02010609060101010101" pitchFamily="49" charset="-122"/>
                <a:ea typeface="楷体" panose="02010609060101010101" pitchFamily="49" charset="-122"/>
                <a:cs typeface="楷体" panose="02010609060101010101" pitchFamily="49" charset="-122"/>
              </a:rPr>
              <a:t>。</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rPr>
              <a:t>说明理由</a:t>
            </a:r>
            <a:r>
              <a:rPr lang="zh-CN" altLang="en-US" sz="2400" b="1" dirty="0">
                <a:latin typeface="楷体" panose="02010609060101010101" pitchFamily="49" charset="-122"/>
                <a:ea typeface="楷体" panose="02010609060101010101" pitchFamily="49" charset="-122"/>
                <a:cs typeface="楷体" panose="02010609060101010101" pitchFamily="49" charset="-122"/>
              </a:rPr>
              <a:t>（理由准确）：</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400" b="1" dirty="0">
                <a:latin typeface="楷体" panose="02010609060101010101" pitchFamily="49" charset="-122"/>
                <a:ea typeface="楷体" panose="02010609060101010101" pitchFamily="49" charset="-122"/>
                <a:cs typeface="楷体" panose="02010609060101010101" pitchFamily="49" charset="-122"/>
              </a:rPr>
              <a:t>   ×××××××，×××××××××，××××××××××，×××××××××，×××××××××，××××××××。</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r>
              <a:rPr sz="2400" b="1" dirty="0" err="1">
                <a:solidFill>
                  <a:srgbClr val="0E0E0E"/>
                </a:solidFill>
                <a:latin typeface="楷体" panose="02010609060101010101" pitchFamily="49" charset="-122"/>
                <a:ea typeface="楷体" panose="02010609060101010101" pitchFamily="49" charset="-122"/>
                <a:cs typeface="楷体" panose="02010609060101010101" pitchFamily="49" charset="-122"/>
              </a:rPr>
              <a:t>理由准确充分，表述清晰</a:t>
            </a:r>
            <a:r>
              <a:rPr sz="2400" b="1" dirty="0">
                <a:solidFill>
                  <a:srgbClr val="0E0E0E"/>
                </a:solidFill>
                <a:latin typeface="楷体" panose="02010609060101010101" pitchFamily="49" charset="-122"/>
                <a:ea typeface="楷体" panose="02010609060101010101" pitchFamily="49" charset="-122"/>
                <a:cs typeface="楷体" panose="02010609060101010101" pitchFamily="49" charset="-122"/>
              </a:rPr>
              <a:t>。）</a:t>
            </a:r>
            <a:endParaRPr sz="2400" b="1" dirty="0">
              <a:solidFill>
                <a:srgbClr val="0E0E0E"/>
              </a:solidFill>
              <a:latin typeface="楷体" panose="02010609060101010101" pitchFamily="49" charset="-122"/>
              <a:ea typeface="楷体" panose="02010609060101010101" pitchFamily="49" charset="-122"/>
              <a:cs typeface="楷体" panose="02010609060101010101" pitchFamily="49" charset="-122"/>
            </a:endParaRPr>
          </a:p>
          <a:p>
            <a:pPr marL="0" indent="0">
              <a:buNone/>
              <a:defRPr/>
            </a:pPr>
            <a:r>
              <a:rPr lang="zh-CN" altLang="en-US" sz="2400" b="1" dirty="0">
                <a:latin typeface="楷体" panose="02010609060101010101" pitchFamily="49" charset="-122"/>
                <a:ea typeface="楷体" panose="02010609060101010101" pitchFamily="49" charset="-122"/>
                <a:cs typeface="楷体" panose="02010609060101010101" pitchFamily="49" charset="-122"/>
              </a:rPr>
              <a:t>      </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100" b="1" dirty="0">
              <a:latin typeface="楷体" panose="02010609060101010101" pitchFamily="49" charset="-122"/>
              <a:ea typeface="楷体" panose="02010609060101010101" pitchFamily="49" charset="-122"/>
              <a:cs typeface="楷体" panose="02010609060101010101" pitchFamily="49" charset="-122"/>
            </a:endParaRPr>
          </a:p>
          <a:p>
            <a:pPr marL="0" indent="0">
              <a:buNone/>
              <a:defRPr/>
            </a:pPr>
            <a:endParaRPr lang="zh-CN" altLang="en-US" sz="21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内容占位符 5"/>
          <p:cNvPicPr>
            <a:picLocks noGrp="1" noChangeAspect="1"/>
          </p:cNvPicPr>
          <p:nvPr>
            <p:ph idx="1"/>
          </p:nvPr>
        </p:nvPicPr>
        <p:blipFill>
          <a:blip r:embed="rId1">
            <a:extLst>
              <a:ext uri="{28A0092B-C50C-407E-A947-70E740481C1C}">
                <a14:useLocalDpi xmlns:a14="http://schemas.microsoft.com/office/drawing/2010/main" val="0"/>
              </a:ext>
            </a:extLst>
          </a:blip>
          <a:srcRect l="1064" t="5229" r="50620" b="10074"/>
          <a:stretch>
            <a:fillRect/>
          </a:stretch>
        </p:blipFill>
        <p:spPr>
          <a:xfrm>
            <a:off x="880270" y="283336"/>
            <a:ext cx="4611687" cy="6574664"/>
          </a:xfrm>
        </p:spPr>
      </p:pic>
      <p:sp>
        <p:nvSpPr>
          <p:cNvPr id="7" name="文本框 6"/>
          <p:cNvSpPr txBox="1">
            <a:spLocks noChangeArrowheads="1"/>
          </p:cNvSpPr>
          <p:nvPr/>
        </p:nvSpPr>
        <p:spPr bwMode="auto">
          <a:xfrm>
            <a:off x="5943602" y="701675"/>
            <a:ext cx="5042078" cy="55092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3200" b="1" dirty="0">
                <a:solidFill>
                  <a:srgbClr val="0E0E0E"/>
                </a:solidFill>
                <a:latin typeface="楷体" panose="02010609060101010101" pitchFamily="49" charset="-122"/>
                <a:ea typeface="楷体" panose="02010609060101010101" pitchFamily="49" charset="-122"/>
                <a:sym typeface="+mn-ea"/>
              </a:rPr>
              <a:t>理由：</a:t>
            </a:r>
            <a:endParaRPr lang="zh-CN" altLang="en-US" sz="3200" b="1" dirty="0">
              <a:solidFill>
                <a:srgbClr val="0E0E0E"/>
              </a:solidFill>
              <a:latin typeface="楷体" panose="02010609060101010101" pitchFamily="49" charset="-122"/>
              <a:ea typeface="楷体" panose="02010609060101010101" pitchFamily="49" charset="-122"/>
              <a:sym typeface="+mn-ea"/>
            </a:endParaRPr>
          </a:p>
          <a:p>
            <a:r>
              <a:rPr lang="zh-CN" altLang="en-US" sz="3200" b="1" dirty="0">
                <a:solidFill>
                  <a:srgbClr val="0E0E0E"/>
                </a:solidFill>
                <a:latin typeface="楷体" panose="02010609060101010101" pitchFamily="49" charset="-122"/>
                <a:ea typeface="楷体" panose="02010609060101010101" pitchFamily="49" charset="-122"/>
                <a:sym typeface="+mn-ea"/>
              </a:rPr>
              <a:t>   明代君主专制加强，统一多民族国家的发展；明代万历年间（</a:t>
            </a:r>
            <a:r>
              <a:rPr lang="en-US" altLang="zh-CN" sz="3200" b="1" dirty="0">
                <a:solidFill>
                  <a:srgbClr val="0E0E0E"/>
                </a:solidFill>
                <a:latin typeface="楷体" panose="02010609060101010101" pitchFamily="49" charset="-122"/>
                <a:ea typeface="楷体" panose="02010609060101010101" pitchFamily="49" charset="-122"/>
                <a:sym typeface="+mn-ea"/>
              </a:rPr>
              <a:t>1573--1620</a:t>
            </a:r>
            <a:r>
              <a:rPr lang="zh-CN" altLang="en-US" sz="3200" b="1" dirty="0">
                <a:solidFill>
                  <a:srgbClr val="0E0E0E"/>
                </a:solidFill>
                <a:latin typeface="楷体" panose="02010609060101010101" pitchFamily="49" charset="-122"/>
                <a:ea typeface="楷体" panose="02010609060101010101" pitchFamily="49" charset="-122"/>
                <a:sym typeface="+mn-ea"/>
              </a:rPr>
              <a:t>），东北女真族崛起，奴尔哈赤建立后金，威胁明朝在东北的行政管理，威胁京师的安全；明政府加大对辽东的卫所建设。因此，辽东地区卫所分布相对集中。</a:t>
            </a:r>
            <a:endParaRPr lang="zh-CN" altLang="en-US" sz="3200" b="1" dirty="0">
              <a:solidFill>
                <a:srgbClr val="0E0E0E"/>
              </a:solidFill>
              <a:latin typeface="楷体" panose="02010609060101010101" pitchFamily="49" charset="-122"/>
              <a:ea typeface="楷体" panose="02010609060101010101" pitchFamily="49" charset="-122"/>
              <a:sym typeface="+mn-ea"/>
            </a:endParaRPr>
          </a:p>
        </p:txBody>
      </p:sp>
      <p:sp>
        <p:nvSpPr>
          <p:cNvPr id="73732" name="文本框 1"/>
          <p:cNvSpPr txBox="1">
            <a:spLocks noChangeArrowheads="1"/>
          </p:cNvSpPr>
          <p:nvPr/>
        </p:nvSpPr>
        <p:spPr bwMode="auto">
          <a:xfrm>
            <a:off x="2314442" y="701675"/>
            <a:ext cx="27855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dirty="0"/>
              <a:t>加强东北统治</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内容占位符 3"/>
          <p:cNvPicPr>
            <a:picLocks noGrp="1" noChangeAspect="1"/>
          </p:cNvPicPr>
          <p:nvPr>
            <p:ph idx="1"/>
          </p:nvPr>
        </p:nvPicPr>
        <p:blipFill>
          <a:blip r:embed="rId1">
            <a:extLst>
              <a:ext uri="{28A0092B-C50C-407E-A947-70E740481C1C}">
                <a14:useLocalDpi xmlns:a14="http://schemas.microsoft.com/office/drawing/2010/main" val="0"/>
              </a:ext>
            </a:extLst>
          </a:blip>
          <a:srcRect t="5037" r="49521" b="11333"/>
          <a:stretch>
            <a:fillRect/>
          </a:stretch>
        </p:blipFill>
        <p:spPr>
          <a:xfrm>
            <a:off x="750888" y="457200"/>
            <a:ext cx="4344988" cy="6400799"/>
          </a:xfrm>
        </p:spPr>
      </p:pic>
      <p:sp>
        <p:nvSpPr>
          <p:cNvPr id="7" name="文本框 6"/>
          <p:cNvSpPr txBox="1">
            <a:spLocks noChangeArrowheads="1"/>
          </p:cNvSpPr>
          <p:nvPr/>
        </p:nvSpPr>
        <p:spPr bwMode="auto">
          <a:xfrm>
            <a:off x="5867401" y="457201"/>
            <a:ext cx="4278313" cy="61245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b="1">
                <a:solidFill>
                  <a:srgbClr val="0E0E0E"/>
                </a:solidFill>
                <a:latin typeface="楷体" panose="02010609060101010101" pitchFamily="49" charset="-122"/>
                <a:ea typeface="楷体" panose="02010609060101010101" pitchFamily="49" charset="-122"/>
                <a:sym typeface="+mn-ea"/>
              </a:rPr>
              <a:t>理由：</a:t>
            </a:r>
            <a:endParaRPr lang="zh-CN" altLang="en-US" b="1">
              <a:solidFill>
                <a:srgbClr val="0E0E0E"/>
              </a:solidFill>
              <a:latin typeface="楷体" panose="02010609060101010101" pitchFamily="49" charset="-122"/>
              <a:ea typeface="楷体" panose="02010609060101010101" pitchFamily="49" charset="-122"/>
              <a:sym typeface="+mn-ea"/>
            </a:endParaRPr>
          </a:p>
          <a:p>
            <a:r>
              <a:rPr lang="zh-CN" altLang="en-US" b="1">
                <a:solidFill>
                  <a:srgbClr val="0E0E0E"/>
                </a:solidFill>
                <a:latin typeface="楷体" panose="02010609060101010101" pitchFamily="49" charset="-122"/>
                <a:ea typeface="楷体" panose="02010609060101010101" pitchFamily="49" charset="-122"/>
                <a:sym typeface="+mn-ea"/>
              </a:rPr>
              <a:t>   明代君主专制加强，统一多民族国家的发展；明代万历年间（</a:t>
            </a:r>
            <a:r>
              <a:rPr lang="en-US" altLang="zh-CN" b="1">
                <a:solidFill>
                  <a:srgbClr val="0E0E0E"/>
                </a:solidFill>
                <a:latin typeface="楷体" panose="02010609060101010101" pitchFamily="49" charset="-122"/>
                <a:ea typeface="楷体" panose="02010609060101010101" pitchFamily="49" charset="-122"/>
                <a:sym typeface="+mn-ea"/>
              </a:rPr>
              <a:t>1573--1620</a:t>
            </a:r>
            <a:r>
              <a:rPr lang="zh-CN" altLang="en-US" b="1">
                <a:solidFill>
                  <a:srgbClr val="0E0E0E"/>
                </a:solidFill>
                <a:latin typeface="楷体" panose="02010609060101010101" pitchFamily="49" charset="-122"/>
                <a:ea typeface="楷体" panose="02010609060101010101" pitchFamily="49" charset="-122"/>
                <a:sym typeface="+mn-ea"/>
              </a:rPr>
              <a:t>），东北女真后金政权，蒙古鞑靼等诸部等崛起，海盗及日本倭寇侵扰山东半岛，均威胁京师安全；明政府加大对京津、山东半岛的卫所建设，如天津卫、威海卫等，一定程度上增强了海防力量，因此，京津、环渤海湾地区卫所分布相对集中。</a:t>
            </a:r>
            <a:endParaRPr lang="zh-CN" altLang="en-US" b="1">
              <a:solidFill>
                <a:srgbClr val="0E0E0E"/>
              </a:solidFill>
              <a:latin typeface="楷体" panose="02010609060101010101" pitchFamily="49" charset="-122"/>
              <a:ea typeface="楷体" panose="02010609060101010101" pitchFamily="49" charset="-122"/>
              <a:sym typeface="+mn-ea"/>
            </a:endParaRPr>
          </a:p>
        </p:txBody>
      </p:sp>
      <p:sp>
        <p:nvSpPr>
          <p:cNvPr id="74756" name="文本框 2"/>
          <p:cNvSpPr txBox="1">
            <a:spLocks noChangeArrowheads="1"/>
          </p:cNvSpPr>
          <p:nvPr/>
        </p:nvSpPr>
        <p:spPr bwMode="auto">
          <a:xfrm>
            <a:off x="2535395" y="870398"/>
            <a:ext cx="27063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sz="3200" dirty="0"/>
              <a:t>保卫京师安全</a:t>
            </a:r>
            <a:endParaRPr lang="zh-CN" alt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内容占位符 3"/>
          <p:cNvPicPr>
            <a:picLocks noGrp="1" noChangeAspect="1"/>
          </p:cNvPicPr>
          <p:nvPr>
            <p:ph idx="1"/>
          </p:nvPr>
        </p:nvPicPr>
        <p:blipFill>
          <a:blip r:embed="rId1">
            <a:extLst>
              <a:ext uri="{28A0092B-C50C-407E-A947-70E740481C1C}">
                <a14:useLocalDpi xmlns:a14="http://schemas.microsoft.com/office/drawing/2010/main" val="0"/>
              </a:ext>
            </a:extLst>
          </a:blip>
          <a:srcRect t="5351" r="49698" b="12573"/>
          <a:stretch>
            <a:fillRect/>
          </a:stretch>
        </p:blipFill>
        <p:spPr>
          <a:xfrm>
            <a:off x="681039" y="154546"/>
            <a:ext cx="4686300" cy="6703454"/>
          </a:xfrm>
        </p:spPr>
      </p:pic>
      <p:sp>
        <p:nvSpPr>
          <p:cNvPr id="7" name="文本框 6"/>
          <p:cNvSpPr txBox="1">
            <a:spLocks noChangeArrowheads="1"/>
          </p:cNvSpPr>
          <p:nvPr/>
        </p:nvSpPr>
        <p:spPr bwMode="auto">
          <a:xfrm>
            <a:off x="6019800" y="693739"/>
            <a:ext cx="4171950" cy="56927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b="1" dirty="0">
                <a:solidFill>
                  <a:srgbClr val="0E0E0E"/>
                </a:solidFill>
                <a:latin typeface="楷体" panose="02010609060101010101" pitchFamily="49" charset="-122"/>
                <a:ea typeface="楷体" panose="02010609060101010101" pitchFamily="49" charset="-122"/>
                <a:sym typeface="+mn-ea"/>
              </a:rPr>
              <a:t>理由：</a:t>
            </a:r>
            <a:endParaRPr lang="zh-CN" altLang="en-US" b="1" dirty="0">
              <a:solidFill>
                <a:srgbClr val="0E0E0E"/>
              </a:solidFill>
              <a:latin typeface="楷体" panose="02010609060101010101" pitchFamily="49" charset="-122"/>
              <a:ea typeface="楷体" panose="02010609060101010101" pitchFamily="49" charset="-122"/>
              <a:sym typeface="+mn-ea"/>
            </a:endParaRPr>
          </a:p>
          <a:p>
            <a:r>
              <a:rPr lang="zh-CN" altLang="en-US" b="1" dirty="0">
                <a:solidFill>
                  <a:srgbClr val="0E0E0E"/>
                </a:solidFill>
                <a:latin typeface="楷体" panose="02010609060101010101" pitchFamily="49" charset="-122"/>
                <a:ea typeface="楷体" panose="02010609060101010101" pitchFamily="49" charset="-122"/>
                <a:sym typeface="+mn-ea"/>
              </a:rPr>
              <a:t>   北方京师需要南方财力的支持；苏杭地区是经济重心，工商业发达；保障运河的畅通；南京政治、经济、军事地位重要；海盗及日本倭寇侵扰苏杭地区；明政府加大对南京、苏杭地区的卫所建设，如金山卫等，一定程度上增强了海防力量。因此，南京、苏杭地区卫所分布相对集中。</a:t>
            </a:r>
            <a:endParaRPr lang="zh-CN" altLang="en-US" b="1" dirty="0">
              <a:solidFill>
                <a:srgbClr val="0E0E0E"/>
              </a:solidFill>
              <a:latin typeface="楷体" panose="02010609060101010101" pitchFamily="49" charset="-122"/>
              <a:ea typeface="楷体" panose="02010609060101010101" pitchFamily="49" charset="-122"/>
              <a:sym typeface="+mn-ea"/>
            </a:endParaRPr>
          </a:p>
        </p:txBody>
      </p:sp>
      <p:sp>
        <p:nvSpPr>
          <p:cNvPr id="75780" name="文本框 1"/>
          <p:cNvSpPr txBox="1">
            <a:spLocks noChangeArrowheads="1"/>
          </p:cNvSpPr>
          <p:nvPr/>
        </p:nvSpPr>
        <p:spPr bwMode="auto">
          <a:xfrm>
            <a:off x="2393124" y="693739"/>
            <a:ext cx="28743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dirty="0"/>
              <a:t>控制经济重心</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内容占位符 3"/>
          <p:cNvPicPr>
            <a:picLocks noGrp="1" noChangeAspect="1"/>
          </p:cNvPicPr>
          <p:nvPr>
            <p:ph idx="1"/>
          </p:nvPr>
        </p:nvPicPr>
        <p:blipFill>
          <a:blip r:embed="rId1">
            <a:extLst>
              <a:ext uri="{28A0092B-C50C-407E-A947-70E740481C1C}">
                <a14:useLocalDpi xmlns:a14="http://schemas.microsoft.com/office/drawing/2010/main" val="0"/>
              </a:ext>
            </a:extLst>
          </a:blip>
          <a:srcRect t="5037" r="50052" b="11314"/>
          <a:stretch>
            <a:fillRect/>
          </a:stretch>
        </p:blipFill>
        <p:spPr>
          <a:xfrm>
            <a:off x="180952" y="373487"/>
            <a:ext cx="5228175" cy="6484513"/>
          </a:xfrm>
        </p:spPr>
      </p:pic>
      <p:sp>
        <p:nvSpPr>
          <p:cNvPr id="7" name="文本框 6"/>
          <p:cNvSpPr txBox="1"/>
          <p:nvPr/>
        </p:nvSpPr>
        <p:spPr>
          <a:xfrm>
            <a:off x="5653825" y="117693"/>
            <a:ext cx="6156102" cy="6186309"/>
          </a:xfrm>
          <a:prstGeom prst="rect">
            <a:avLst/>
          </a:prstGeom>
          <a:solidFill>
            <a:schemeClr val="accent2">
              <a:lumMod val="60000"/>
              <a:lumOff val="40000"/>
            </a:schemeClr>
          </a:solidFill>
        </p:spPr>
        <p:txBody>
          <a:bodyPr wrap="square">
            <a:spAutoFit/>
          </a:bodyPr>
          <a:lstStyle/>
          <a:p>
            <a:pPr>
              <a:defRPr/>
            </a:pPr>
            <a:r>
              <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理由：</a:t>
            </a:r>
            <a:endPar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endParaRPr>
          </a:p>
          <a:p>
            <a:pPr>
              <a:defRPr/>
            </a:pPr>
            <a:r>
              <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rPr>
              <a:t>    明代君主专制的加强，统一多民族国家发展；海盗、日本倭寇等侵扰东南沿海；新航路开辟后，欧洲殖民者东来，侵占澳门，并企图侵占台湾；明政府为维护东南沿海的稳定，加大对江浙、福建、广东沿海的卫所建设，一定程度上增强了海防力量。因此，江浙、福建、广东沿海的卫所相对集中。</a:t>
            </a:r>
            <a:endParaRPr lang="zh-CN" altLang="en-US" sz="3600" b="1" dirty="0">
              <a:solidFill>
                <a:srgbClr val="0E0E0E"/>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6804" name="文本框 2"/>
          <p:cNvSpPr txBox="1">
            <a:spLocks noChangeArrowheads="1"/>
          </p:cNvSpPr>
          <p:nvPr/>
        </p:nvSpPr>
        <p:spPr bwMode="auto">
          <a:xfrm>
            <a:off x="1732791" y="902439"/>
            <a:ext cx="26202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ea typeface="黑体" panose="02010609060101010101" pitchFamily="49" charset="-122"/>
              </a:defRPr>
            </a:lvl1pPr>
            <a:lvl2pPr marL="742950" indent="-285750">
              <a:defRPr sz="2800">
                <a:solidFill>
                  <a:schemeClr val="tx1"/>
                </a:solidFill>
                <a:latin typeface="Arial" panose="020B0604020202020204" pitchFamily="34" charset="0"/>
                <a:ea typeface="黑体" panose="02010609060101010101" pitchFamily="49" charset="-122"/>
              </a:defRPr>
            </a:lvl2pPr>
            <a:lvl3pPr marL="1143000" indent="-228600">
              <a:defRPr sz="2800">
                <a:solidFill>
                  <a:schemeClr val="tx1"/>
                </a:solidFill>
                <a:latin typeface="Arial" panose="020B0604020202020204" pitchFamily="34" charset="0"/>
                <a:ea typeface="黑体" panose="02010609060101010101" pitchFamily="49" charset="-122"/>
              </a:defRPr>
            </a:lvl3pPr>
            <a:lvl4pPr marL="1600200" indent="-228600">
              <a:defRPr sz="2800">
                <a:solidFill>
                  <a:schemeClr val="tx1"/>
                </a:solidFill>
                <a:latin typeface="Arial" panose="020B0604020202020204" pitchFamily="34" charset="0"/>
                <a:ea typeface="黑体" panose="02010609060101010101" pitchFamily="49" charset="-122"/>
              </a:defRPr>
            </a:lvl4pPr>
            <a:lvl5pPr marL="2057400" indent="-228600">
              <a:defRPr sz="28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黑体" panose="02010609060101010101" pitchFamily="49" charset="-122"/>
              </a:defRPr>
            </a:lvl9pPr>
          </a:lstStyle>
          <a:p>
            <a:r>
              <a:rPr lang="zh-CN" altLang="en-US" dirty="0"/>
              <a:t>巩固东南海防</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2000"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1+#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矩形 1"/>
          <p:cNvSpPr>
            <a:spLocks noChangeArrowheads="1"/>
          </p:cNvSpPr>
          <p:nvPr/>
        </p:nvSpPr>
        <p:spPr bwMode="auto">
          <a:xfrm>
            <a:off x="7724104" y="257446"/>
            <a:ext cx="32766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684530" indent="-22733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1730" indent="-22733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598930" indent="-22733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6130" indent="-22733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33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05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77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49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en-US" altLang="zh-CN" b="1" dirty="0" smtClean="0">
                <a:solidFill>
                  <a:srgbClr val="0000FF"/>
                </a:solidFill>
                <a:latin typeface="黑体" panose="02010609060101010101" pitchFamily="49" charset="-122"/>
                <a:ea typeface="黑体" panose="02010609060101010101" pitchFamily="49" charset="-122"/>
              </a:rPr>
              <a:t>1、</a:t>
            </a:r>
            <a:r>
              <a:rPr lang="zh-CN" altLang="en-US" b="1" dirty="0">
                <a:solidFill>
                  <a:srgbClr val="0000FF"/>
                </a:solidFill>
                <a:latin typeface="黑体" panose="02010609060101010101" pitchFamily="49" charset="-122"/>
                <a:ea typeface="黑体" panose="02010609060101010101" pitchFamily="49" charset="-122"/>
              </a:rPr>
              <a:t>历年高频考点</a:t>
            </a:r>
            <a:endParaRPr lang="zh-CN" altLang="en-US" b="1" dirty="0">
              <a:solidFill>
                <a:srgbClr val="0000FF"/>
              </a:solidFill>
              <a:latin typeface="黑体" panose="02010609060101010101" pitchFamily="49" charset="-122"/>
              <a:ea typeface="黑体" panose="02010609060101010101" pitchFamily="49" charset="-122"/>
            </a:endParaRPr>
          </a:p>
        </p:txBody>
      </p:sp>
      <p:graphicFrame>
        <p:nvGraphicFramePr>
          <p:cNvPr id="5" name="Group 40"/>
          <p:cNvGraphicFramePr>
            <a:graphicFrameLocks noGrp="1"/>
          </p:cNvGraphicFramePr>
          <p:nvPr>
            <p:custDataLst>
              <p:tags r:id="rId1"/>
            </p:custDataLst>
          </p:nvPr>
        </p:nvGraphicFramePr>
        <p:xfrm>
          <a:off x="309093" y="990601"/>
          <a:ext cx="11243256" cy="5734050"/>
        </p:xfrm>
        <a:graphic>
          <a:graphicData uri="http://schemas.openxmlformats.org/drawingml/2006/table">
            <a:tbl>
              <a:tblPr/>
              <a:tblGrid>
                <a:gridCol w="5070630"/>
                <a:gridCol w="3827321"/>
                <a:gridCol w="2345305"/>
              </a:tblGrid>
              <a:tr h="538411">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中国政治文明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76" marR="67476" marT="35083" marB="35083"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中国经济文明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76" marR="67476" marT="35083" marB="3508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中国精神文明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76" marR="67476" marT="35083" marB="35083"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5639">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宗法制与分封制的内涵、特点及影响</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古代中央加强对地方管理的措施</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三省六部制特点、影响及演变</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宋明清加强君主专制的措施</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【5】</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中国古代选官制度的演变及趋势</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【6】</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近代前期列强侵华的背景、影响及特征</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【7】</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辛亥革命的结果与影响</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【8】</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抗日战争</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【9】</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中国共产党对新民主主义革命的贡献</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【10】</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新中国成立初期的三大民主政治制度</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【11】</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新中国成立初期的三大外交政策与成就</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【12】</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中美、中日关系改善的影响</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56" marR="68556" marT="34274" marB="3427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【13】</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古代耕作方式与土地制度</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【14】</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唐宋元明清商业的发展及经济政策</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【15】</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列强经济侵略对近代中国的影响</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【16】</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近代中国民族资本主义发展阶段特点、原因</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【17】</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近代社会生活习俗和思想观念的变化</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【18】</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改革开放前的社会主义探索成就与失误</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【19】</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新时期经济体制改革与社会主义市场经济体制的建立</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56" marR="68556" marT="34274" marB="3427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【20】</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春秋战国诸子百家的思想主张</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【21】</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宋明理学的主张及影响</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【22】</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明末清初反封建的民主思想</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【23】 </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维新思想与三民主义</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【24】</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新文化运动及马克思主义传播</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【25】</a:t>
                      </a:r>
                      <a:r>
                        <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毛泽东思想与邓小平理论</a:t>
                      </a:r>
                      <a:endParaRPr kumimoji="0" lang="zh-CN" altLang="en-US" sz="1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56" marR="68556" marT="34274" marB="3427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矩形 3"/>
          <p:cNvSpPr/>
          <p:nvPr/>
        </p:nvSpPr>
        <p:spPr>
          <a:xfrm>
            <a:off x="459462" y="244633"/>
            <a:ext cx="6955750" cy="769441"/>
          </a:xfrm>
          <a:prstGeom prst="rect">
            <a:avLst/>
          </a:prstGeom>
        </p:spPr>
        <p:txBody>
          <a:bodyPr wrap="none">
            <a:spAutoFit/>
          </a:bodyPr>
          <a:lstStyle/>
          <a:p>
            <a:pPr defTabSz="1012825">
              <a:spcBef>
                <a:spcPts val="0"/>
              </a:spcBef>
              <a:spcAft>
                <a:spcPts val="0"/>
              </a:spcAft>
            </a:pPr>
            <a:r>
              <a:rPr lang="en-US" altLang="ko-KR" sz="4400" dirty="0">
                <a:latin typeface="隶书" panose="02010509060101010101" pitchFamily="49" charset="-122"/>
                <a:ea typeface="隶书" panose="02010509060101010101" pitchFamily="49" charset="-122"/>
              </a:rPr>
              <a:t>（</a:t>
            </a:r>
            <a:r>
              <a:rPr lang="en-US" altLang="ko-KR" sz="4400" dirty="0" err="1">
                <a:latin typeface="隶书" panose="02010509060101010101" pitchFamily="49" charset="-122"/>
                <a:ea typeface="隶书" panose="02010509060101010101" pitchFamily="49" charset="-122"/>
              </a:rPr>
              <a:t>三）研究高考试题定方向</a:t>
            </a:r>
            <a:endParaRPr lang="ko-KR" altLang="en-US" sz="4400" dirty="0">
              <a:latin typeface="隶书" panose="02010509060101010101" pitchFamily="49" charset="-122"/>
              <a:ea typeface="仿宋_GB2312" panose="02010609030101010101" charset="-122"/>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矩形 1"/>
          <p:cNvSpPr>
            <a:spLocks noChangeArrowheads="1"/>
          </p:cNvSpPr>
          <p:nvPr/>
        </p:nvSpPr>
        <p:spPr bwMode="auto">
          <a:xfrm>
            <a:off x="1981200" y="228600"/>
            <a:ext cx="37338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anose="05000000000000000000" pitchFamily="2" charset="2"/>
              <a:buChar char="n"/>
              <a:defRPr sz="3000">
                <a:solidFill>
                  <a:schemeClr val="tx1"/>
                </a:solidFill>
                <a:latin typeface="Arial" panose="020B0604020202020204" pitchFamily="34" charset="0"/>
                <a:ea typeface="宋体" panose="02010600030101010101" pitchFamily="2" charset="-122"/>
              </a:defRPr>
            </a:lvl1pPr>
            <a:lvl2pPr marL="684530" indent="-227330">
              <a:spcBef>
                <a:spcPct val="20000"/>
              </a:spcBef>
              <a:buClr>
                <a:schemeClr val="accent2"/>
              </a:buClr>
              <a:buSzPct val="60000"/>
              <a:buFont typeface="Wingdings" panose="05000000000000000000" pitchFamily="2" charset="2"/>
              <a:buChar char="q"/>
              <a:defRPr sz="2600">
                <a:solidFill>
                  <a:schemeClr val="tx1"/>
                </a:solidFill>
                <a:latin typeface="Arial" panose="020B0604020202020204" pitchFamily="34" charset="0"/>
                <a:ea typeface="宋体" panose="02010600030101010101" pitchFamily="2" charset="-122"/>
              </a:defRPr>
            </a:lvl2pPr>
            <a:lvl3pPr marL="1141730" indent="-227330">
              <a:spcBef>
                <a:spcPct val="20000"/>
              </a:spcBef>
              <a:buClr>
                <a:schemeClr val="accent1"/>
              </a:buClr>
              <a:buSzPct val="65000"/>
              <a:buFont typeface="Wingdings" panose="05000000000000000000" pitchFamily="2" charset="2"/>
              <a:buChar char="n"/>
              <a:defRPr sz="2200">
                <a:solidFill>
                  <a:schemeClr val="tx1"/>
                </a:solidFill>
                <a:latin typeface="Arial" panose="020B0604020202020204" pitchFamily="34" charset="0"/>
                <a:ea typeface="宋体" panose="02010600030101010101" pitchFamily="2" charset="-122"/>
              </a:defRPr>
            </a:lvl3pPr>
            <a:lvl4pPr marL="1598930" indent="-227330">
              <a:spcBef>
                <a:spcPct val="20000"/>
              </a:spcBef>
              <a:buClr>
                <a:schemeClr val="accent2"/>
              </a:buClr>
              <a:buSzPct val="70000"/>
              <a:buFont typeface="Wingdings" panose="05000000000000000000" pitchFamily="2" charset="2"/>
              <a:buChar char="q"/>
              <a:defRPr sz="2000">
                <a:solidFill>
                  <a:schemeClr val="tx1"/>
                </a:solidFill>
                <a:latin typeface="Arial" panose="020B0604020202020204" pitchFamily="34" charset="0"/>
                <a:ea typeface="宋体" panose="02010600030101010101" pitchFamily="2" charset="-122"/>
              </a:defRPr>
            </a:lvl4pPr>
            <a:lvl5pPr marL="2056130" indent="-227330">
              <a:spcBef>
                <a:spcPct val="20000"/>
              </a:spcBef>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33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05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77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4930" indent="-22733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en-US" altLang="zh-CN" b="1" dirty="0">
                <a:solidFill>
                  <a:srgbClr val="0000FF"/>
                </a:solidFill>
                <a:latin typeface="黑体" panose="02010609060101010101" pitchFamily="49" charset="-122"/>
                <a:ea typeface="黑体" panose="02010609060101010101" pitchFamily="49" charset="-122"/>
              </a:rPr>
              <a:t>2、</a:t>
            </a:r>
            <a:r>
              <a:rPr lang="zh-CN" altLang="en-US" b="1" dirty="0">
                <a:solidFill>
                  <a:srgbClr val="0000FF"/>
                </a:solidFill>
                <a:latin typeface="黑体" panose="02010609060101010101" pitchFamily="49" charset="-122"/>
                <a:ea typeface="黑体" panose="02010609060101010101" pitchFamily="49" charset="-122"/>
              </a:rPr>
              <a:t>历年高频考点</a:t>
            </a:r>
            <a:endParaRPr lang="zh-CN" altLang="en-US" b="1" dirty="0">
              <a:solidFill>
                <a:srgbClr val="0000FF"/>
              </a:solidFill>
              <a:latin typeface="黑体" panose="02010609060101010101" pitchFamily="49" charset="-122"/>
              <a:ea typeface="黑体" panose="02010609060101010101" pitchFamily="49" charset="-122"/>
            </a:endParaRPr>
          </a:p>
        </p:txBody>
      </p:sp>
      <p:graphicFrame>
        <p:nvGraphicFramePr>
          <p:cNvPr id="3" name="Group 32"/>
          <p:cNvGraphicFramePr>
            <a:graphicFrameLocks noGrp="1"/>
          </p:cNvGraphicFramePr>
          <p:nvPr>
            <p:custDataLst>
              <p:tags r:id="rId1"/>
            </p:custDataLst>
          </p:nvPr>
        </p:nvGraphicFramePr>
        <p:xfrm>
          <a:off x="399244" y="932714"/>
          <a:ext cx="11165984" cy="5549900"/>
        </p:xfrm>
        <a:graphic>
          <a:graphicData uri="http://schemas.openxmlformats.org/drawingml/2006/table">
            <a:tbl>
              <a:tblPr/>
              <a:tblGrid>
                <a:gridCol w="4365939"/>
                <a:gridCol w="4420388"/>
                <a:gridCol w="2379657"/>
              </a:tblGrid>
              <a:tr h="642279">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世界政治文明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82" marR="67482" marT="35089" marB="35089"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世界经济文明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82" marR="67482" marT="35089" marB="35089"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世界精神文明</a:t>
                      </a:r>
                      <a:endParaRPr kumimoji="0" lang="zh-CN" altLang="en-US" sz="24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67482" marR="67482" marT="35089" marB="35089"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7621">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【26】</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雅典民主政治的特点及实质</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【27】</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罗马法的演变、内容及特点</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【28】</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光荣革命与君主立宪制的特点</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【29】</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美国</a:t>
                      </a: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1787</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年宪法的原则及作用</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【30】</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法德代议制的确立过程、特点</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【31】</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巴黎公社的特点及经验教训</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【32】</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冷战局面下两极格局的对峙</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【33】</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世界多极化趋势的出现与发展</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62" marR="68562" marT="34280" marB="3428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【34】</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新航路开辟、殖民扩张的影响</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【35】</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两次工业革命与资本主义世界市场的形成</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【36】</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战时共产主义政策与新经济政策</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【37】</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斯大林模式的形成、特点及影响</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【38】</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罗斯福新政与福利国家</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【39】</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布雷顿森林体系建立背景、特征</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【40】</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经济区域集团化和经济全球化</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62" marR="68562" marT="34280" marB="3428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【41】</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人文精神的起源、兴起、发展历程及特点</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l" defTabSz="912495" rtl="0" eaLnBrk="0" fontAlgn="base" latinLnBrk="0" hangingPunct="0">
                        <a:lnSpc>
                          <a:spcPct val="90000"/>
                        </a:lnSpc>
                        <a:spcBef>
                          <a:spcPts val="1000"/>
                        </a:spcBef>
                        <a:spcAft>
                          <a:spcPct val="0"/>
                        </a:spcAft>
                        <a:buClrTx/>
                        <a:buSzTx/>
                        <a:buFont typeface="Arial" panose="020B0604020202020204" pitchFamily="34" charset="0"/>
                        <a:buNone/>
                      </a:pPr>
                      <a:r>
                        <a:rPr kumimoji="0" lang="en-US"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【42】</a:t>
                      </a:r>
                      <a:r>
                        <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牛顿力学体系、相对论、量子论和达尔文进化论</a:t>
                      </a:r>
                      <a:endParaRPr kumimoji="0" lang="zh-CN" altLang="en-US"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68562" marR="68562" marT="34280" marB="3428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标题 1"/>
          <p:cNvSpPr>
            <a:spLocks noGrp="1"/>
          </p:cNvSpPr>
          <p:nvPr>
            <p:ph type="title"/>
          </p:nvPr>
        </p:nvSpPr>
        <p:spPr>
          <a:xfrm>
            <a:off x="824248" y="290693"/>
            <a:ext cx="7804597" cy="855527"/>
          </a:xfrm>
        </p:spPr>
        <p:txBody>
          <a:bodyPr>
            <a:normAutofit fontScale="90000"/>
          </a:bodyPr>
          <a:lstStyle/>
          <a:p>
            <a:r>
              <a:rPr lang="en-US" altLang="zh-CN" sz="4400" dirty="0"/>
              <a:t>3、2021</a:t>
            </a:r>
            <a:r>
              <a:rPr lang="zh-CN" altLang="en-US" sz="4400" dirty="0"/>
              <a:t>年高考</a:t>
            </a:r>
            <a:r>
              <a:rPr lang="zh-CN" altLang="en-US" sz="4400" dirty="0" smtClean="0"/>
              <a:t>突出重点</a:t>
            </a:r>
            <a:br>
              <a:rPr lang="en-US" altLang="zh-CN" sz="4400" dirty="0"/>
            </a:br>
            <a:endParaRPr lang="zh-CN" altLang="en-US" dirty="0" smtClean="0"/>
          </a:p>
        </p:txBody>
      </p:sp>
      <p:sp>
        <p:nvSpPr>
          <p:cNvPr id="79875" name="内容占位符 2"/>
          <p:cNvSpPr>
            <a:spLocks noGrp="1"/>
          </p:cNvSpPr>
          <p:nvPr>
            <p:ph idx="1"/>
          </p:nvPr>
        </p:nvSpPr>
        <p:spPr>
          <a:xfrm>
            <a:off x="622479" y="1490730"/>
            <a:ext cx="10947042" cy="5219163"/>
          </a:xfrm>
        </p:spPr>
        <p:txBody>
          <a:bodyPr>
            <a:normAutofit lnSpcReduction="10000"/>
          </a:bodyPr>
          <a:lstStyle/>
          <a:p>
            <a:r>
              <a:rPr lang="zh-CN" altLang="en-US" sz="3200" b="1" dirty="0" smtClean="0">
                <a:latin typeface="黑体" panose="02010609060101010101" pitchFamily="49" charset="-122"/>
                <a:ea typeface="黑体" panose="02010609060101010101" pitchFamily="49" charset="-122"/>
              </a:rPr>
              <a:t>重点</a:t>
            </a:r>
            <a:r>
              <a:rPr lang="zh-CN" altLang="en-US" sz="3200" b="1" dirty="0">
                <a:latin typeface="黑体" panose="02010609060101010101" pitchFamily="49" charset="-122"/>
                <a:ea typeface="黑体" panose="02010609060101010101" pitchFamily="49" charset="-122"/>
              </a:rPr>
              <a:t>一：铸魂育人，彰显立德树人教育目标</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二：全面育人，强化体美劳教育引导</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三：隐形引入热点，注重历史对现实的关照</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四：拓宽视界，重视知识的综合融通渗透</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五：平稳过渡，新旧课标自然衔接</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六：深化改革，聚焦关键能力考察</a:t>
            </a:r>
            <a:endParaRPr lang="zh-CN" altLang="en-US" sz="3200" b="1" dirty="0">
              <a:latin typeface="黑体" panose="02010609060101010101" pitchFamily="49" charset="-122"/>
              <a:ea typeface="黑体" panose="02010609060101010101" pitchFamily="49" charset="-122"/>
            </a:endParaRPr>
          </a:p>
          <a:p>
            <a:r>
              <a:rPr lang="zh-CN" altLang="en-US" sz="3200" b="1" dirty="0">
                <a:latin typeface="黑体" panose="02010609060101010101" pitchFamily="49" charset="-122"/>
                <a:ea typeface="黑体" panose="02010609060101010101" pitchFamily="49" charset="-122"/>
              </a:rPr>
              <a:t>重</a:t>
            </a:r>
            <a:r>
              <a:rPr lang="zh-CN" altLang="en-US" sz="3200" b="1" dirty="0" smtClean="0">
                <a:latin typeface="黑体" panose="02010609060101010101" pitchFamily="49" charset="-122"/>
                <a:ea typeface="黑体" panose="02010609060101010101" pitchFamily="49" charset="-122"/>
              </a:rPr>
              <a:t>点</a:t>
            </a:r>
            <a:r>
              <a:rPr lang="zh-CN" altLang="en-US" sz="3200" b="1" dirty="0">
                <a:latin typeface="黑体" panose="02010609060101010101" pitchFamily="49" charset="-122"/>
                <a:ea typeface="黑体" panose="02010609060101010101" pitchFamily="49" charset="-122"/>
              </a:rPr>
              <a:t>七：彰显人文关怀，注重情境的正面性、积极性</a:t>
            </a:r>
            <a:endParaRPr lang="zh-CN" altLang="en-US" sz="3200" b="1" dirty="0">
              <a:latin typeface="黑体" panose="02010609060101010101" pitchFamily="49" charset="-122"/>
              <a:ea typeface="黑体" panose="02010609060101010101" pitchFamily="49" charset="-122"/>
            </a:endParaRPr>
          </a:p>
          <a:p>
            <a:endParaRPr lang="zh-CN" altLang="en-US"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txBox="1">
            <a:spLocks noGrp="1"/>
          </p:cNvSpPr>
          <p:nvPr>
            <p:ph type="body" idx="1"/>
          </p:nvPr>
        </p:nvSpPr>
        <p:spPr>
          <a:xfrm>
            <a:off x="193637" y="268941"/>
            <a:ext cx="11758108" cy="549276"/>
          </a:xfrm>
          <a:prstGeom prst="rect">
            <a:avLst/>
          </a:prstGeom>
          <a:noFill/>
          <a:ln w="0">
            <a:noFill/>
          </a:ln>
        </p:spPr>
        <p:txBody>
          <a:bodyPr vert="horz" wrap="square" lIns="91440" tIns="45720" rIns="91440" bIns="45720" numCol="1" anchor="b">
            <a:noAutofit/>
          </a:bodyPr>
          <a:lstStyle/>
          <a:p>
            <a:r>
              <a:rPr lang="en-US" altLang="zh-CN" sz="2400" dirty="0" smtClean="0"/>
              <a:t>《</a:t>
            </a:r>
            <a:r>
              <a:rPr lang="zh-CN" altLang="en-US" sz="2400" dirty="0" smtClean="0"/>
              <a:t>教材在编写及落实中央精神方面就课标变化的几个方面均有具体呈现</a:t>
            </a:r>
            <a:r>
              <a:rPr lang="en-US" altLang="zh-CN" sz="2400" dirty="0" smtClean="0"/>
              <a:t>》</a:t>
            </a:r>
            <a:r>
              <a:rPr lang="zh-CN" altLang="en-US" sz="2400" dirty="0" smtClean="0"/>
              <a:t>新变化</a:t>
            </a:r>
            <a:endParaRPr lang="zh-CN" altLang="en-US" sz="2400" dirty="0"/>
          </a:p>
        </p:txBody>
      </p:sp>
      <p:sp>
        <p:nvSpPr>
          <p:cNvPr id="4" name="内容占位符 3"/>
          <p:cNvSpPr txBox="1">
            <a:spLocks noGrp="1"/>
          </p:cNvSpPr>
          <p:nvPr>
            <p:ph sz="half" idx="2"/>
          </p:nvPr>
        </p:nvSpPr>
        <p:spPr>
          <a:xfrm>
            <a:off x="328875" y="1009688"/>
            <a:ext cx="11515294" cy="5466416"/>
          </a:xfrm>
          <a:prstGeom prst="rect">
            <a:avLst/>
          </a:prstGeom>
          <a:noFill/>
          <a:ln w="0">
            <a:noFill/>
          </a:ln>
        </p:spPr>
        <p:txBody>
          <a:bodyPr vert="horz" wrap="square" lIns="91440" tIns="45720" rIns="91440" bIns="45720" numCol="1" anchor="t">
            <a:noAutofit/>
          </a:bodyPr>
          <a:lstStyle/>
          <a:p>
            <a:pPr marL="0" indent="0" fontAlgn="base">
              <a:lnSpc>
                <a:spcPct val="100000"/>
              </a:lnSpc>
              <a:spcBef>
                <a:spcPts val="500"/>
              </a:spcBef>
              <a:spcAft>
                <a:spcPts val="0"/>
              </a:spcAft>
              <a:buNone/>
            </a:pPr>
            <a:r>
              <a:rPr lang="en-US" sz="2000" dirty="0" smtClean="0"/>
              <a:t>  (</a:t>
            </a:r>
            <a:r>
              <a:rPr sz="2000" dirty="0" smtClean="0"/>
              <a:t>一）充分</a:t>
            </a:r>
            <a:r>
              <a:rPr sz="2000" dirty="0" smtClean="0">
                <a:solidFill>
                  <a:srgbClr val="FF0000"/>
                </a:solidFill>
              </a:rPr>
              <a:t>展示中国特色社会主义制度的特点和优越性</a:t>
            </a:r>
            <a:r>
              <a:rPr sz="2000" dirty="0" smtClean="0"/>
              <a:t>，增强“四个自信”之制度自信，充分认识中国特色社会主义制度和国家治理体系的强大生命力和巨大优越性，确保实现“两个一百年”奋斗目标和实现中华民族的伟大复兴。</a:t>
            </a:r>
            <a:endParaRPr sz="2000" dirty="0" smtClean="0"/>
          </a:p>
          <a:p>
            <a:pPr>
              <a:buNone/>
            </a:pPr>
            <a:r>
              <a:rPr sz="2000" dirty="0" smtClean="0"/>
              <a:t>（二）加强教材对</a:t>
            </a:r>
            <a:r>
              <a:rPr sz="2000" dirty="0" smtClean="0">
                <a:solidFill>
                  <a:srgbClr val="FF0000"/>
                </a:solidFill>
              </a:rPr>
              <a:t>中国历代变法和改革的系统介绍</a:t>
            </a:r>
            <a:r>
              <a:rPr sz="2000" dirty="0" smtClean="0"/>
              <a:t>具有重要历史意义，对深化学生认识人类历史发展规律，增强改革创新意识，坚定改革必胜的信心和决心具有重要影响。“求变”“求新”是中国的历史传统，是中华民族绵延不绝的重要原因。改革开放是党和人民大踏步赶上时代的重要法宝，是决定当代命运的关键一招，是实现中华民族伟大复兴的关键一招。</a:t>
            </a:r>
            <a:r>
              <a:rPr lang="en-US" altLang="ko-KR" sz="2000" b="1" strike="noStrike" cap="none" dirty="0" smtClean="0">
                <a:latin typeface="Arial" panose="020B0604020202020204" pitchFamily="34" charset="0"/>
                <a:ea typeface="Arial" panose="020B0604020202020204" pitchFamily="34" charset="0"/>
              </a:rPr>
              <a:t>。</a:t>
            </a:r>
            <a:endParaRPr lang="ko-KR" altLang="en-US" sz="2000" b="1" strike="noStrike" cap="none" dirty="0" smtClean="0">
              <a:latin typeface="Arial" panose="020B0604020202020204" pitchFamily="34" charset="0"/>
              <a:ea typeface="Arial" panose="020B0604020202020204" pitchFamily="34" charset="0"/>
            </a:endParaRPr>
          </a:p>
          <a:p>
            <a:pPr>
              <a:buNone/>
            </a:pPr>
            <a:r>
              <a:rPr sz="2000" dirty="0" smtClean="0"/>
              <a:t>（三）弘扬</a:t>
            </a:r>
            <a:r>
              <a:rPr sz="2000" dirty="0" smtClean="0">
                <a:solidFill>
                  <a:srgbClr val="FF0000"/>
                </a:solidFill>
              </a:rPr>
              <a:t>劳动精神和劳模精神</a:t>
            </a:r>
            <a:r>
              <a:rPr sz="2000" dirty="0" smtClean="0"/>
              <a:t>，突出强调劳动在社会生产中的作用，形成人民群众创造历史的正确认识，为学生长大后辛勤劳动、诚实劳动、创造性劳动打下坚实基础。</a:t>
            </a:r>
            <a:endParaRPr sz="2000" dirty="0" smtClean="0"/>
          </a:p>
          <a:p>
            <a:pPr>
              <a:buNone/>
            </a:pPr>
            <a:r>
              <a:rPr sz="2000" dirty="0" smtClean="0"/>
              <a:t>　劳动教育的思想和精神贯穿于全套教材之中，渗透在行文中的字里行间。在必修《中外历史纲要（上）》中已介绍隋朝工匠李春、“铁人”王进喜等人物</a:t>
            </a:r>
            <a:r>
              <a:rPr lang="en-US" altLang="ko-KR" sz="2000" b="1" strike="noStrike" cap="none" dirty="0" smtClean="0">
                <a:latin typeface="Arial" panose="020B0604020202020204" pitchFamily="34" charset="0"/>
                <a:ea typeface="Arial" panose="020B0604020202020204" pitchFamily="34" charset="0"/>
              </a:rPr>
              <a:t>。</a:t>
            </a:r>
            <a:endParaRPr lang="ko-KR" altLang="en-US" sz="2000" b="1" strike="noStrike" cap="none" dirty="0" smtClean="0">
              <a:latin typeface="Arial" panose="020B0604020202020204" pitchFamily="34" charset="0"/>
              <a:ea typeface="Arial" panose="020B0604020202020204" pitchFamily="34" charset="0"/>
            </a:endParaRPr>
          </a:p>
          <a:p>
            <a:pPr marL="0" indent="0" fontAlgn="base">
              <a:lnSpc>
                <a:spcPts val="3800"/>
              </a:lnSpc>
              <a:spcBef>
                <a:spcPts val="500"/>
              </a:spcBef>
              <a:spcAft>
                <a:spcPts val="0"/>
              </a:spcAft>
              <a:buNone/>
            </a:pPr>
            <a:r>
              <a:rPr sz="2000" dirty="0" smtClean="0"/>
              <a:t>（四）</a:t>
            </a:r>
            <a:r>
              <a:rPr sz="2000" dirty="0" smtClean="0">
                <a:solidFill>
                  <a:srgbClr val="FF0000"/>
                </a:solidFill>
              </a:rPr>
              <a:t>崇尚英雄、学习英雄</a:t>
            </a:r>
            <a:r>
              <a:rPr sz="2000" dirty="0" smtClean="0"/>
              <a:t>、铭记英雄，系统介绍中华民族各历史时期的英雄人物，大力弘扬爱国主义精神和民族气节，激励学生用实际行动为实现中华民族伟大复兴贡献力量。</a:t>
            </a:r>
            <a:endParaRPr lang="ko-KR" altLang="en-US" sz="2000" b="1" strike="noStrike" cap="none" dirty="0" smtClean="0">
              <a:latin typeface="Arial" panose="020B0604020202020204" pitchFamily="34" charset="0"/>
              <a:ea typeface="Arial" panose="020B0604020202020204" pitchFamily="34" charset="0"/>
            </a:endParaRPr>
          </a:p>
          <a:p>
            <a:pPr marL="0" indent="0" algn="l" defTabSz="914400" eaLnBrk="0" fontAlgn="base" latinLnBrk="0">
              <a:lnSpc>
                <a:spcPct val="100000"/>
              </a:lnSpc>
              <a:spcBef>
                <a:spcPts val="500"/>
              </a:spcBef>
              <a:spcAft>
                <a:spcPts val="0"/>
              </a:spcAft>
              <a:buFontTx/>
              <a:buNone/>
            </a:pPr>
            <a:endParaRPr lang="ko-KR" altLang="en-US" sz="2800" b="1" strike="noStrike" cap="none" dirty="0" smtClean="0">
              <a:latin typeface="Arial" panose="020B0604020202020204" pitchFamily="34" charset="0"/>
              <a:ea typeface="Arial" panose="020B0604020202020204" pitchFamily="34" charset="0"/>
            </a:endParaRPr>
          </a:p>
        </p:txBody>
      </p:sp>
      <p:sp>
        <p:nvSpPr>
          <p:cNvPr id="7" name="日期占位符 6"/>
          <p:cNvSpPr>
            <a:spLocks noGrp="1"/>
          </p:cNvSpPr>
          <p:nvPr>
            <p:ph type="dt" sz="half" idx="12"/>
          </p:nvPr>
        </p:nvSpPr>
        <p:spPr>
          <a:xfrm>
            <a:off x="609600" y="6537325"/>
            <a:ext cx="2845435" cy="243840"/>
          </a:xfr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7166DF8C-A865-4650-A263-46EA829F2551}"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F95B47E1-2D12-4A10-A330-364A0595581C}"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3" name="文本框 27"/>
          <p:cNvSpPr txBox="1"/>
          <p:nvPr/>
        </p:nvSpPr>
        <p:spPr>
          <a:xfrm>
            <a:off x="170121" y="1101090"/>
            <a:ext cx="9746039" cy="883311"/>
          </a:xfrm>
          <a:prstGeom prst="rect">
            <a:avLst/>
          </a:prstGeom>
          <a:noFill/>
        </p:spPr>
        <p:txBody>
          <a:bodyPr wrap="square" lIns="97529" tIns="48764" rIns="97529" bIns="48764">
            <a:spAutoFit/>
          </a:bodyPr>
          <a:lstStyle/>
          <a:p>
            <a:pPr marR="0" defTabSz="457200">
              <a:buClrTx/>
              <a:buSzTx/>
              <a:buFont typeface="Arial" panose="020B0604020202020204" pitchFamily="34" charset="0"/>
              <a:buNone/>
              <a:defRPr/>
            </a:pPr>
            <a:r>
              <a:rPr kumimoji="0" lang="zh-CN" altLang="en-US" sz="5100" b="1" kern="1200" cap="none" spc="0" normalizeH="0" baseline="0" noProof="1" smtClean="0">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二、备策略</a:t>
            </a:r>
            <a:r>
              <a:rPr kumimoji="0" lang="en-US" altLang="zh-CN" sz="5100" b="1" kern="1200" cap="none" spc="0" normalizeH="0" baseline="0" noProof="1" smtClean="0">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 </a:t>
            </a:r>
            <a:r>
              <a:rPr kumimoji="0" lang="zh-CN" altLang="en-US" sz="5100" b="1" kern="1200" cap="none" spc="0" normalizeH="0" baseline="0" noProof="1" smtClean="0">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rPr>
              <a:t>实现核心突破</a:t>
            </a:r>
            <a:endParaRPr kumimoji="0" lang="zh-CN" altLang="en-US" sz="5100" b="1" kern="1200" cap="none" spc="0" normalizeH="0" baseline="0" noProof="1">
              <a:solidFill>
                <a:srgbClr val="FF0000"/>
              </a:solidFill>
              <a:effectLst>
                <a:outerShdw blurRad="38100" dist="38100" dir="2700000">
                  <a:srgbClr val="C0C0C0"/>
                </a:outerShdw>
              </a:effectLst>
              <a:latin typeface="微软雅黑" panose="020B0503020204020204" pitchFamily="34" charset="-122"/>
              <a:ea typeface="微软雅黑" panose="020B0503020204020204" pitchFamily="34" charset="-122"/>
              <a:cs typeface="+mn-cs"/>
              <a:sym typeface="+mn-ea"/>
            </a:endParaRPr>
          </a:p>
        </p:txBody>
      </p:sp>
      <p:pic>
        <p:nvPicPr>
          <p:cNvPr id="1387522" name="Picture 2"/>
          <p:cNvPicPr>
            <a:picLocks noChangeAspect="1" noChangeArrowheads="1"/>
          </p:cNvPicPr>
          <p:nvPr/>
        </p:nvPicPr>
        <p:blipFill>
          <a:blip r:embed="rId1" cstate="print"/>
          <a:srcRect b="30474"/>
          <a:stretch>
            <a:fillRect/>
          </a:stretch>
        </p:blipFill>
        <p:spPr bwMode="auto">
          <a:xfrm>
            <a:off x="4430395" y="2984500"/>
            <a:ext cx="5568315" cy="2442210"/>
          </a:xfrm>
          <a:prstGeom prst="rect">
            <a:avLst/>
          </a:prstGeom>
          <a:noFill/>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0770" name="Group 19"/>
          <p:cNvGrpSpPr/>
          <p:nvPr/>
        </p:nvGrpSpPr>
        <p:grpSpPr bwMode="auto">
          <a:xfrm>
            <a:off x="1860550" y="2327275"/>
            <a:ext cx="2438400" cy="2590800"/>
            <a:chOff x="-672" y="0"/>
            <a:chExt cx="1536" cy="1632"/>
          </a:xfrm>
        </p:grpSpPr>
        <p:sp>
          <p:nvSpPr>
            <p:cNvPr id="800776" name="Oval 20"/>
            <p:cNvSpPr>
              <a:spLocks noChangeArrowheads="1"/>
            </p:cNvSpPr>
            <p:nvPr/>
          </p:nvSpPr>
          <p:spPr bwMode="auto">
            <a:xfrm>
              <a:off x="-672" y="0"/>
              <a:ext cx="1536" cy="1632"/>
            </a:xfrm>
            <a:prstGeom prst="ellipse">
              <a:avLst/>
            </a:prstGeom>
            <a:solidFill>
              <a:srgbClr val="FFCC99"/>
            </a:solidFill>
            <a:ln>
              <a:noFill/>
            </a:ln>
            <a:effectLst>
              <a:prstShdw prst="shdw12" dist="76200" dir="10800000">
                <a:srgbClr val="001D3A">
                  <a:alpha val="50000"/>
                </a:srgbClr>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a:p>
          </p:txBody>
        </p:sp>
        <p:sp>
          <p:nvSpPr>
            <p:cNvPr id="800777" name="Text Box 21"/>
            <p:cNvSpPr txBox="1">
              <a:spLocks noChangeArrowheads="1"/>
            </p:cNvSpPr>
            <p:nvPr/>
          </p:nvSpPr>
          <p:spPr bwMode="auto">
            <a:xfrm>
              <a:off x="-572" y="481"/>
              <a:ext cx="1336"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3800" b="1">
                  <a:solidFill>
                    <a:srgbClr val="262673"/>
                  </a:solidFill>
                  <a:latin typeface="黑体" panose="02010609060101010101" pitchFamily="49" charset="-122"/>
                  <a:ea typeface="黑体" panose="02010609060101010101" pitchFamily="49" charset="-122"/>
                </a:rPr>
                <a:t>精在内容</a:t>
              </a:r>
              <a:endParaRPr lang="en-US" altLang="zh-CN" sz="3800" b="1">
                <a:solidFill>
                  <a:srgbClr val="262673"/>
                </a:solidFill>
                <a:latin typeface="黑体" panose="02010609060101010101" pitchFamily="49" charset="-122"/>
                <a:ea typeface="黑体" panose="02010609060101010101" pitchFamily="49" charset="-122"/>
              </a:endParaRPr>
            </a:p>
          </p:txBody>
        </p:sp>
      </p:grpSp>
      <p:grpSp>
        <p:nvGrpSpPr>
          <p:cNvPr id="800771" name="Group 19"/>
          <p:cNvGrpSpPr/>
          <p:nvPr/>
        </p:nvGrpSpPr>
        <p:grpSpPr bwMode="auto">
          <a:xfrm>
            <a:off x="6970713" y="2517775"/>
            <a:ext cx="2438400" cy="2590800"/>
            <a:chOff x="-672" y="0"/>
            <a:chExt cx="1536" cy="1632"/>
          </a:xfrm>
        </p:grpSpPr>
        <p:sp>
          <p:nvSpPr>
            <p:cNvPr id="800774" name="Oval 20"/>
            <p:cNvSpPr>
              <a:spLocks noChangeArrowheads="1"/>
            </p:cNvSpPr>
            <p:nvPr/>
          </p:nvSpPr>
          <p:spPr bwMode="auto">
            <a:xfrm>
              <a:off x="-672" y="0"/>
              <a:ext cx="1536" cy="1632"/>
            </a:xfrm>
            <a:prstGeom prst="ellipse">
              <a:avLst/>
            </a:prstGeom>
            <a:solidFill>
              <a:srgbClr val="00B0F0"/>
            </a:solidFill>
            <a:ln>
              <a:noFill/>
            </a:ln>
            <a:effectLst>
              <a:prstShdw prst="shdw12" dist="76200" dir="10800000">
                <a:srgbClr val="001D3A">
                  <a:alpha val="50000"/>
                </a:srgbClr>
              </a:prst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a:p>
          </p:txBody>
        </p:sp>
        <p:sp>
          <p:nvSpPr>
            <p:cNvPr id="800775" name="Text Box 21"/>
            <p:cNvSpPr txBox="1">
              <a:spLocks noChangeArrowheads="1"/>
            </p:cNvSpPr>
            <p:nvPr/>
          </p:nvSpPr>
          <p:spPr bwMode="auto">
            <a:xfrm>
              <a:off x="-572" y="483"/>
              <a:ext cx="1336"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3800" b="1">
                  <a:solidFill>
                    <a:srgbClr val="FFFF00"/>
                  </a:solidFill>
                  <a:latin typeface="黑体" panose="02010609060101010101" pitchFamily="49" charset="-122"/>
                </a:rPr>
                <a:t>准在考点</a:t>
              </a:r>
              <a:endParaRPr lang="zh-CN" altLang="en-US" sz="3800" b="1">
                <a:solidFill>
                  <a:srgbClr val="FFFF00"/>
                </a:solidFill>
                <a:latin typeface="黑体" panose="02010609060101010101" pitchFamily="49" charset="-122"/>
              </a:endParaRPr>
            </a:p>
          </p:txBody>
        </p:sp>
      </p:grpSp>
      <p:grpSp>
        <p:nvGrpSpPr>
          <p:cNvPr id="5" name="Group 19"/>
          <p:cNvGrpSpPr/>
          <p:nvPr/>
        </p:nvGrpSpPr>
        <p:grpSpPr bwMode="auto">
          <a:xfrm>
            <a:off x="4298315" y="4270375"/>
            <a:ext cx="2438402" cy="2590800"/>
            <a:chOff x="-672" y="0"/>
            <a:chExt cx="1536" cy="1632"/>
          </a:xfrm>
          <a:solidFill>
            <a:srgbClr val="9FFF3F"/>
          </a:solidFill>
        </p:grpSpPr>
        <p:sp>
          <p:nvSpPr>
            <p:cNvPr id="12" name="Oval 20"/>
            <p:cNvSpPr>
              <a:spLocks noChangeArrowheads="1"/>
            </p:cNvSpPr>
            <p:nvPr/>
          </p:nvSpPr>
          <p:spPr bwMode="auto">
            <a:xfrm>
              <a:off x="-672" y="0"/>
              <a:ext cx="1536" cy="1632"/>
            </a:xfrm>
            <a:prstGeom prst="ellipse">
              <a:avLst/>
            </a:prstGeom>
            <a:grpFill/>
            <a:ln w="9525">
              <a:noFill/>
              <a:round/>
            </a:ln>
            <a:effectLst>
              <a:prstShdw prst="shdw12" dist="76200" dir="10800000">
                <a:srgbClr val="001D3A">
                  <a:alpha val="50000"/>
                </a:srgbClr>
              </a:prstShdw>
            </a:effectLst>
          </p:spPr>
          <p:txBody>
            <a:bodyPr wrap="none" anchor="ctr"/>
            <a:lstStyle/>
            <a:p>
              <a:pPr algn="ctr" eaLnBrk="1" hangingPunct="1">
                <a:defRPr/>
              </a:pPr>
              <a:endParaRPr lang="zh-CN" altLang="en-US"/>
            </a:p>
          </p:txBody>
        </p:sp>
        <p:sp>
          <p:nvSpPr>
            <p:cNvPr id="13" name="Text Box 21"/>
            <p:cNvSpPr txBox="1">
              <a:spLocks noChangeArrowheads="1"/>
            </p:cNvSpPr>
            <p:nvPr/>
          </p:nvSpPr>
          <p:spPr bwMode="auto">
            <a:xfrm>
              <a:off x="-576" y="528"/>
              <a:ext cx="1336" cy="426"/>
            </a:xfrm>
            <a:prstGeom prst="rect">
              <a:avLst/>
            </a:prstGeom>
            <a:grpFill/>
            <a:ln w="9525">
              <a:noFill/>
              <a:miter lim="800000"/>
            </a:ln>
          </p:spPr>
          <p:txBody>
            <a:bodyPr wrap="none">
              <a:spAutoFit/>
            </a:bodyPr>
            <a:lstStyle/>
            <a:p>
              <a:pPr>
                <a:defRPr/>
              </a:pPr>
              <a:r>
                <a:rPr lang="zh-CN" altLang="en-US" sz="3800" b="1" dirty="0">
                  <a:solidFill>
                    <a:srgbClr val="C00000"/>
                  </a:solidFill>
                  <a:latin typeface="黑体" panose="02010609060101010101" pitchFamily="49" charset="-122"/>
                  <a:ea typeface="黑体" panose="02010609060101010101" pitchFamily="49" charset="-122"/>
                </a:rPr>
                <a:t>效为学生</a:t>
              </a:r>
              <a:endParaRPr lang="zh-CN" altLang="en-US" sz="3800" b="1" dirty="0">
                <a:solidFill>
                  <a:srgbClr val="C00000"/>
                </a:solidFill>
                <a:latin typeface="黑体" panose="02010609060101010101" pitchFamily="49" charset="-122"/>
                <a:ea typeface="黑体" panose="02010609060101010101" pitchFamily="49" charset="-122"/>
              </a:endParaRPr>
            </a:p>
          </p:txBody>
        </p:sp>
      </p:gr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矩形 1"/>
          <p:cNvSpPr>
            <a:spLocks noChangeArrowheads="1"/>
          </p:cNvSpPr>
          <p:nvPr/>
        </p:nvSpPr>
        <p:spPr bwMode="auto">
          <a:xfrm>
            <a:off x="1545531" y="5262349"/>
            <a:ext cx="8153400" cy="1406525"/>
          </a:xfrm>
          <a:prstGeom prst="rect">
            <a:avLst/>
          </a:prstGeom>
          <a:noFill/>
          <a:ln w="9525">
            <a:noFill/>
            <a:miter lim="800000"/>
          </a:ln>
        </p:spPr>
        <p:txBody>
          <a:bodyPr>
            <a:spAutoFit/>
          </a:bodyPr>
          <a:lstStyle/>
          <a:p>
            <a:pPr>
              <a:lnSpc>
                <a:spcPct val="90000"/>
              </a:lnSpc>
            </a:pPr>
            <a:r>
              <a:rPr lang="zh-CN" altLang="en-US" sz="3200" b="1" dirty="0">
                <a:latin typeface="华文中宋" panose="02010600040101010101" pitchFamily="2" charset="-122"/>
                <a:ea typeface="华文中宋" panose="02010600040101010101" pitchFamily="2" charset="-122"/>
                <a:sym typeface="Calibri" panose="020F0502020204030204" charset="0"/>
              </a:rPr>
              <a:t>高一是基础，要夯实基础，和谐发展；</a:t>
            </a:r>
            <a:endParaRPr lang="en-US" altLang="zh-CN" sz="3200" b="1" dirty="0">
              <a:latin typeface="华文中宋" panose="02010600040101010101" pitchFamily="2" charset="-122"/>
              <a:ea typeface="华文中宋" panose="02010600040101010101" pitchFamily="2" charset="-122"/>
              <a:sym typeface="Calibri" panose="020F0502020204030204" charset="0"/>
            </a:endParaRPr>
          </a:p>
          <a:p>
            <a:pPr>
              <a:lnSpc>
                <a:spcPct val="90000"/>
              </a:lnSpc>
            </a:pPr>
            <a:r>
              <a:rPr lang="zh-CN" altLang="en-US" sz="3200" b="1" dirty="0">
                <a:latin typeface="华文中宋" panose="02010600040101010101" pitchFamily="2" charset="-122"/>
                <a:ea typeface="华文中宋" panose="02010600040101010101" pitchFamily="2" charset="-122"/>
                <a:sym typeface="Calibri" panose="020F0502020204030204" charset="0"/>
              </a:rPr>
              <a:t>高二是关键，要凸显优势，自我发展；</a:t>
            </a:r>
            <a:endParaRPr lang="en-US" altLang="zh-CN" sz="3200" b="1" dirty="0">
              <a:latin typeface="华文中宋" panose="02010600040101010101" pitchFamily="2" charset="-122"/>
              <a:ea typeface="华文中宋" panose="02010600040101010101" pitchFamily="2" charset="-122"/>
              <a:sym typeface="Calibri" panose="020F0502020204030204" charset="0"/>
            </a:endParaRPr>
          </a:p>
          <a:p>
            <a:pPr>
              <a:lnSpc>
                <a:spcPct val="90000"/>
              </a:lnSpc>
            </a:pPr>
            <a:r>
              <a:rPr lang="zh-CN" altLang="en-US" sz="3200" b="1" dirty="0">
                <a:latin typeface="华文中宋" panose="02010600040101010101" pitchFamily="2" charset="-122"/>
                <a:ea typeface="华文中宋" panose="02010600040101010101" pitchFamily="2" charset="-122"/>
                <a:sym typeface="Calibri" panose="020F0502020204030204" charset="0"/>
              </a:rPr>
              <a:t>高三是决战，要超越目标，跨越发展。</a:t>
            </a:r>
            <a:endParaRPr lang="zh-CN" altLang="en-US" sz="3200" b="1" dirty="0">
              <a:latin typeface="华文中宋" panose="02010600040101010101" pitchFamily="2" charset="-122"/>
              <a:ea typeface="华文中宋" panose="02010600040101010101" pitchFamily="2" charset="-122"/>
              <a:sym typeface="Calibri" panose="020F0502020204030204" charset="0"/>
            </a:endParaRPr>
          </a:p>
        </p:txBody>
      </p:sp>
      <p:sp>
        <p:nvSpPr>
          <p:cNvPr id="284675" name="TextBox 2"/>
          <p:cNvSpPr txBox="1">
            <a:spLocks noChangeArrowheads="1"/>
          </p:cNvSpPr>
          <p:nvPr/>
        </p:nvSpPr>
        <p:spPr bwMode="auto">
          <a:xfrm>
            <a:off x="1727776" y="3480250"/>
            <a:ext cx="7615555" cy="1585595"/>
          </a:xfrm>
          <a:prstGeom prst="rect">
            <a:avLst/>
          </a:prstGeom>
          <a:noFill/>
          <a:ln w="9525">
            <a:noFill/>
            <a:miter lim="800000"/>
          </a:ln>
        </p:spPr>
        <p:txBody>
          <a:bodyPr>
            <a:spAutoFit/>
          </a:bodyPr>
          <a:lstStyle/>
          <a:p>
            <a:pPr>
              <a:lnSpc>
                <a:spcPct val="90000"/>
              </a:lnSpc>
            </a:pPr>
            <a:r>
              <a:rPr lang="zh-CN" altLang="en-US" sz="5400" b="1" dirty="0">
                <a:solidFill>
                  <a:srgbClr val="FF0000"/>
                </a:solidFill>
                <a:sym typeface="汉仪中圆简"/>
              </a:rPr>
              <a:t>一年高考三年备</a:t>
            </a:r>
            <a:endParaRPr lang="zh-CN" altLang="en-US" sz="5400" b="1" dirty="0">
              <a:solidFill>
                <a:srgbClr val="FF0000"/>
              </a:solidFill>
              <a:sym typeface="汉仪中圆简"/>
            </a:endParaRPr>
          </a:p>
          <a:p>
            <a:pPr>
              <a:lnSpc>
                <a:spcPct val="90000"/>
              </a:lnSpc>
            </a:pPr>
            <a:r>
              <a:rPr lang="zh-CN" altLang="en-US" sz="5400" b="1" dirty="0">
                <a:solidFill>
                  <a:srgbClr val="FF0000"/>
                </a:solidFill>
                <a:latin typeface="黑体" panose="02010609060101010101" pitchFamily="49" charset="-122"/>
                <a:ea typeface="黑体" panose="02010609060101010101" pitchFamily="49" charset="-122"/>
                <a:sym typeface="Calibri" panose="020F0502020204030204" charset="0"/>
              </a:rPr>
              <a:t>三年高中一盘棋</a:t>
            </a:r>
            <a:endParaRPr lang="zh-CN" altLang="en-US" sz="5400" b="1" dirty="0">
              <a:solidFill>
                <a:srgbClr val="FF0000"/>
              </a:solidFill>
              <a:latin typeface="黑体" panose="02010609060101010101" pitchFamily="49" charset="-122"/>
              <a:ea typeface="黑体" panose="02010609060101010101" pitchFamily="49" charset="-122"/>
              <a:sym typeface="Calibri" panose="020F0502020204030204" charset="0"/>
            </a:endParaRPr>
          </a:p>
        </p:txBody>
      </p:sp>
      <p:sp>
        <p:nvSpPr>
          <p:cNvPr id="284677" name="文本框 2"/>
          <p:cNvSpPr txBox="1">
            <a:spLocks noChangeArrowheads="1"/>
          </p:cNvSpPr>
          <p:nvPr/>
        </p:nvSpPr>
        <p:spPr bwMode="auto">
          <a:xfrm>
            <a:off x="492301" y="2797223"/>
            <a:ext cx="5129930" cy="584775"/>
          </a:xfrm>
          <a:prstGeom prst="rect">
            <a:avLst/>
          </a:prstGeom>
          <a:noFill/>
          <a:ln w="9525">
            <a:noFill/>
            <a:miter lim="800000"/>
          </a:ln>
        </p:spPr>
        <p:txBody>
          <a:bodyPr wrap="none">
            <a:spAutoFit/>
          </a:bodyPr>
          <a:lstStyle/>
          <a:p>
            <a:r>
              <a:rPr lang="en-US" altLang="zh-CN" sz="3200" b="1" dirty="0" smtClean="0">
                <a:solidFill>
                  <a:srgbClr val="FF0000"/>
                </a:solidFill>
                <a:latin typeface="黑体" panose="02010609060101010101" pitchFamily="49" charset="-122"/>
                <a:ea typeface="黑体" panose="02010609060101010101" pitchFamily="49" charset="-122"/>
                <a:sym typeface="黑体" panose="02010609060101010101" pitchFamily="49" charset="-122"/>
              </a:rPr>
              <a:t>1.</a:t>
            </a:r>
            <a:r>
              <a:rPr lang="zh-CN" altLang="en-US" sz="3200" b="1" dirty="0" smtClean="0">
                <a:solidFill>
                  <a:srgbClr val="FF0000"/>
                </a:solidFill>
                <a:latin typeface="黑体" panose="02010609060101010101" pitchFamily="49" charset="-122"/>
                <a:ea typeface="黑体" panose="02010609060101010101" pitchFamily="49" charset="-122"/>
                <a:sym typeface="黑体" panose="02010609060101010101" pitchFamily="49" charset="-122"/>
              </a:rPr>
              <a:t>学校</a:t>
            </a:r>
            <a:r>
              <a:rPr lang="zh-CN" altLang="en-US" sz="3200" b="1" dirty="0">
                <a:solidFill>
                  <a:srgbClr val="FF0000"/>
                </a:solidFill>
                <a:latin typeface="黑体" panose="02010609060101010101" pitchFamily="49" charset="-122"/>
                <a:ea typeface="黑体" panose="02010609060101010101" pitchFamily="49" charset="-122"/>
                <a:sym typeface="黑体" panose="02010609060101010101" pitchFamily="49" charset="-122"/>
              </a:rPr>
              <a:t>：</a:t>
            </a:r>
            <a:r>
              <a:rPr lang="zh-CN" altLang="en-US" sz="3200" b="1" dirty="0">
                <a:solidFill>
                  <a:srgbClr val="FF0000"/>
                </a:solidFill>
                <a:ea typeface="黑体" panose="02010609060101010101" pitchFamily="49" charset="-122"/>
                <a:sym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sym typeface="黑体" panose="02010609060101010101" pitchFamily="49" charset="-122"/>
              </a:rPr>
              <a:t>三年备考意识</a:t>
            </a:r>
            <a:r>
              <a:rPr lang="zh-CN" altLang="en-US" sz="3200" b="1" dirty="0">
                <a:solidFill>
                  <a:srgbClr val="FF0000"/>
                </a:solidFill>
                <a:ea typeface="黑体" panose="02010609060101010101" pitchFamily="49" charset="-122"/>
                <a:sym typeface="黑体" panose="02010609060101010101" pitchFamily="49" charset="-122"/>
              </a:rPr>
              <a:t>”</a:t>
            </a:r>
            <a:endParaRPr lang="zh-CN" altLang="en-US" sz="3200" dirty="0"/>
          </a:p>
        </p:txBody>
      </p:sp>
      <p:sp>
        <p:nvSpPr>
          <p:cNvPr id="6" name="TextBox 2"/>
          <p:cNvSpPr txBox="1"/>
          <p:nvPr/>
        </p:nvSpPr>
        <p:spPr>
          <a:xfrm>
            <a:off x="982833" y="1277379"/>
            <a:ext cx="8158480" cy="132334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4000" dirty="0" smtClean="0">
                <a:solidFill>
                  <a:srgbClr val="FF0000"/>
                </a:solidFill>
                <a:latin typeface="华文隶书" panose="02010800040101010101" charset="-122"/>
                <a:ea typeface="华文隶书" panose="02010800040101010101" charset="-122"/>
              </a:rPr>
              <a:t>整体布局之“四级战备”</a:t>
            </a:r>
            <a:endParaRPr lang="en-US" altLang="zh-CN" sz="4000" dirty="0" smtClean="0">
              <a:solidFill>
                <a:srgbClr val="FF0000"/>
              </a:solidFill>
              <a:latin typeface="华文隶书" panose="02010800040101010101" charset="-122"/>
              <a:ea typeface="华文隶书" panose="02010800040101010101" charset="-122"/>
            </a:endParaRPr>
          </a:p>
          <a:p>
            <a:r>
              <a:rPr lang="zh-CN" altLang="en-US" sz="4000" dirty="0" smtClean="0">
                <a:solidFill>
                  <a:srgbClr val="FF0000"/>
                </a:solidFill>
                <a:latin typeface="华文隶书" panose="02010800040101010101" charset="-122"/>
                <a:ea typeface="华文隶书" panose="02010800040101010101" charset="-122"/>
              </a:rPr>
              <a:t>学校</a:t>
            </a:r>
            <a:r>
              <a:rPr lang="en-US" altLang="zh-CN" sz="4000" dirty="0" smtClean="0">
                <a:solidFill>
                  <a:srgbClr val="FF0000"/>
                </a:solidFill>
                <a:latin typeface="华文隶书" panose="02010800040101010101" charset="-122"/>
                <a:ea typeface="华文隶书" panose="02010800040101010101" charset="-122"/>
              </a:rPr>
              <a:t>——</a:t>
            </a:r>
            <a:r>
              <a:rPr lang="zh-CN" altLang="en-US" sz="4000" dirty="0" smtClean="0">
                <a:solidFill>
                  <a:srgbClr val="FF0000"/>
                </a:solidFill>
                <a:latin typeface="华文隶书" panose="02010800040101010101" charset="-122"/>
                <a:ea typeface="华文隶书" panose="02010800040101010101" charset="-122"/>
              </a:rPr>
              <a:t>备课组</a:t>
            </a:r>
            <a:r>
              <a:rPr lang="en-US" altLang="zh-CN" sz="4000" dirty="0" smtClean="0">
                <a:solidFill>
                  <a:srgbClr val="FF0000"/>
                </a:solidFill>
                <a:latin typeface="华文隶书" panose="02010800040101010101" charset="-122"/>
                <a:ea typeface="华文隶书" panose="02010800040101010101" charset="-122"/>
              </a:rPr>
              <a:t>——</a:t>
            </a:r>
            <a:r>
              <a:rPr lang="zh-CN" altLang="en-US" sz="4000" dirty="0" smtClean="0">
                <a:solidFill>
                  <a:srgbClr val="FF0000"/>
                </a:solidFill>
                <a:latin typeface="华文隶书" panose="02010800040101010101" charset="-122"/>
                <a:ea typeface="华文隶书" panose="02010800040101010101" charset="-122"/>
              </a:rPr>
              <a:t>教师</a:t>
            </a:r>
            <a:r>
              <a:rPr lang="en-US" altLang="zh-CN" sz="4000" dirty="0" smtClean="0">
                <a:solidFill>
                  <a:srgbClr val="FF0000"/>
                </a:solidFill>
                <a:latin typeface="华文隶书" panose="02010800040101010101" charset="-122"/>
                <a:ea typeface="华文隶书" panose="02010800040101010101" charset="-122"/>
              </a:rPr>
              <a:t>——</a:t>
            </a:r>
            <a:r>
              <a:rPr lang="zh-CN" altLang="en-US" sz="4000" dirty="0" smtClean="0">
                <a:solidFill>
                  <a:srgbClr val="FF0000"/>
                </a:solidFill>
                <a:latin typeface="华文隶书" panose="02010800040101010101" charset="-122"/>
                <a:ea typeface="华文隶书" panose="02010800040101010101" charset="-122"/>
              </a:rPr>
              <a:t>学生</a:t>
            </a:r>
            <a:endParaRPr lang="zh-CN" altLang="en-US" sz="4000" dirty="0">
              <a:solidFill>
                <a:srgbClr val="FF0000"/>
              </a:solidFill>
              <a:latin typeface="华文隶书" panose="02010800040101010101" charset="-122"/>
              <a:ea typeface="华文隶书" panose="02010800040101010101" charset="-122"/>
            </a:endParaRPr>
          </a:p>
        </p:txBody>
      </p:sp>
      <p:sp>
        <p:nvSpPr>
          <p:cNvPr id="7" name="Rectangle 4"/>
          <p:cNvSpPr/>
          <p:nvPr/>
        </p:nvSpPr>
        <p:spPr bwMode="auto">
          <a:xfrm>
            <a:off x="345972" y="58352"/>
            <a:ext cx="5972810" cy="1120775"/>
          </a:xfrm>
          <a:prstGeom prst="rect">
            <a:avLst/>
          </a:prstGeom>
        </p:spPr>
        <p:style>
          <a:lnRef idx="1">
            <a:schemeClr val="accent3"/>
          </a:lnRef>
          <a:fillRef idx="2">
            <a:schemeClr val="accent3"/>
          </a:fillRef>
          <a:effectRef idx="1">
            <a:schemeClr val="accent3"/>
          </a:effectRef>
          <a:fontRef idx="minor">
            <a:schemeClr val="dk1"/>
          </a:fontRef>
        </p:style>
        <p:txBody>
          <a:bodyPr vert="horz" wrap="none" lIns="100965" tIns="50165" rIns="100965" bIns="50165" numCol="1" anchor="ctr">
            <a:noAutofit/>
          </a:bodyPr>
          <a:lstStyle/>
          <a:p>
            <a:pPr marL="0" indent="0" algn="l" defTabSz="1012825" eaLnBrk="0" fontAlgn="base" latinLnBrk="0">
              <a:lnSpc>
                <a:spcPct val="100000"/>
              </a:lnSpc>
              <a:spcBef>
                <a:spcPts val="0"/>
              </a:spcBef>
              <a:spcAft>
                <a:spcPts val="0"/>
              </a:spcAft>
              <a:buFontTx/>
              <a:buNone/>
            </a:pPr>
            <a:r>
              <a:rPr lang="en-US" altLang="ko-KR" sz="3600" b="0" strike="noStrike" cap="none" dirty="0" smtClean="0">
                <a:solidFill>
                  <a:srgbClr val="FF0000"/>
                </a:solidFill>
                <a:latin typeface="仿宋_GB2312" panose="02010609030101010101" charset="-122"/>
                <a:ea typeface="仿宋_GB2312" panose="02010609030101010101" charset="-122"/>
              </a:rPr>
              <a:t>●（一）整体布局备策略</a:t>
            </a:r>
            <a:endParaRPr lang="ko-KR" altLang="en-US" sz="3600" b="0" strike="noStrike" cap="none" dirty="0" smtClean="0">
              <a:solidFill>
                <a:srgbClr val="FF0000"/>
              </a:solidFill>
              <a:latin typeface="仿宋_GB2312" panose="02010609030101010101" charset="-122"/>
              <a:ea typeface="仿宋_GB2312" panose="0201060903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4677"/>
                                        </p:tgtEl>
                                        <p:attrNameLst>
                                          <p:attrName>style.visibility</p:attrName>
                                        </p:attrNameLst>
                                      </p:cBhvr>
                                      <p:to>
                                        <p:strVal val="visible"/>
                                      </p:to>
                                    </p:set>
                                    <p:anim calcmode="lin" valueType="num">
                                      <p:cBhvr additive="base">
                                        <p:cTn id="19" dur="500" fill="hold"/>
                                        <p:tgtEl>
                                          <p:spTgt spid="284677"/>
                                        </p:tgtEl>
                                        <p:attrNameLst>
                                          <p:attrName>ppt_x</p:attrName>
                                        </p:attrNameLst>
                                      </p:cBhvr>
                                      <p:tavLst>
                                        <p:tav tm="0">
                                          <p:val>
                                            <p:strVal val="#ppt_x"/>
                                          </p:val>
                                        </p:tav>
                                        <p:tav tm="100000">
                                          <p:val>
                                            <p:strVal val="#ppt_x"/>
                                          </p:val>
                                        </p:tav>
                                      </p:tavLst>
                                    </p:anim>
                                    <p:anim calcmode="lin" valueType="num">
                                      <p:cBhvr additive="base">
                                        <p:cTn id="20" dur="500" fill="hold"/>
                                        <p:tgtEl>
                                          <p:spTgt spid="28467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4675"/>
                                        </p:tgtEl>
                                        <p:attrNameLst>
                                          <p:attrName>style.visibility</p:attrName>
                                        </p:attrNameLst>
                                      </p:cBhvr>
                                      <p:to>
                                        <p:strVal val="visible"/>
                                      </p:to>
                                    </p:set>
                                    <p:anim calcmode="lin" valueType="num">
                                      <p:cBhvr additive="base">
                                        <p:cTn id="25" dur="500" fill="hold"/>
                                        <p:tgtEl>
                                          <p:spTgt spid="284675"/>
                                        </p:tgtEl>
                                        <p:attrNameLst>
                                          <p:attrName>ppt_x</p:attrName>
                                        </p:attrNameLst>
                                      </p:cBhvr>
                                      <p:tavLst>
                                        <p:tav tm="0">
                                          <p:val>
                                            <p:strVal val="#ppt_x"/>
                                          </p:val>
                                        </p:tav>
                                        <p:tav tm="100000">
                                          <p:val>
                                            <p:strVal val="#ppt_x"/>
                                          </p:val>
                                        </p:tav>
                                      </p:tavLst>
                                    </p:anim>
                                    <p:anim calcmode="lin" valueType="num">
                                      <p:cBhvr additive="base">
                                        <p:cTn id="26" dur="500" fill="hold"/>
                                        <p:tgtEl>
                                          <p:spTgt spid="28467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4674"/>
                                        </p:tgtEl>
                                        <p:attrNameLst>
                                          <p:attrName>style.visibility</p:attrName>
                                        </p:attrNameLst>
                                      </p:cBhvr>
                                      <p:to>
                                        <p:strVal val="visible"/>
                                      </p:to>
                                    </p:set>
                                    <p:anim calcmode="lin" valueType="num">
                                      <p:cBhvr additive="base">
                                        <p:cTn id="31" dur="500" fill="hold"/>
                                        <p:tgtEl>
                                          <p:spTgt spid="284674"/>
                                        </p:tgtEl>
                                        <p:attrNameLst>
                                          <p:attrName>ppt_x</p:attrName>
                                        </p:attrNameLst>
                                      </p:cBhvr>
                                      <p:tavLst>
                                        <p:tav tm="0">
                                          <p:val>
                                            <p:strVal val="#ppt_x"/>
                                          </p:val>
                                        </p:tav>
                                        <p:tav tm="100000">
                                          <p:val>
                                            <p:strVal val="#ppt_x"/>
                                          </p:val>
                                        </p:tav>
                                      </p:tavLst>
                                    </p:anim>
                                    <p:anim calcmode="lin" valueType="num">
                                      <p:cBhvr additive="base">
                                        <p:cTn id="32" dur="500" fill="hold"/>
                                        <p:tgtEl>
                                          <p:spTgt spid="2846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4" grpId="0"/>
      <p:bldP spid="284675" grpId="0"/>
      <p:bldP spid="284677" grpId="0"/>
      <p:bldP spid="6" grpId="0" animBg="1"/>
      <p:bldP spid="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9" name="TextBox 4"/>
          <p:cNvSpPr txBox="1">
            <a:spLocks noChangeArrowheads="1"/>
          </p:cNvSpPr>
          <p:nvPr/>
        </p:nvSpPr>
        <p:spPr bwMode="auto">
          <a:xfrm>
            <a:off x="1565910" y="1141095"/>
            <a:ext cx="8624570" cy="3816350"/>
          </a:xfrm>
          <a:prstGeom prst="rect">
            <a:avLst/>
          </a:prstGeom>
          <a:noFill/>
          <a:ln w="9525">
            <a:noFill/>
            <a:miter lim="800000"/>
          </a:ln>
        </p:spPr>
        <p:txBody>
          <a:bodyPr>
            <a:spAutoFit/>
          </a:bodyPr>
          <a:lstStyle/>
          <a:p>
            <a:r>
              <a:rPr lang="zh-CN" altLang="zh-CN" sz="3200" b="1" dirty="0">
                <a:latin typeface="楷体_GB2312" panose="02010609030101010101" charset="-122"/>
                <a:ea typeface="楷体_GB2312" panose="02010609030101010101" charset="-122"/>
              </a:rPr>
              <a:t>高三的教学质量提升研讨会的召开：</a:t>
            </a:r>
            <a:endParaRPr lang="zh-CN" altLang="zh-CN" sz="3200" dirty="0">
              <a:latin typeface="楷体_GB2312" panose="02010609030101010101" charset="-122"/>
              <a:ea typeface="楷体_GB2312" panose="02010609030101010101" charset="-122"/>
            </a:endParaRPr>
          </a:p>
          <a:p>
            <a:pPr eaLnBrk="0" hangingPunct="0"/>
            <a:endParaRPr lang="en-US" altLang="zh-CN"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1</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6</a:t>
            </a:r>
            <a:r>
              <a:rPr lang="zh-CN" altLang="en-US" sz="2400" b="1" dirty="0">
                <a:latin typeface="仿宋" panose="02010609060101010101" charset="-122"/>
                <a:ea typeface="仿宋" panose="02010609060101010101" charset="-122"/>
              </a:rPr>
              <a:t>月份，</a:t>
            </a:r>
            <a:r>
              <a:rPr lang="zh-CN" altLang="en-US" sz="2400" b="1" dirty="0" smtClean="0">
                <a:latin typeface="仿宋" panose="02010609060101010101" charset="-122"/>
                <a:ea typeface="仿宋" panose="02010609060101010101" charset="-122"/>
              </a:rPr>
              <a:t>召开上一届高考</a:t>
            </a:r>
            <a:r>
              <a:rPr lang="zh-CN" altLang="en-US" sz="2400" b="1" dirty="0">
                <a:latin typeface="仿宋" panose="02010609060101010101" charset="-122"/>
                <a:ea typeface="仿宋" panose="02010609060101010101" charset="-122"/>
              </a:rPr>
              <a:t>得失研讨会。</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2</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7</a:t>
            </a:r>
            <a:r>
              <a:rPr lang="zh-CN" altLang="en-US" sz="2400" b="1" dirty="0">
                <a:latin typeface="仿宋" panose="02010609060101010101" charset="-122"/>
                <a:ea typeface="仿宋" panose="02010609060101010101" charset="-122"/>
              </a:rPr>
              <a:t>月份，召开一轮复习教学质量研讨会。</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3</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9</a:t>
            </a:r>
            <a:r>
              <a:rPr lang="zh-CN" altLang="en-US" sz="2400" b="1" dirty="0">
                <a:latin typeface="仿宋" panose="02010609060101010101" charset="-122"/>
                <a:ea typeface="仿宋" panose="02010609060101010101" charset="-122"/>
              </a:rPr>
              <a:t>月份，召开班级管理质量提升研讨会。</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4</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10</a:t>
            </a:r>
            <a:r>
              <a:rPr lang="zh-CN" altLang="en-US" sz="2400" b="1" dirty="0">
                <a:latin typeface="仿宋" panose="02010609060101010101" charset="-122"/>
                <a:ea typeface="仿宋" panose="02010609060101010101" charset="-122"/>
              </a:rPr>
              <a:t>月份，召开一轮复习策略总结会。</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5</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11</a:t>
            </a:r>
            <a:r>
              <a:rPr lang="zh-CN" altLang="en-US" sz="2400" b="1" dirty="0">
                <a:latin typeface="仿宋" panose="02010609060101010101" charset="-122"/>
                <a:ea typeface="仿宋" panose="02010609060101010101" charset="-122"/>
              </a:rPr>
              <a:t>月份，“研三年高考，</a:t>
            </a:r>
            <a:r>
              <a:rPr lang="zh-CN" altLang="en-US" sz="2400" b="1" dirty="0" smtClean="0">
                <a:latin typeface="仿宋" panose="02010609060101010101" charset="-122"/>
                <a:ea typeface="仿宋" panose="02010609060101010101" charset="-122"/>
              </a:rPr>
              <a:t>攻二一备考</a:t>
            </a:r>
            <a:r>
              <a:rPr lang="zh-CN" altLang="en-US" sz="2400" b="1" dirty="0">
                <a:latin typeface="仿宋" panose="02010609060101010101" charset="-122"/>
                <a:ea typeface="仿宋" panose="02010609060101010101" charset="-122"/>
              </a:rPr>
              <a:t>”</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6</a:t>
            </a:r>
            <a:r>
              <a:rPr lang="zh-CN" altLang="en-US" sz="2400" b="1" dirty="0">
                <a:latin typeface="仿宋" panose="02010609060101010101" charset="-122"/>
                <a:ea typeface="仿宋" panose="02010609060101010101" charset="-122"/>
              </a:rPr>
              <a:t>）</a:t>
            </a:r>
            <a:r>
              <a:rPr lang="en-US" altLang="zh-CN" sz="2400" b="1" dirty="0" smtClean="0">
                <a:latin typeface="仿宋" panose="02010609060101010101" charset="-122"/>
                <a:ea typeface="仿宋" panose="02010609060101010101" charset="-122"/>
              </a:rPr>
              <a:t>2022</a:t>
            </a:r>
            <a:r>
              <a:rPr lang="zh-CN" altLang="en-US" sz="2400" b="1" dirty="0" smtClean="0">
                <a:latin typeface="仿宋" panose="02010609060101010101" charset="-122"/>
                <a:ea typeface="仿宋" panose="02010609060101010101" charset="-122"/>
              </a:rPr>
              <a:t>年</a:t>
            </a:r>
            <a:r>
              <a:rPr lang="en-US" altLang="zh-CN" sz="2400" b="1" dirty="0">
                <a:latin typeface="仿宋" panose="02010609060101010101" charset="-122"/>
                <a:ea typeface="仿宋" panose="02010609060101010101" charset="-122"/>
              </a:rPr>
              <a:t>1</a:t>
            </a:r>
            <a:r>
              <a:rPr lang="zh-CN" altLang="en-US" sz="2400" b="1" dirty="0">
                <a:latin typeface="仿宋" panose="02010609060101010101" charset="-122"/>
                <a:ea typeface="仿宋" panose="02010609060101010101" charset="-122"/>
              </a:rPr>
              <a:t>月份，召开二轮复习教学质量提升研讨会。</a:t>
            </a:r>
            <a:endParaRPr lang="zh-CN" altLang="en-US" sz="2400" b="1" dirty="0">
              <a:latin typeface="仿宋" panose="02010609060101010101" charset="-122"/>
              <a:ea typeface="仿宋" panose="02010609060101010101" charset="-122"/>
            </a:endParaRPr>
          </a:p>
          <a:p>
            <a:pPr eaLnBrk="0" hangingPunct="0"/>
            <a:r>
              <a:rPr lang="en-US" altLang="zh-CN" sz="2400" b="1" dirty="0">
                <a:latin typeface="仿宋" panose="02010609060101010101" charset="-122"/>
                <a:ea typeface="仿宋" panose="02010609060101010101" charset="-122"/>
              </a:rPr>
              <a:t>7</a:t>
            </a:r>
            <a:r>
              <a:rPr lang="zh-CN" altLang="en-US" sz="2400" b="1" dirty="0">
                <a:latin typeface="仿宋" panose="02010609060101010101" charset="-122"/>
                <a:ea typeface="仿宋" panose="02010609060101010101" charset="-122"/>
              </a:rPr>
              <a:t>）</a:t>
            </a:r>
            <a:r>
              <a:rPr lang="en-US" altLang="zh-CN" sz="2400" b="1" dirty="0">
                <a:latin typeface="仿宋" panose="02010609060101010101" charset="-122"/>
                <a:ea typeface="仿宋" panose="02010609060101010101" charset="-122"/>
              </a:rPr>
              <a:t>4</a:t>
            </a:r>
            <a:r>
              <a:rPr lang="zh-CN" altLang="en-US" sz="2400" b="1" dirty="0">
                <a:latin typeface="仿宋" panose="02010609060101010101" charset="-122"/>
                <a:ea typeface="仿宋" panose="02010609060101010101" charset="-122"/>
              </a:rPr>
              <a:t>月份，召开三轮复习教学质量提升研讨会。</a:t>
            </a:r>
            <a:endParaRPr lang="zh-CN" altLang="en-US" sz="2400" b="1" dirty="0">
              <a:latin typeface="仿宋" panose="02010609060101010101" charset="-122"/>
              <a:ea typeface="仿宋" panose="02010609060101010101" charset="-122"/>
            </a:endParaRPr>
          </a:p>
          <a:p>
            <a:pPr eaLnBrk="0" hangingPunct="0"/>
            <a:r>
              <a:rPr lang="zh-CN" altLang="en-US" sz="1800" b="1" dirty="0">
                <a:latin typeface="Arial" panose="020B0604020202020204" pitchFamily="34" charset="0"/>
              </a:rPr>
              <a:t> </a:t>
            </a:r>
            <a:endParaRPr lang="zh-CN" altLang="zh-CN" sz="1800" b="1" dirty="0">
              <a:latin typeface="Arial" panose="020B0604020202020204" pitchFamily="34" charset="0"/>
            </a:endParaRPr>
          </a:p>
        </p:txBody>
      </p:sp>
      <p:sp>
        <p:nvSpPr>
          <p:cNvPr id="295940" name="TextBox 8"/>
          <p:cNvSpPr>
            <a:spLocks noChangeArrowheads="1"/>
          </p:cNvSpPr>
          <p:nvPr/>
        </p:nvSpPr>
        <p:spPr bwMode="auto">
          <a:xfrm>
            <a:off x="2969895" y="5091430"/>
            <a:ext cx="4021455" cy="676275"/>
          </a:xfrm>
          <a:prstGeom prst="roundRect">
            <a:avLst>
              <a:gd name="adj" fmla="val 16667"/>
            </a:avLst>
          </a:prstGeom>
          <a:solidFill>
            <a:srgbClr val="F2F2F2"/>
          </a:solidFill>
          <a:ln w="9525">
            <a:solidFill>
              <a:srgbClr val="A5A5A5"/>
            </a:solidFill>
            <a:prstDash val="dash"/>
            <a:round/>
          </a:ln>
        </p:spPr>
        <p:txBody>
          <a:bodyPr tIns="144000" bIns="72000" anchor="b"/>
          <a:lstStyle/>
          <a:p>
            <a:pPr marL="342900" indent="-342900">
              <a:buFont typeface="Arial" panose="020B0604020202020204" pitchFamily="34" charset="0"/>
              <a:buChar char="•"/>
            </a:pPr>
            <a:r>
              <a:rPr lang="zh-CN" altLang="en-US" sz="2800" b="1" dirty="0">
                <a:solidFill>
                  <a:srgbClr val="FF0000"/>
                </a:solidFill>
                <a:latin typeface="仿宋_GB2312" panose="02010609030101010101" charset="-122"/>
                <a:ea typeface="仿宋_GB2312" panose="02010609030101010101" charset="-122"/>
                <a:sym typeface="微软雅黑" panose="020B0503020204020204" pitchFamily="34" charset="-122"/>
              </a:rPr>
              <a:t>我教的学校，我负责</a:t>
            </a:r>
            <a:endParaRPr lang="en-US" altLang="zh-CN" sz="2800" dirty="0">
              <a:solidFill>
                <a:srgbClr val="FF0000"/>
              </a:solidFill>
              <a:latin typeface="仿宋_GB2312" panose="02010609030101010101" charset="-122"/>
              <a:ea typeface="仿宋_GB2312" panose="02010609030101010101" charset="-122"/>
              <a:sym typeface="微软雅黑" panose="020B0503020204020204" pitchFamily="34" charset="-122"/>
            </a:endParaRPr>
          </a:p>
        </p:txBody>
      </p:sp>
      <p:sp>
        <p:nvSpPr>
          <p:cNvPr id="295941" name="Rectangle 5"/>
          <p:cNvSpPr>
            <a:spLocks noChangeArrowheads="1"/>
          </p:cNvSpPr>
          <p:nvPr/>
        </p:nvSpPr>
        <p:spPr bwMode="auto">
          <a:xfrm>
            <a:off x="3481070" y="154305"/>
            <a:ext cx="3379470" cy="579120"/>
          </a:xfrm>
          <a:prstGeom prst="rect">
            <a:avLst/>
          </a:prstGeom>
          <a:noFill/>
          <a:ln w="9525">
            <a:noFill/>
            <a:miter lim="800000"/>
          </a:ln>
          <a:effectLst>
            <a:prstShdw prst="shdw17" dist="17961" dir="2700000">
              <a:srgbClr val="375D80">
                <a:alpha val="50000"/>
              </a:srgbClr>
            </a:prstShdw>
          </a:effectLst>
        </p:spPr>
        <p:txBody>
          <a:bodyPr wrap="none">
            <a:spAutoFit/>
          </a:bodyPr>
          <a:lstStyle/>
          <a:p>
            <a:r>
              <a:rPr lang="zh-CN" altLang="en-US" sz="3200" b="1" dirty="0">
                <a:solidFill>
                  <a:srgbClr val="FF0000"/>
                </a:solidFill>
              </a:rPr>
              <a:t>学校教研复习计划</a:t>
            </a:r>
            <a:endParaRPr lang="zh-CN" altLang="en-US" sz="3200" b="1" dirty="0">
              <a:solidFill>
                <a:srgbClr val="FF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5941"/>
                                        </p:tgtEl>
                                        <p:attrNameLst>
                                          <p:attrName>style.visibility</p:attrName>
                                        </p:attrNameLst>
                                      </p:cBhvr>
                                      <p:to>
                                        <p:strVal val="visible"/>
                                      </p:to>
                                    </p:set>
                                    <p:anim calcmode="lin" valueType="num">
                                      <p:cBhvr additive="base">
                                        <p:cTn id="7" dur="500" fill="hold"/>
                                        <p:tgtEl>
                                          <p:spTgt spid="295941"/>
                                        </p:tgtEl>
                                        <p:attrNameLst>
                                          <p:attrName>ppt_x</p:attrName>
                                        </p:attrNameLst>
                                      </p:cBhvr>
                                      <p:tavLst>
                                        <p:tav tm="0">
                                          <p:val>
                                            <p:strVal val="#ppt_x"/>
                                          </p:val>
                                        </p:tav>
                                        <p:tav tm="100000">
                                          <p:val>
                                            <p:strVal val="#ppt_x"/>
                                          </p:val>
                                        </p:tav>
                                      </p:tavLst>
                                    </p:anim>
                                    <p:anim calcmode="lin" valueType="num">
                                      <p:cBhvr additive="base">
                                        <p:cTn id="8" dur="500" fill="hold"/>
                                        <p:tgtEl>
                                          <p:spTgt spid="2959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5939"/>
                                        </p:tgtEl>
                                        <p:attrNameLst>
                                          <p:attrName>style.visibility</p:attrName>
                                        </p:attrNameLst>
                                      </p:cBhvr>
                                      <p:to>
                                        <p:strVal val="visible"/>
                                      </p:to>
                                    </p:set>
                                    <p:anim calcmode="lin" valueType="num">
                                      <p:cBhvr additive="base">
                                        <p:cTn id="13" dur="500" fill="hold"/>
                                        <p:tgtEl>
                                          <p:spTgt spid="295939"/>
                                        </p:tgtEl>
                                        <p:attrNameLst>
                                          <p:attrName>ppt_x</p:attrName>
                                        </p:attrNameLst>
                                      </p:cBhvr>
                                      <p:tavLst>
                                        <p:tav tm="0">
                                          <p:val>
                                            <p:strVal val="#ppt_x"/>
                                          </p:val>
                                        </p:tav>
                                        <p:tav tm="100000">
                                          <p:val>
                                            <p:strVal val="#ppt_x"/>
                                          </p:val>
                                        </p:tav>
                                      </p:tavLst>
                                    </p:anim>
                                    <p:anim calcmode="lin" valueType="num">
                                      <p:cBhvr additive="base">
                                        <p:cTn id="14" dur="500" fill="hold"/>
                                        <p:tgtEl>
                                          <p:spTgt spid="2959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5940"/>
                                        </p:tgtEl>
                                        <p:attrNameLst>
                                          <p:attrName>style.visibility</p:attrName>
                                        </p:attrNameLst>
                                      </p:cBhvr>
                                      <p:to>
                                        <p:strVal val="visible"/>
                                      </p:to>
                                    </p:set>
                                    <p:anim calcmode="lin" valueType="num">
                                      <p:cBhvr additive="base">
                                        <p:cTn id="19" dur="500" fill="hold"/>
                                        <p:tgtEl>
                                          <p:spTgt spid="295940"/>
                                        </p:tgtEl>
                                        <p:attrNameLst>
                                          <p:attrName>ppt_x</p:attrName>
                                        </p:attrNameLst>
                                      </p:cBhvr>
                                      <p:tavLst>
                                        <p:tav tm="0">
                                          <p:val>
                                            <p:strVal val="#ppt_x"/>
                                          </p:val>
                                        </p:tav>
                                        <p:tav tm="100000">
                                          <p:val>
                                            <p:strVal val="#ppt_x"/>
                                          </p:val>
                                        </p:tav>
                                      </p:tavLst>
                                    </p:anim>
                                    <p:anim calcmode="lin" valueType="num">
                                      <p:cBhvr additive="base">
                                        <p:cTn id="20" dur="500" fill="hold"/>
                                        <p:tgtEl>
                                          <p:spTgt spid="2959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p:bldP spid="295940" grpId="0" animBg="1"/>
      <p:bldP spid="29594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Text Box 2"/>
          <p:cNvSpPr txBox="1">
            <a:spLocks noChangeArrowheads="1"/>
          </p:cNvSpPr>
          <p:nvPr/>
        </p:nvSpPr>
        <p:spPr bwMode="auto">
          <a:xfrm>
            <a:off x="930275" y="1352550"/>
            <a:ext cx="5486400" cy="528955"/>
          </a:xfrm>
          <a:prstGeom prst="rect">
            <a:avLst/>
          </a:prstGeom>
          <a:solidFill>
            <a:schemeClr val="accent1"/>
          </a:solidFill>
          <a:ln w="9525">
            <a:solidFill>
              <a:srgbClr val="FFFF00"/>
            </a:solidFill>
            <a:miter lim="800000"/>
          </a:ln>
        </p:spPr>
        <p:txBody>
          <a:bodyPr>
            <a:spAutoFit/>
          </a:bodyPr>
          <a:lstStyle/>
          <a:p>
            <a:pPr>
              <a:spcBef>
                <a:spcPct val="50000"/>
              </a:spcBef>
            </a:pPr>
            <a:r>
              <a:rPr lang="zh-CN" altLang="en-US" sz="2800" b="1" dirty="0">
                <a:solidFill>
                  <a:schemeClr val="bg1"/>
                </a:solidFill>
                <a:latin typeface="Arial" panose="020B0604020202020204" pitchFamily="34" charset="0"/>
              </a:rPr>
              <a:t>备课组的几点做法：</a:t>
            </a:r>
            <a:endParaRPr lang="zh-CN" altLang="en-US" sz="2800" b="1" dirty="0">
              <a:solidFill>
                <a:schemeClr val="bg1"/>
              </a:solidFill>
              <a:latin typeface="Arial" panose="020B0604020202020204" pitchFamily="34" charset="0"/>
            </a:endParaRPr>
          </a:p>
        </p:txBody>
      </p:sp>
      <p:sp>
        <p:nvSpPr>
          <p:cNvPr id="300035" name="矩形 7">
            <a:hlinkClick r:id=""/>
          </p:cNvPr>
          <p:cNvSpPr>
            <a:spLocks noChangeArrowheads="1"/>
          </p:cNvSpPr>
          <p:nvPr/>
        </p:nvSpPr>
        <p:spPr bwMode="auto">
          <a:xfrm>
            <a:off x="930275" y="151130"/>
            <a:ext cx="10238105" cy="1006475"/>
          </a:xfrm>
          <a:prstGeom prst="rect">
            <a:avLst/>
          </a:prstGeom>
          <a:noFill/>
          <a:ln w="9525">
            <a:noFill/>
            <a:miter lim="800000"/>
          </a:ln>
        </p:spPr>
        <p:txBody>
          <a:bodyPr>
            <a:spAutoFit/>
          </a:bodyPr>
          <a:lstStyle/>
          <a:p>
            <a:pPr algn="ctr"/>
            <a:r>
              <a:rPr lang="zh-CN" altLang="en-US" sz="3200" b="1" dirty="0">
                <a:solidFill>
                  <a:srgbClr val="FF0000"/>
                </a:solidFill>
                <a:latin typeface="Arial" panose="020B0604020202020204" pitchFamily="34" charset="0"/>
              </a:rPr>
              <a:t>强化常规，扎扎实实备考</a:t>
            </a:r>
            <a:endParaRPr lang="zh-CN" altLang="en-US" sz="3200" b="1" dirty="0">
              <a:solidFill>
                <a:srgbClr val="FF0000"/>
              </a:solidFill>
              <a:latin typeface="Arial" panose="020B0604020202020204" pitchFamily="34" charset="0"/>
            </a:endParaRPr>
          </a:p>
          <a:p>
            <a:pPr algn="ctr"/>
            <a:r>
              <a:rPr lang="zh-CN" altLang="en-US" sz="2800" b="1" dirty="0">
                <a:latin typeface="Arial" panose="020B0604020202020204" pitchFamily="34" charset="0"/>
              </a:rPr>
              <a:t>备课（集体备课与个人备课）</a:t>
            </a:r>
            <a:r>
              <a:rPr lang="zh-CN" altLang="en-US" sz="2800" b="1" dirty="0"/>
              <a:t>   </a:t>
            </a:r>
            <a:endParaRPr lang="zh-CN" altLang="en-US" sz="2800" dirty="0">
              <a:latin typeface="Arial" panose="020B0604020202020204" pitchFamily="34" charset="0"/>
            </a:endParaRPr>
          </a:p>
        </p:txBody>
      </p:sp>
      <p:sp>
        <p:nvSpPr>
          <p:cNvPr id="300036" name="Rectangle 4"/>
          <p:cNvSpPr>
            <a:spLocks noChangeArrowheads="1"/>
          </p:cNvSpPr>
          <p:nvPr/>
        </p:nvSpPr>
        <p:spPr bwMode="auto">
          <a:xfrm>
            <a:off x="930275" y="2046605"/>
            <a:ext cx="10238105" cy="4154170"/>
          </a:xfrm>
          <a:prstGeom prst="rect">
            <a:avLst/>
          </a:prstGeom>
          <a:noFill/>
          <a:ln w="9525">
            <a:noFill/>
            <a:miter lim="800000"/>
          </a:ln>
          <a:effectLst>
            <a:prstShdw prst="shdw17" dist="17961" dir="2700000">
              <a:srgbClr val="375D80">
                <a:alpha val="50000"/>
              </a:srgbClr>
            </a:prstShdw>
          </a:effectLst>
        </p:spPr>
        <p:txBody>
          <a:bodyPr>
            <a:spAutoFit/>
          </a:bodyPr>
          <a:lstStyle/>
          <a:p>
            <a:r>
              <a:rPr lang="zh-CN" altLang="en-US" sz="2400" b="1" dirty="0">
                <a:latin typeface="Arial" panose="020B0604020202020204" pitchFamily="34" charset="0"/>
                <a:sym typeface="Calibri" panose="020F0502020204030204" charset="0"/>
              </a:rPr>
              <a:t>备课程序：</a:t>
            </a:r>
            <a:endParaRPr lang="zh-CN" altLang="en-US" sz="2400" b="1" dirty="0">
              <a:latin typeface="Arial" panose="020B0604020202020204" pitchFamily="34" charset="0"/>
              <a:sym typeface="Calibri" panose="020F0502020204030204" charset="0"/>
            </a:endParaRPr>
          </a:p>
          <a:p>
            <a:r>
              <a:rPr lang="zh-CN" altLang="en-US" sz="2400" b="1" dirty="0">
                <a:sym typeface="Calibri" panose="020F0502020204030204" charset="0"/>
              </a:rPr>
              <a:t> </a:t>
            </a:r>
            <a:r>
              <a:rPr lang="zh-CN" altLang="en-US" sz="2400" dirty="0">
                <a:latin typeface="宋体" panose="02010600030101010101" pitchFamily="2" charset="-122"/>
                <a:ea typeface="宋体" panose="02010600030101010101" pitchFamily="2" charset="-122"/>
                <a:sym typeface="Calibri" panose="020F0502020204030204" charset="0"/>
              </a:rPr>
              <a:t>（</a:t>
            </a:r>
            <a:r>
              <a:rPr lang="en-US" altLang="zh-CN" sz="2400" dirty="0">
                <a:latin typeface="宋体" panose="02010600030101010101" pitchFamily="2" charset="-122"/>
                <a:ea typeface="宋体" panose="02010600030101010101" pitchFamily="2" charset="-122"/>
                <a:sym typeface="Calibri" panose="020F0502020204030204" charset="0"/>
              </a:rPr>
              <a:t>1</a:t>
            </a:r>
            <a:r>
              <a:rPr lang="zh-CN" altLang="en-US" sz="2400" dirty="0">
                <a:latin typeface="宋体" panose="02010600030101010101" pitchFamily="2" charset="-122"/>
                <a:ea typeface="宋体" panose="02010600030101010101" pitchFamily="2" charset="-122"/>
                <a:sym typeface="Calibri" panose="020F0502020204030204" charset="0"/>
              </a:rPr>
              <a:t>）对每一单元备课之前，主备人要先写出单元备课计划，对这一单元的内容进行详细的梳理和定位，然后备课组集体讨论备课计划，研讨考纲、考题规律、学生实际接受能力及层次，讨论下周复习学案和试题范围、重难点、如何设计、设计到何种程度、题量、难度、时间等等，并定稿，之后主备人再根据计划进行学案材料的收集和整理。</a:t>
            </a:r>
            <a:endParaRPr lang="zh-CN" altLang="en-US" sz="2400" dirty="0">
              <a:latin typeface="宋体" panose="02010600030101010101" pitchFamily="2" charset="-122"/>
              <a:ea typeface="宋体" panose="02010600030101010101" pitchFamily="2" charset="-122"/>
              <a:sym typeface="Calibri" panose="020F0502020204030204" charset="0"/>
            </a:endParaRPr>
          </a:p>
          <a:p>
            <a:r>
              <a:rPr lang="zh-CN" altLang="en-US" sz="2400" dirty="0">
                <a:latin typeface="宋体" panose="02010600030101010101" pitchFamily="2" charset="-122"/>
                <a:ea typeface="宋体" panose="02010600030101010101" pitchFamily="2" charset="-122"/>
                <a:sym typeface="Calibri" panose="020F0502020204030204" charset="0"/>
              </a:rPr>
              <a:t> （</a:t>
            </a:r>
            <a:r>
              <a:rPr lang="en-US" altLang="zh-CN" sz="2400" dirty="0">
                <a:latin typeface="宋体" panose="02010600030101010101" pitchFamily="2" charset="-122"/>
                <a:ea typeface="宋体" panose="02010600030101010101" pitchFamily="2" charset="-122"/>
                <a:sym typeface="Calibri" panose="020F0502020204030204" charset="0"/>
              </a:rPr>
              <a:t>2</a:t>
            </a:r>
            <a:r>
              <a:rPr lang="zh-CN" altLang="en-US" sz="2400" dirty="0">
                <a:latin typeface="宋体" panose="02010600030101010101" pitchFamily="2" charset="-122"/>
                <a:ea typeface="宋体" panose="02010600030101010101" pitchFamily="2" charset="-122"/>
                <a:sym typeface="Calibri" panose="020F0502020204030204" charset="0"/>
              </a:rPr>
              <a:t>）每位教师都要对主备人搜集整理的学案或训练题进行先做，并拿出自己的修改意见；</a:t>
            </a:r>
            <a:endParaRPr lang="zh-CN" altLang="en-US" sz="2400" dirty="0">
              <a:latin typeface="宋体" panose="02010600030101010101" pitchFamily="2" charset="-122"/>
              <a:ea typeface="宋体" panose="02010600030101010101" pitchFamily="2" charset="-122"/>
              <a:sym typeface="Calibri" panose="020F0502020204030204" charset="0"/>
            </a:endParaRPr>
          </a:p>
          <a:p>
            <a:r>
              <a:rPr lang="zh-CN" altLang="en-US" sz="2400" dirty="0">
                <a:latin typeface="宋体" panose="02010600030101010101" pitchFamily="2" charset="-122"/>
                <a:ea typeface="宋体" panose="02010600030101010101" pitchFamily="2" charset="-122"/>
                <a:sym typeface="Calibri" panose="020F0502020204030204" charset="0"/>
              </a:rPr>
              <a:t> （</a:t>
            </a:r>
            <a:r>
              <a:rPr lang="en-US" altLang="zh-CN" sz="2400" dirty="0">
                <a:latin typeface="宋体" panose="02010600030101010101" pitchFamily="2" charset="-122"/>
                <a:ea typeface="宋体" panose="02010600030101010101" pitchFamily="2" charset="-122"/>
                <a:sym typeface="Calibri" panose="020F0502020204030204" charset="0"/>
              </a:rPr>
              <a:t>3</a:t>
            </a:r>
            <a:r>
              <a:rPr lang="zh-CN" altLang="en-US" sz="2400" dirty="0">
                <a:latin typeface="宋体" panose="02010600030101010101" pitchFamily="2" charset="-122"/>
                <a:ea typeface="宋体" panose="02010600030101010101" pitchFamily="2" charset="-122"/>
                <a:sym typeface="Calibri" panose="020F0502020204030204" charset="0"/>
              </a:rPr>
              <a:t>）集体讨论定稿；</a:t>
            </a:r>
            <a:endParaRPr lang="zh-CN" altLang="en-US" sz="2400" dirty="0">
              <a:latin typeface="宋体" panose="02010600030101010101" pitchFamily="2" charset="-122"/>
              <a:ea typeface="宋体" panose="02010600030101010101" pitchFamily="2" charset="-122"/>
              <a:sym typeface="Calibri" panose="020F0502020204030204" charset="0"/>
            </a:endParaRPr>
          </a:p>
          <a:p>
            <a:r>
              <a:rPr lang="zh-CN" altLang="en-US" sz="2400" dirty="0">
                <a:latin typeface="宋体" panose="02010600030101010101" pitchFamily="2" charset="-122"/>
                <a:ea typeface="宋体" panose="02010600030101010101" pitchFamily="2" charset="-122"/>
                <a:sym typeface="Calibri" panose="020F0502020204030204" charset="0"/>
              </a:rPr>
              <a:t>（</a:t>
            </a:r>
            <a:r>
              <a:rPr lang="en-US" altLang="zh-CN" sz="2400" dirty="0">
                <a:latin typeface="宋体" panose="02010600030101010101" pitchFamily="2" charset="-122"/>
                <a:ea typeface="宋体" panose="02010600030101010101" pitchFamily="2" charset="-122"/>
                <a:sym typeface="Calibri" panose="020F0502020204030204" charset="0"/>
              </a:rPr>
              <a:t>4</a:t>
            </a:r>
            <a:r>
              <a:rPr lang="zh-CN" altLang="en-US" sz="2400" dirty="0">
                <a:latin typeface="宋体" panose="02010600030101010101" pitchFamily="2" charset="-122"/>
                <a:ea typeface="宋体" panose="02010600030101010101" pitchFamily="2" charset="-122"/>
                <a:sym typeface="Calibri" panose="020F0502020204030204" charset="0"/>
              </a:rPr>
              <a:t>）据集体讨论，结合本班的实际学情，再进一步个人备课，完善自己的思路。</a:t>
            </a:r>
            <a:endParaRPr lang="zh-CN" altLang="en-US" sz="2400" dirty="0">
              <a:latin typeface="宋体" panose="02010600030101010101" pitchFamily="2" charset="-122"/>
              <a:ea typeface="宋体" panose="02010600030101010101" pitchFamily="2" charset="-122"/>
              <a:sym typeface="Calibri" panose="020F050202020403020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0035"/>
                                        </p:tgtEl>
                                        <p:attrNameLst>
                                          <p:attrName>style.visibility</p:attrName>
                                        </p:attrNameLst>
                                      </p:cBhvr>
                                      <p:to>
                                        <p:strVal val="visible"/>
                                      </p:to>
                                    </p:set>
                                    <p:anim calcmode="lin" valueType="num">
                                      <p:cBhvr additive="base">
                                        <p:cTn id="7" dur="500" fill="hold"/>
                                        <p:tgtEl>
                                          <p:spTgt spid="300035"/>
                                        </p:tgtEl>
                                        <p:attrNameLst>
                                          <p:attrName>ppt_x</p:attrName>
                                        </p:attrNameLst>
                                      </p:cBhvr>
                                      <p:tavLst>
                                        <p:tav tm="0">
                                          <p:val>
                                            <p:strVal val="#ppt_x"/>
                                          </p:val>
                                        </p:tav>
                                        <p:tav tm="100000">
                                          <p:val>
                                            <p:strVal val="#ppt_x"/>
                                          </p:val>
                                        </p:tav>
                                      </p:tavLst>
                                    </p:anim>
                                    <p:anim calcmode="lin" valueType="num">
                                      <p:cBhvr additive="base">
                                        <p:cTn id="8" dur="500" fill="hold"/>
                                        <p:tgtEl>
                                          <p:spTgt spid="3000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0034"/>
                                        </p:tgtEl>
                                        <p:attrNameLst>
                                          <p:attrName>style.visibility</p:attrName>
                                        </p:attrNameLst>
                                      </p:cBhvr>
                                      <p:to>
                                        <p:strVal val="visible"/>
                                      </p:to>
                                    </p:set>
                                    <p:anim calcmode="lin" valueType="num">
                                      <p:cBhvr additive="base">
                                        <p:cTn id="13" dur="500" fill="hold"/>
                                        <p:tgtEl>
                                          <p:spTgt spid="300034"/>
                                        </p:tgtEl>
                                        <p:attrNameLst>
                                          <p:attrName>ppt_x</p:attrName>
                                        </p:attrNameLst>
                                      </p:cBhvr>
                                      <p:tavLst>
                                        <p:tav tm="0">
                                          <p:val>
                                            <p:strVal val="#ppt_x"/>
                                          </p:val>
                                        </p:tav>
                                        <p:tav tm="100000">
                                          <p:val>
                                            <p:strVal val="#ppt_x"/>
                                          </p:val>
                                        </p:tav>
                                      </p:tavLst>
                                    </p:anim>
                                    <p:anim calcmode="lin" valueType="num">
                                      <p:cBhvr additive="base">
                                        <p:cTn id="14" dur="500" fill="hold"/>
                                        <p:tgtEl>
                                          <p:spTgt spid="3000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0036"/>
                                        </p:tgtEl>
                                        <p:attrNameLst>
                                          <p:attrName>style.visibility</p:attrName>
                                        </p:attrNameLst>
                                      </p:cBhvr>
                                      <p:to>
                                        <p:strVal val="visible"/>
                                      </p:to>
                                    </p:set>
                                    <p:anim calcmode="lin" valueType="num">
                                      <p:cBhvr additive="base">
                                        <p:cTn id="19" dur="500" fill="hold"/>
                                        <p:tgtEl>
                                          <p:spTgt spid="300036"/>
                                        </p:tgtEl>
                                        <p:attrNameLst>
                                          <p:attrName>ppt_x</p:attrName>
                                        </p:attrNameLst>
                                      </p:cBhvr>
                                      <p:tavLst>
                                        <p:tav tm="0">
                                          <p:val>
                                            <p:strVal val="#ppt_x"/>
                                          </p:val>
                                        </p:tav>
                                        <p:tav tm="100000">
                                          <p:val>
                                            <p:strVal val="#ppt_x"/>
                                          </p:val>
                                        </p:tav>
                                      </p:tavLst>
                                    </p:anim>
                                    <p:anim calcmode="lin" valueType="num">
                                      <p:cBhvr additive="base">
                                        <p:cTn id="20" dur="500" fill="hold"/>
                                        <p:tgtEl>
                                          <p:spTgt spid="3000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4" grpId="0" animBg="1"/>
      <p:bldP spid="300035" grpId="0"/>
      <p:bldP spid="30003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文本框 3"/>
          <p:cNvSpPr>
            <a:spLocks noChangeArrowheads="1"/>
          </p:cNvSpPr>
          <p:nvPr/>
        </p:nvSpPr>
        <p:spPr bwMode="auto">
          <a:xfrm>
            <a:off x="1462405" y="970280"/>
            <a:ext cx="5877560" cy="829945"/>
          </a:xfrm>
          <a:prstGeom prst="rect">
            <a:avLst/>
          </a:prstGeom>
          <a:noFill/>
          <a:ln w="9525">
            <a:noFill/>
            <a:miter lim="800000"/>
          </a:ln>
        </p:spPr>
        <p:txBody>
          <a:bodyPr wrap="none">
            <a:spAutoFit/>
          </a:bodyPr>
          <a:lstStyle/>
          <a:p>
            <a:r>
              <a:rPr lang="en-US" altLang="zh-CN" sz="4800" b="1" dirty="0" smtClean="0">
                <a:solidFill>
                  <a:srgbClr val="FF0000"/>
                </a:solidFill>
                <a:latin typeface="黑体" panose="02010609060101010101" pitchFamily="49" charset="-122"/>
                <a:ea typeface="黑体" panose="02010609060101010101" pitchFamily="49" charset="-122"/>
                <a:sym typeface="黑体" panose="02010609060101010101" pitchFamily="49" charset="-122"/>
              </a:rPr>
              <a:t>2.</a:t>
            </a:r>
            <a:r>
              <a:rPr lang="zh-CN" altLang="en-US" sz="4800" b="1" dirty="0" smtClean="0">
                <a:solidFill>
                  <a:srgbClr val="FF0000"/>
                </a:solidFill>
                <a:latin typeface="黑体" panose="02010609060101010101" pitchFamily="49" charset="-122"/>
                <a:ea typeface="黑体" panose="02010609060101010101" pitchFamily="49" charset="-122"/>
                <a:sym typeface="黑体" panose="02010609060101010101" pitchFamily="49" charset="-122"/>
              </a:rPr>
              <a:t>教师</a:t>
            </a:r>
            <a:r>
              <a:rPr lang="zh-CN" altLang="en-US" sz="4800" b="1" dirty="0">
                <a:solidFill>
                  <a:srgbClr val="FF0000"/>
                </a:solidFill>
                <a:latin typeface="黑体" panose="02010609060101010101" pitchFamily="49" charset="-122"/>
                <a:ea typeface="黑体" panose="02010609060101010101" pitchFamily="49" charset="-122"/>
                <a:sym typeface="黑体" panose="02010609060101010101" pitchFamily="49" charset="-122"/>
              </a:rPr>
              <a:t>：</a:t>
            </a:r>
            <a:r>
              <a:rPr lang="zh-CN" altLang="en-US" sz="4800" b="1" dirty="0">
                <a:solidFill>
                  <a:srgbClr val="FF0000"/>
                </a:solidFill>
                <a:ea typeface="黑体" panose="02010609060101010101" pitchFamily="49" charset="-122"/>
                <a:sym typeface="黑体" panose="02010609060101010101" pitchFamily="49" charset="-122"/>
              </a:rPr>
              <a:t>“</a:t>
            </a:r>
            <a:r>
              <a:rPr lang="zh-CN" altLang="en-US" sz="4800" b="1" dirty="0">
                <a:solidFill>
                  <a:srgbClr val="FF0000"/>
                </a:solidFill>
                <a:latin typeface="黑体" panose="02010609060101010101" pitchFamily="49" charset="-122"/>
                <a:ea typeface="黑体" panose="02010609060101010101" pitchFamily="49" charset="-122"/>
                <a:sym typeface="黑体" panose="02010609060101010101" pitchFamily="49" charset="-122"/>
              </a:rPr>
              <a:t>五有</a:t>
            </a:r>
            <a:r>
              <a:rPr lang="zh-CN" altLang="en-US" sz="4800" b="1" dirty="0">
                <a:solidFill>
                  <a:srgbClr val="FF0000"/>
                </a:solidFill>
                <a:ea typeface="黑体" panose="02010609060101010101" pitchFamily="49" charset="-122"/>
                <a:sym typeface="黑体" panose="02010609060101010101" pitchFamily="49" charset="-122"/>
              </a:rPr>
              <a:t>”</a:t>
            </a:r>
            <a:r>
              <a:rPr lang="zh-CN" altLang="en-US" sz="4800" b="1" dirty="0">
                <a:solidFill>
                  <a:srgbClr val="FF0000"/>
                </a:solidFill>
                <a:latin typeface="黑体" panose="02010609060101010101" pitchFamily="49" charset="-122"/>
                <a:ea typeface="黑体" panose="02010609060101010101" pitchFamily="49" charset="-122"/>
                <a:sym typeface="黑体" panose="02010609060101010101" pitchFamily="49" charset="-122"/>
              </a:rPr>
              <a:t>意识</a:t>
            </a:r>
            <a:endParaRPr lang="zh-CN" altLang="en-US" sz="4800" b="1" dirty="0">
              <a:solidFill>
                <a:srgbClr val="FF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297987" name="文本框 4"/>
          <p:cNvSpPr>
            <a:spLocks noChangeArrowheads="1"/>
          </p:cNvSpPr>
          <p:nvPr/>
        </p:nvSpPr>
        <p:spPr bwMode="auto">
          <a:xfrm>
            <a:off x="3155950" y="1964055"/>
            <a:ext cx="4273550" cy="3298825"/>
          </a:xfrm>
          <a:prstGeom prst="rect">
            <a:avLst/>
          </a:prstGeom>
          <a:noFill/>
          <a:ln w="9525">
            <a:noFill/>
            <a:miter lim="800000"/>
          </a:ln>
        </p:spPr>
        <p:txBody>
          <a:bodyPr>
            <a:spAutoFit/>
          </a:bodyPr>
          <a:lstStyle/>
          <a:p>
            <a:pPr>
              <a:lnSpc>
                <a:spcPct val="150000"/>
              </a:lnSpc>
            </a:pPr>
            <a:r>
              <a:rPr lang="zh-CN" altLang="en-US" sz="2800" b="1">
                <a:latin typeface="黑体" panose="02010609060101010101" pitchFamily="49" charset="-122"/>
                <a:ea typeface="黑体" panose="02010609060101010101" pitchFamily="49" charset="-122"/>
                <a:sym typeface="黑体" panose="02010609060101010101" pitchFamily="49" charset="-122"/>
              </a:rPr>
              <a:t>心中有考纲</a:t>
            </a:r>
            <a:endParaRPr lang="en-US" altLang="zh-CN" sz="2800" b="1">
              <a:latin typeface="黑体" panose="02010609060101010101" pitchFamily="49" charset="-122"/>
              <a:ea typeface="黑体" panose="02010609060101010101" pitchFamily="49" charset="-122"/>
              <a:sym typeface="黑体" panose="02010609060101010101" pitchFamily="49" charset="-122"/>
            </a:endParaRPr>
          </a:p>
          <a:p>
            <a:pPr>
              <a:lnSpc>
                <a:spcPct val="150000"/>
              </a:lnSpc>
            </a:pPr>
            <a:r>
              <a:rPr lang="zh-CN" altLang="en-US" sz="2800" b="1">
                <a:latin typeface="黑体" panose="02010609060101010101" pitchFamily="49" charset="-122"/>
                <a:ea typeface="黑体" panose="02010609060101010101" pitchFamily="49" charset="-122"/>
                <a:sym typeface="黑体" panose="02010609060101010101" pitchFamily="49" charset="-122"/>
              </a:rPr>
              <a:t>脑中有考题</a:t>
            </a:r>
            <a:endParaRPr lang="en-US" altLang="zh-CN" sz="2800" b="1">
              <a:latin typeface="黑体" panose="02010609060101010101" pitchFamily="49" charset="-122"/>
              <a:ea typeface="黑体" panose="02010609060101010101" pitchFamily="49" charset="-122"/>
              <a:sym typeface="黑体" panose="02010609060101010101" pitchFamily="49" charset="-122"/>
            </a:endParaRPr>
          </a:p>
          <a:p>
            <a:pPr>
              <a:lnSpc>
                <a:spcPct val="150000"/>
              </a:lnSpc>
            </a:pPr>
            <a:r>
              <a:rPr lang="zh-CN" altLang="en-US" sz="2800" b="1">
                <a:latin typeface="黑体" panose="02010609060101010101" pitchFamily="49" charset="-122"/>
                <a:ea typeface="黑体" panose="02010609060101010101" pitchFamily="49" charset="-122"/>
                <a:sym typeface="黑体" panose="02010609060101010101" pitchFamily="49" charset="-122"/>
              </a:rPr>
              <a:t>手中有教材</a:t>
            </a:r>
            <a:endParaRPr lang="en-US" altLang="zh-CN" sz="2800" b="1">
              <a:latin typeface="黑体" panose="02010609060101010101" pitchFamily="49" charset="-122"/>
              <a:ea typeface="黑体" panose="02010609060101010101" pitchFamily="49" charset="-122"/>
              <a:sym typeface="黑体" panose="02010609060101010101" pitchFamily="49" charset="-122"/>
            </a:endParaRPr>
          </a:p>
          <a:p>
            <a:pPr>
              <a:lnSpc>
                <a:spcPct val="150000"/>
              </a:lnSpc>
            </a:pPr>
            <a:r>
              <a:rPr lang="zh-CN" altLang="en-US" sz="2800" b="1">
                <a:latin typeface="黑体" panose="02010609060101010101" pitchFamily="49" charset="-122"/>
                <a:ea typeface="黑体" panose="02010609060101010101" pitchFamily="49" charset="-122"/>
                <a:sym typeface="黑体" panose="02010609060101010101" pitchFamily="49" charset="-122"/>
              </a:rPr>
              <a:t>眼中有学生</a:t>
            </a:r>
            <a:endParaRPr lang="en-US" altLang="zh-CN" sz="2800" b="1">
              <a:latin typeface="黑体" panose="02010609060101010101" pitchFamily="49" charset="-122"/>
              <a:ea typeface="黑体" panose="02010609060101010101" pitchFamily="49" charset="-122"/>
              <a:sym typeface="黑体" panose="02010609060101010101" pitchFamily="49" charset="-122"/>
            </a:endParaRPr>
          </a:p>
          <a:p>
            <a:pPr>
              <a:lnSpc>
                <a:spcPct val="150000"/>
              </a:lnSpc>
            </a:pPr>
            <a:r>
              <a:rPr lang="zh-CN" altLang="en-US" sz="2800" b="1">
                <a:latin typeface="黑体" panose="02010609060101010101" pitchFamily="49" charset="-122"/>
                <a:ea typeface="黑体" panose="02010609060101010101" pitchFamily="49" charset="-122"/>
                <a:sym typeface="黑体" panose="02010609060101010101" pitchFamily="49" charset="-122"/>
              </a:rPr>
              <a:t>耳中有信息</a:t>
            </a:r>
            <a:endParaRPr lang="zh-CN" altLang="en-US" sz="2800" b="1">
              <a:latin typeface="黑体" panose="02010609060101010101" pitchFamily="49" charset="-122"/>
              <a:ea typeface="黑体" panose="02010609060101010101" pitchFamily="49" charset="-122"/>
              <a:sym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7986"/>
                                        </p:tgtEl>
                                        <p:attrNameLst>
                                          <p:attrName>style.visibility</p:attrName>
                                        </p:attrNameLst>
                                      </p:cBhvr>
                                      <p:to>
                                        <p:strVal val="visible"/>
                                      </p:to>
                                    </p:set>
                                    <p:anim calcmode="lin" valueType="num">
                                      <p:cBhvr additive="base">
                                        <p:cTn id="7" dur="500" fill="hold"/>
                                        <p:tgtEl>
                                          <p:spTgt spid="297986"/>
                                        </p:tgtEl>
                                        <p:attrNameLst>
                                          <p:attrName>ppt_x</p:attrName>
                                        </p:attrNameLst>
                                      </p:cBhvr>
                                      <p:tavLst>
                                        <p:tav tm="0">
                                          <p:val>
                                            <p:strVal val="#ppt_x"/>
                                          </p:val>
                                        </p:tav>
                                        <p:tav tm="100000">
                                          <p:val>
                                            <p:strVal val="#ppt_x"/>
                                          </p:val>
                                        </p:tav>
                                      </p:tavLst>
                                    </p:anim>
                                    <p:anim calcmode="lin" valueType="num">
                                      <p:cBhvr additive="base">
                                        <p:cTn id="8" dur="500" fill="hold"/>
                                        <p:tgtEl>
                                          <p:spTgt spid="2979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7987"/>
                                        </p:tgtEl>
                                        <p:attrNameLst>
                                          <p:attrName>style.visibility</p:attrName>
                                        </p:attrNameLst>
                                      </p:cBhvr>
                                      <p:to>
                                        <p:strVal val="visible"/>
                                      </p:to>
                                    </p:set>
                                    <p:anim calcmode="lin" valueType="num">
                                      <p:cBhvr additive="base">
                                        <p:cTn id="13" dur="500" fill="hold"/>
                                        <p:tgtEl>
                                          <p:spTgt spid="297987"/>
                                        </p:tgtEl>
                                        <p:attrNameLst>
                                          <p:attrName>ppt_x</p:attrName>
                                        </p:attrNameLst>
                                      </p:cBhvr>
                                      <p:tavLst>
                                        <p:tav tm="0">
                                          <p:val>
                                            <p:strVal val="#ppt_x"/>
                                          </p:val>
                                        </p:tav>
                                        <p:tav tm="100000">
                                          <p:val>
                                            <p:strVal val="#ppt_x"/>
                                          </p:val>
                                        </p:tav>
                                      </p:tavLst>
                                    </p:anim>
                                    <p:anim calcmode="lin" valueType="num">
                                      <p:cBhvr additive="base">
                                        <p:cTn id="14" dur="500" fill="hold"/>
                                        <p:tgtEl>
                                          <p:spTgt spid="2979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6" grpId="0"/>
      <p:bldP spid="29798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body" idx="4294967295"/>
          </p:nvPr>
        </p:nvSpPr>
        <p:spPr>
          <a:xfrm>
            <a:off x="753047" y="601980"/>
            <a:ext cx="10644505" cy="5754370"/>
          </a:xfrm>
        </p:spPr>
        <p:txBody>
          <a:bodyPr>
            <a:normAutofit lnSpcReduction="10000"/>
          </a:bodyPr>
          <a:lstStyle/>
          <a:p>
            <a:pPr>
              <a:buFont typeface="Arial" panose="020B0604020202020204" pitchFamily="34" charset="0"/>
              <a:buNone/>
            </a:pPr>
            <a:r>
              <a:rPr lang="en-US" altLang="zh-CN" sz="3600" b="1" dirty="0" smtClean="0">
                <a:solidFill>
                  <a:srgbClr val="FF0000"/>
                </a:solidFill>
                <a:latin typeface="仿宋_GB2312" panose="02010609030101010101" charset="-122"/>
                <a:ea typeface="仿宋_GB2312" panose="02010609030101010101" charset="-122"/>
              </a:rPr>
              <a:t>3.</a:t>
            </a:r>
            <a:r>
              <a:rPr lang="zh-CN" altLang="en-US" sz="3600" b="1" dirty="0" smtClean="0">
                <a:solidFill>
                  <a:srgbClr val="FF0000"/>
                </a:solidFill>
                <a:latin typeface="仿宋_GB2312" panose="02010609030101010101" charset="-122"/>
                <a:ea typeface="仿宋_GB2312" panose="02010609030101010101" charset="-122"/>
                <a:sym typeface="宋体" panose="02010600030101010101" pitchFamily="2" charset="-122"/>
              </a:rPr>
              <a:t>学生：准备三个本</a:t>
            </a:r>
            <a:endParaRPr lang="zh-CN" altLang="en-US" sz="3600" b="1" dirty="0" smtClean="0">
              <a:solidFill>
                <a:srgbClr val="FF0000"/>
              </a:solidFill>
              <a:latin typeface="仿宋_GB2312" panose="02010609030101010101" charset="-122"/>
              <a:ea typeface="仿宋_GB2312" panose="02010609030101010101" charset="-122"/>
              <a:sym typeface="宋体" panose="02010600030101010101" pitchFamily="2" charset="-122"/>
            </a:endParaRPr>
          </a:p>
          <a:p>
            <a:pPr>
              <a:buFont typeface="Arial" panose="020B0604020202020204" pitchFamily="34" charset="0"/>
              <a:buNone/>
            </a:pPr>
            <a:r>
              <a:rPr lang="zh-CN" altLang="en-US" sz="2800" b="1" dirty="0" smtClean="0">
                <a:latin typeface="仿宋_GB2312" panose="02010609030101010101" charset="-122"/>
                <a:ea typeface="仿宋_GB2312" panose="02010609030101010101" charset="-122"/>
              </a:rPr>
              <a:t>（</a:t>
            </a:r>
            <a:r>
              <a:rPr lang="en-US" altLang="zh-CN" sz="2800" b="1" dirty="0" smtClean="0">
                <a:latin typeface="仿宋_GB2312" panose="02010609030101010101" charset="-122"/>
                <a:ea typeface="仿宋_GB2312" panose="02010609030101010101" charset="-122"/>
              </a:rPr>
              <a:t>1</a:t>
            </a:r>
            <a:r>
              <a:rPr lang="zh-CN" altLang="en-US" sz="2800" b="1" dirty="0" smtClean="0">
                <a:latin typeface="仿宋_GB2312" panose="02010609030101010101" charset="-122"/>
                <a:ea typeface="仿宋_GB2312" panose="02010609030101010101" charset="-122"/>
              </a:rPr>
              <a:t>）定目标，一个人有了目标才有奋斗的方向</a:t>
            </a:r>
            <a:r>
              <a:rPr lang="zh-CN" altLang="en-US" sz="2800" b="1" dirty="0" smtClean="0">
                <a:solidFill>
                  <a:srgbClr val="FF0000"/>
                </a:solidFill>
                <a:latin typeface="仿宋_GB2312" panose="02010609030101010101" charset="-122"/>
                <a:ea typeface="仿宋_GB2312" panose="02010609030101010101" charset="-122"/>
              </a:rPr>
              <a:t>　</a:t>
            </a:r>
            <a:endParaRPr lang="en-US" altLang="zh-CN" sz="2800" b="1" dirty="0" smtClean="0">
              <a:solidFill>
                <a:srgbClr val="FF0000"/>
              </a:solidFill>
              <a:latin typeface="仿宋_GB2312" panose="02010609030101010101" charset="-122"/>
              <a:ea typeface="仿宋_GB2312" panose="02010609030101010101" charset="-122"/>
            </a:endParaRPr>
          </a:p>
          <a:p>
            <a:pPr>
              <a:buFont typeface="Arial" panose="020B0604020202020204" pitchFamily="34" charset="0"/>
              <a:buNone/>
            </a:pPr>
            <a:r>
              <a:rPr lang="zh-CN" altLang="en-US" sz="2800" b="1" dirty="0" smtClean="0">
                <a:solidFill>
                  <a:srgbClr val="FF0000"/>
                </a:solidFill>
                <a:latin typeface="仿宋_GB2312" panose="02010609030101010101" charset="-122"/>
                <a:ea typeface="仿宋_GB2312" panose="02010609030101010101" charset="-122"/>
              </a:rPr>
              <a:t>（</a:t>
            </a:r>
            <a:r>
              <a:rPr lang="en-US" altLang="zh-CN" sz="2800" b="1" dirty="0" smtClean="0">
                <a:solidFill>
                  <a:srgbClr val="FF0000"/>
                </a:solidFill>
                <a:latin typeface="仿宋_GB2312" panose="02010609030101010101" charset="-122"/>
                <a:ea typeface="仿宋_GB2312" panose="02010609030101010101" charset="-122"/>
              </a:rPr>
              <a:t>2</a:t>
            </a:r>
            <a:r>
              <a:rPr lang="zh-CN" altLang="en-US" sz="2800" b="1" dirty="0" smtClean="0">
                <a:solidFill>
                  <a:srgbClr val="FF0000"/>
                </a:solidFill>
                <a:latin typeface="仿宋_GB2312" panose="02010609030101010101" charset="-122"/>
                <a:ea typeface="仿宋_GB2312" panose="02010609030101010101" charset="-122"/>
              </a:rPr>
              <a:t>）准备三个本：</a:t>
            </a:r>
            <a:r>
              <a:rPr lang="zh-CN" altLang="en-US" sz="2800" b="1" dirty="0" smtClean="0">
                <a:latin typeface="仿宋_GB2312" panose="02010609030101010101" charset="-122"/>
                <a:ea typeface="仿宋_GB2312" panose="02010609030101010101" charset="-122"/>
              </a:rPr>
              <a:t>笔记本</a:t>
            </a:r>
            <a:r>
              <a:rPr lang="en-US" altLang="zh-CN" sz="2800" b="1" dirty="0" smtClean="0">
                <a:latin typeface="仿宋_GB2312" panose="02010609030101010101" charset="-122"/>
                <a:ea typeface="仿宋_GB2312" panose="02010609030101010101" charset="-122"/>
              </a:rPr>
              <a:t>+</a:t>
            </a:r>
            <a:r>
              <a:rPr lang="zh-CN" altLang="en-US" sz="2800" b="1" dirty="0" smtClean="0">
                <a:latin typeface="仿宋_GB2312" panose="02010609030101010101" charset="-122"/>
                <a:ea typeface="仿宋_GB2312" panose="02010609030101010101" charset="-122"/>
              </a:rPr>
              <a:t>错题本</a:t>
            </a:r>
            <a:r>
              <a:rPr lang="en-US" altLang="zh-CN" sz="2800" b="1" dirty="0" smtClean="0">
                <a:latin typeface="仿宋_GB2312" panose="02010609030101010101" charset="-122"/>
                <a:ea typeface="仿宋_GB2312" panose="02010609030101010101" charset="-122"/>
              </a:rPr>
              <a:t>+</a:t>
            </a:r>
            <a:r>
              <a:rPr lang="zh-CN" altLang="en-US" sz="2800" b="1" dirty="0" smtClean="0">
                <a:latin typeface="仿宋_GB2312" panose="02010609030101010101" charset="-122"/>
                <a:ea typeface="仿宋_GB2312" panose="02010609030101010101" charset="-122"/>
              </a:rPr>
              <a:t>标答本</a:t>
            </a:r>
            <a:endParaRPr lang="zh-CN" altLang="en-US" sz="2800" b="1" dirty="0" smtClean="0">
              <a:latin typeface="仿宋_GB2312" panose="02010609030101010101" charset="-122"/>
              <a:ea typeface="仿宋_GB2312" panose="02010609030101010101" charset="-122"/>
            </a:endParaRPr>
          </a:p>
          <a:p>
            <a:r>
              <a:rPr lang="zh-CN" altLang="en-US" sz="2800" b="1" dirty="0" smtClean="0">
                <a:latin typeface="仿宋_GB2312" panose="02010609030101010101" charset="-122"/>
                <a:ea typeface="仿宋_GB2312" panose="02010609030101010101" charset="-122"/>
              </a:rPr>
              <a:t>　　</a:t>
            </a:r>
            <a:r>
              <a:rPr lang="zh-CN" altLang="en-US" sz="2800" b="1" dirty="0" smtClean="0">
                <a:solidFill>
                  <a:srgbClr val="FF0000"/>
                </a:solidFill>
                <a:latin typeface="仿宋_GB2312" panose="02010609030101010101" charset="-122"/>
                <a:ea typeface="仿宋_GB2312" panose="02010609030101010101" charset="-122"/>
              </a:rPr>
              <a:t>笔记本</a:t>
            </a:r>
            <a:r>
              <a:rPr lang="en-US" altLang="zh-CN" sz="2800" b="1" dirty="0" smtClean="0">
                <a:latin typeface="仿宋_GB2312" panose="02010609030101010101" charset="-122"/>
                <a:ea typeface="仿宋_GB2312" panose="02010609030101010101" charset="-122"/>
              </a:rPr>
              <a:t>——</a:t>
            </a:r>
            <a:r>
              <a:rPr lang="zh-CN" altLang="en-US" sz="2800" b="1" dirty="0" smtClean="0">
                <a:latin typeface="仿宋_GB2312" panose="02010609030101010101" charset="-122"/>
                <a:ea typeface="仿宋_GB2312" panose="02010609030101010101" charset="-122"/>
              </a:rPr>
              <a:t>整理知识体系，明确重点难点，把握知识之间的内在联系，并且总结完善形成自己的知识模型体系；</a:t>
            </a:r>
            <a:endParaRPr lang="zh-CN" altLang="en-US" sz="2800" b="1" dirty="0" smtClean="0">
              <a:latin typeface="仿宋_GB2312" panose="02010609030101010101" charset="-122"/>
              <a:ea typeface="仿宋_GB2312" panose="02010609030101010101" charset="-122"/>
            </a:endParaRPr>
          </a:p>
          <a:p>
            <a:r>
              <a:rPr lang="zh-CN" altLang="en-US" sz="2800" b="1" dirty="0" smtClean="0">
                <a:latin typeface="仿宋_GB2312" panose="02010609030101010101" charset="-122"/>
                <a:ea typeface="仿宋_GB2312" panose="02010609030101010101" charset="-122"/>
              </a:rPr>
              <a:t>　　</a:t>
            </a:r>
            <a:r>
              <a:rPr lang="zh-CN" altLang="en-US" sz="2800" b="1" dirty="0" smtClean="0">
                <a:solidFill>
                  <a:srgbClr val="FF0000"/>
                </a:solidFill>
                <a:latin typeface="仿宋_GB2312" panose="02010609030101010101" charset="-122"/>
                <a:ea typeface="仿宋_GB2312" panose="02010609030101010101" charset="-122"/>
              </a:rPr>
              <a:t>错题本</a:t>
            </a:r>
            <a:r>
              <a:rPr lang="en-US" altLang="zh-CN" sz="2800" b="1" dirty="0" smtClean="0">
                <a:latin typeface="仿宋_GB2312" panose="02010609030101010101" charset="-122"/>
                <a:ea typeface="仿宋_GB2312" panose="02010609030101010101" charset="-122"/>
              </a:rPr>
              <a:t>——</a:t>
            </a:r>
            <a:r>
              <a:rPr lang="zh-CN" altLang="en-US" sz="2800" b="1" dirty="0" smtClean="0">
                <a:latin typeface="仿宋_GB2312" panose="02010609030101010101" charset="-122"/>
                <a:ea typeface="仿宋_GB2312" panose="02010609030101010101" charset="-122"/>
              </a:rPr>
              <a:t>记录错题，查漏补缺，总结方法，不断提升。</a:t>
            </a:r>
            <a:endParaRPr lang="zh-CN" altLang="en-US" sz="2800" b="1" dirty="0" smtClean="0">
              <a:latin typeface="仿宋_GB2312" panose="02010609030101010101" charset="-122"/>
              <a:ea typeface="仿宋_GB2312" panose="02010609030101010101" charset="-122"/>
            </a:endParaRPr>
          </a:p>
          <a:p>
            <a:r>
              <a:rPr lang="zh-CN" altLang="en-US" sz="2800" b="1" dirty="0" smtClean="0">
                <a:latin typeface="仿宋_GB2312" panose="02010609030101010101" charset="-122"/>
                <a:ea typeface="仿宋_GB2312" panose="02010609030101010101" charset="-122"/>
              </a:rPr>
              <a:t>　　</a:t>
            </a:r>
            <a:r>
              <a:rPr lang="zh-CN" altLang="en-US" sz="2800" b="1" dirty="0" smtClean="0">
                <a:solidFill>
                  <a:srgbClr val="FF0000"/>
                </a:solidFill>
                <a:latin typeface="仿宋_GB2312" panose="02010609030101010101" charset="-122"/>
                <a:ea typeface="仿宋_GB2312" panose="02010609030101010101" charset="-122"/>
              </a:rPr>
              <a:t>标答本</a:t>
            </a:r>
            <a:r>
              <a:rPr lang="en-US" altLang="zh-CN" sz="2800" b="1" dirty="0" smtClean="0">
                <a:latin typeface="仿宋_GB2312" panose="02010609030101010101" charset="-122"/>
                <a:ea typeface="仿宋_GB2312" panose="02010609030101010101" charset="-122"/>
              </a:rPr>
              <a:t>——</a:t>
            </a:r>
            <a:r>
              <a:rPr lang="zh-CN" altLang="en-US" sz="2800" b="1" dirty="0" smtClean="0">
                <a:latin typeface="仿宋_GB2312" panose="02010609030101010101" charset="-122"/>
                <a:ea typeface="仿宋_GB2312" panose="02010609030101010101" charset="-122"/>
              </a:rPr>
              <a:t>分知识模型和解题模型两种体系去分类整理标答，积累答题术语和解题模型</a:t>
            </a:r>
            <a:endParaRPr lang="en-US" altLang="zh-CN" sz="2800" b="1" dirty="0" smtClean="0">
              <a:latin typeface="仿宋_GB2312" panose="02010609030101010101" charset="-122"/>
              <a:ea typeface="仿宋_GB2312" panose="02010609030101010101" charset="-122"/>
            </a:endParaRPr>
          </a:p>
          <a:p>
            <a:r>
              <a:rPr lang="zh-CN" altLang="en-US" sz="2800" b="1" dirty="0" smtClean="0">
                <a:solidFill>
                  <a:srgbClr val="FF0000"/>
                </a:solidFill>
                <a:latin typeface="仿宋_GB2312" panose="02010609030101010101" charset="-122"/>
                <a:ea typeface="仿宋_GB2312" panose="02010609030101010101" charset="-122"/>
              </a:rPr>
              <a:t>复习阶段需要做的事情：（</a:t>
            </a:r>
            <a:r>
              <a:rPr lang="en-US" altLang="zh-CN" sz="2800" b="1" dirty="0" smtClean="0">
                <a:solidFill>
                  <a:srgbClr val="FF0000"/>
                </a:solidFill>
                <a:latin typeface="仿宋_GB2312" panose="02010609030101010101" charset="-122"/>
                <a:ea typeface="仿宋_GB2312" panose="02010609030101010101" charset="-122"/>
              </a:rPr>
              <a:t>1</a:t>
            </a:r>
            <a:r>
              <a:rPr lang="zh-CN" altLang="en-US" sz="2800" b="1" dirty="0" smtClean="0">
                <a:solidFill>
                  <a:srgbClr val="FF0000"/>
                </a:solidFill>
                <a:latin typeface="仿宋_GB2312" panose="02010609030101010101" charset="-122"/>
                <a:ea typeface="仿宋_GB2312" panose="02010609030101010101" charset="-122"/>
              </a:rPr>
              <a:t>）紧跟学校进度；（</a:t>
            </a:r>
            <a:r>
              <a:rPr lang="en-US" altLang="zh-CN" sz="2800" b="1" dirty="0" smtClean="0">
                <a:solidFill>
                  <a:srgbClr val="FF0000"/>
                </a:solidFill>
                <a:latin typeface="仿宋_GB2312" panose="02010609030101010101" charset="-122"/>
                <a:ea typeface="仿宋_GB2312" panose="02010609030101010101" charset="-122"/>
              </a:rPr>
              <a:t>2</a:t>
            </a:r>
            <a:r>
              <a:rPr lang="zh-CN" altLang="en-US" sz="2800" b="1" dirty="0" smtClean="0">
                <a:solidFill>
                  <a:srgbClr val="FF0000"/>
                </a:solidFill>
                <a:latin typeface="仿宋_GB2312" panose="02010609030101010101" charset="-122"/>
                <a:ea typeface="仿宋_GB2312" panose="02010609030101010101" charset="-122"/>
              </a:rPr>
              <a:t>）归纳总结</a:t>
            </a:r>
            <a:endParaRPr lang="zh-CN" altLang="en-US" sz="2800" b="1" dirty="0" smtClean="0">
              <a:solidFill>
                <a:srgbClr val="FF0000"/>
              </a:solidFill>
              <a:latin typeface="仿宋_GB2312" panose="02010609030101010101" charset="-122"/>
              <a:ea typeface="仿宋_GB2312" panose="02010609030101010101" charset="-122"/>
            </a:endParaRPr>
          </a:p>
        </p:txBody>
      </p:sp>
      <p:sp>
        <p:nvSpPr>
          <p:cNvPr id="299011" name="日期占位符 1"/>
          <p:cNvSpPr>
            <a:spLocks noGrp="1" noChangeArrowheads="1"/>
          </p:cNvSpPr>
          <p:nvPr/>
        </p:nvSpPr>
        <p:spPr bwMode="auto">
          <a:xfrm>
            <a:off x="2152650" y="6356350"/>
            <a:ext cx="2057400" cy="365125"/>
          </a:xfrm>
          <a:prstGeom prst="rect">
            <a:avLst/>
          </a:prstGeom>
          <a:noFill/>
          <a:ln w="9525">
            <a:noFill/>
            <a:miter lim="800000"/>
          </a:ln>
        </p:spPr>
        <p:txBody>
          <a:bodyPr anchor="ctr"/>
          <a:lstStyle/>
          <a:p>
            <a:fld id="{51748517-F966-433F-A2E2-29FC42FC0141}" type="datetime1">
              <a:rPr lang="en-US" altLang="zh-CN">
                <a:solidFill>
                  <a:srgbClr val="898989"/>
                </a:solidFill>
                <a:latin typeface="Arial" panose="020B0604020202020204" pitchFamily="34" charset="0"/>
              </a:rPr>
            </a:fld>
            <a:endParaRPr lang="en-US" altLang="zh-CN">
              <a:solidFill>
                <a:srgbClr val="898989"/>
              </a:solidFill>
              <a:latin typeface="Arial" panose="020B0604020202020204" pitchFamily="34" charset="0"/>
            </a:endParaRPr>
          </a:p>
        </p:txBody>
      </p:sp>
      <p:sp>
        <p:nvSpPr>
          <p:cNvPr id="299012" name="日期占位符 1"/>
          <p:cNvSpPr>
            <a:spLocks noChangeArrowheads="1"/>
          </p:cNvSpPr>
          <p:nvPr/>
        </p:nvSpPr>
        <p:spPr bwMode="auto">
          <a:xfrm>
            <a:off x="2152650" y="6356350"/>
            <a:ext cx="2057400" cy="365125"/>
          </a:xfrm>
          <a:prstGeom prst="rect">
            <a:avLst/>
          </a:prstGeom>
          <a:noFill/>
          <a:ln w="9525">
            <a:noFill/>
            <a:miter lim="800000"/>
          </a:ln>
        </p:spPr>
        <p:txBody>
          <a:bodyPr anchor="ctr"/>
          <a:lstStyle/>
          <a:p>
            <a:fld id="{6ADB2178-8D10-430C-AF5B-A67D383FB1A7}" type="datetime1">
              <a:rPr lang="en-US" altLang="zh-CN" sz="1800">
                <a:solidFill>
                  <a:srgbClr val="898989"/>
                </a:solidFill>
                <a:latin typeface="Arial" panose="020B0604020202020204" pitchFamily="34" charset="0"/>
              </a:rPr>
            </a:fld>
            <a:endParaRPr lang="en-US" altLang="zh-CN" sz="1800">
              <a:solidFill>
                <a:srgbClr val="898989"/>
              </a:solidFill>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9010">
                                            <p:txEl>
                                              <p:pRg st="0" end="0"/>
                                            </p:txEl>
                                          </p:spTgt>
                                        </p:tgtEl>
                                        <p:attrNameLst>
                                          <p:attrName>style.visibility</p:attrName>
                                        </p:attrNameLst>
                                      </p:cBhvr>
                                      <p:to>
                                        <p:strVal val="visible"/>
                                      </p:to>
                                    </p:set>
                                    <p:anim calcmode="lin" valueType="num">
                                      <p:cBhvr additive="base">
                                        <p:cTn id="7" dur="500" fill="hold"/>
                                        <p:tgtEl>
                                          <p:spTgt spid="2990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90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9010">
                                            <p:txEl>
                                              <p:pRg st="1" end="1"/>
                                            </p:txEl>
                                          </p:spTgt>
                                        </p:tgtEl>
                                        <p:attrNameLst>
                                          <p:attrName>style.visibility</p:attrName>
                                        </p:attrNameLst>
                                      </p:cBhvr>
                                      <p:to>
                                        <p:strVal val="visible"/>
                                      </p:to>
                                    </p:set>
                                    <p:anim calcmode="lin" valueType="num">
                                      <p:cBhvr additive="base">
                                        <p:cTn id="13" dur="500" fill="hold"/>
                                        <p:tgtEl>
                                          <p:spTgt spid="2990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90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9010">
                                            <p:txEl>
                                              <p:pRg st="2" end="2"/>
                                            </p:txEl>
                                          </p:spTgt>
                                        </p:tgtEl>
                                        <p:attrNameLst>
                                          <p:attrName>style.visibility</p:attrName>
                                        </p:attrNameLst>
                                      </p:cBhvr>
                                      <p:to>
                                        <p:strVal val="visible"/>
                                      </p:to>
                                    </p:set>
                                    <p:anim calcmode="lin" valueType="num">
                                      <p:cBhvr additive="base">
                                        <p:cTn id="19" dur="500" fill="hold"/>
                                        <p:tgtEl>
                                          <p:spTgt spid="2990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90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9010">
                                            <p:txEl>
                                              <p:pRg st="3" end="3"/>
                                            </p:txEl>
                                          </p:spTgt>
                                        </p:tgtEl>
                                        <p:attrNameLst>
                                          <p:attrName>style.visibility</p:attrName>
                                        </p:attrNameLst>
                                      </p:cBhvr>
                                      <p:to>
                                        <p:strVal val="visible"/>
                                      </p:to>
                                    </p:set>
                                    <p:anim calcmode="lin" valueType="num">
                                      <p:cBhvr additive="base">
                                        <p:cTn id="25" dur="500" fill="hold"/>
                                        <p:tgtEl>
                                          <p:spTgt spid="2990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90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9010">
                                            <p:txEl>
                                              <p:pRg st="4" end="4"/>
                                            </p:txEl>
                                          </p:spTgt>
                                        </p:tgtEl>
                                        <p:attrNameLst>
                                          <p:attrName>style.visibility</p:attrName>
                                        </p:attrNameLst>
                                      </p:cBhvr>
                                      <p:to>
                                        <p:strVal val="visible"/>
                                      </p:to>
                                    </p:set>
                                    <p:anim calcmode="lin" valueType="num">
                                      <p:cBhvr additive="base">
                                        <p:cTn id="31" dur="500" fill="hold"/>
                                        <p:tgtEl>
                                          <p:spTgt spid="29901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90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9010">
                                            <p:txEl>
                                              <p:pRg st="5" end="5"/>
                                            </p:txEl>
                                          </p:spTgt>
                                        </p:tgtEl>
                                        <p:attrNameLst>
                                          <p:attrName>style.visibility</p:attrName>
                                        </p:attrNameLst>
                                      </p:cBhvr>
                                      <p:to>
                                        <p:strVal val="visible"/>
                                      </p:to>
                                    </p:set>
                                    <p:anim calcmode="lin" valueType="num">
                                      <p:cBhvr additive="base">
                                        <p:cTn id="37" dur="500" fill="hold"/>
                                        <p:tgtEl>
                                          <p:spTgt spid="29901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9901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9010">
                                            <p:txEl>
                                              <p:pRg st="6" end="6"/>
                                            </p:txEl>
                                          </p:spTgt>
                                        </p:tgtEl>
                                        <p:attrNameLst>
                                          <p:attrName>style.visibility</p:attrName>
                                        </p:attrNameLst>
                                      </p:cBhvr>
                                      <p:to>
                                        <p:strVal val="visible"/>
                                      </p:to>
                                    </p:set>
                                    <p:anim calcmode="lin" valueType="num">
                                      <p:cBhvr additive="base">
                                        <p:cTn id="43" dur="500" fill="hold"/>
                                        <p:tgtEl>
                                          <p:spTgt spid="299010">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901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矩形 7"/>
          <p:cNvSpPr>
            <a:spLocks noChangeArrowheads="1"/>
          </p:cNvSpPr>
          <p:nvPr/>
        </p:nvSpPr>
        <p:spPr bwMode="auto">
          <a:xfrm>
            <a:off x="738948" y="1885065"/>
            <a:ext cx="5506720" cy="828675"/>
          </a:xfrm>
          <a:prstGeom prst="rect">
            <a:avLst/>
          </a:prstGeom>
          <a:noFill/>
          <a:ln w="9525">
            <a:noFill/>
            <a:miter lim="800000"/>
          </a:ln>
        </p:spPr>
        <p:txBody>
          <a:bodyPr wrap="none">
            <a:spAutoFit/>
          </a:bodyPr>
          <a:lstStyle/>
          <a:p>
            <a:r>
              <a:rPr lang="zh-CN" altLang="en-US" sz="4800" b="1" dirty="0">
                <a:solidFill>
                  <a:srgbClr val="FF0000"/>
                </a:solidFill>
                <a:latin typeface="宋体" panose="02010600030101010101" pitchFamily="2" charset="-122"/>
              </a:rPr>
              <a:t>三轮复习的时间安排</a:t>
            </a:r>
            <a:endParaRPr lang="zh-CN" altLang="en-US" sz="4800" b="1" dirty="0">
              <a:solidFill>
                <a:srgbClr val="FF0000"/>
              </a:solidFill>
              <a:latin typeface="宋体" panose="02010600030101010101" pitchFamily="2" charset="-122"/>
            </a:endParaRPr>
          </a:p>
        </p:txBody>
      </p:sp>
      <p:sp>
        <p:nvSpPr>
          <p:cNvPr id="282627" name="矩形 3"/>
          <p:cNvSpPr>
            <a:spLocks noChangeArrowheads="1"/>
          </p:cNvSpPr>
          <p:nvPr/>
        </p:nvSpPr>
        <p:spPr bwMode="auto">
          <a:xfrm>
            <a:off x="4994792" y="3026897"/>
            <a:ext cx="6638925" cy="3414395"/>
          </a:xfrm>
          <a:prstGeom prst="rect">
            <a:avLst/>
          </a:prstGeom>
          <a:solidFill>
            <a:srgbClr val="EBEEF2"/>
          </a:solidFill>
          <a:ln w="9525">
            <a:noFill/>
            <a:miter lim="800000"/>
          </a:ln>
        </p:spPr>
        <p:txBody>
          <a:bodyPr>
            <a:spAutoFit/>
          </a:bodyPr>
          <a:lstStyle/>
          <a:p>
            <a:pPr>
              <a:lnSpc>
                <a:spcPct val="150000"/>
              </a:lnSpc>
            </a:pPr>
            <a:r>
              <a:rPr lang="zh-CN" altLang="en-US" sz="2400" b="1" dirty="0">
                <a:latin typeface="楷体_GB2312" panose="02010609030101010101" charset="-122"/>
              </a:rPr>
              <a:t>三轮复习（</a:t>
            </a:r>
            <a:r>
              <a:rPr lang="en-US" altLang="zh-CN" sz="2400" b="1" dirty="0" smtClean="0">
                <a:latin typeface="楷体_GB2312" panose="02010609030101010101" charset="-122"/>
              </a:rPr>
              <a:t>2022</a:t>
            </a:r>
            <a:r>
              <a:rPr lang="zh-CN" altLang="en-US" sz="2400" b="1" dirty="0" smtClean="0">
                <a:latin typeface="楷体_GB2312" panose="02010609030101010101" charset="-122"/>
              </a:rPr>
              <a:t>年</a:t>
            </a:r>
            <a:r>
              <a:rPr lang="en-US" altLang="zh-CN" sz="2400" b="1" dirty="0">
                <a:latin typeface="楷体_GB2312" panose="02010609030101010101" charset="-122"/>
              </a:rPr>
              <a:t>4</a:t>
            </a:r>
            <a:r>
              <a:rPr lang="zh-CN" altLang="en-US" sz="2400" b="1" dirty="0">
                <a:latin typeface="楷体_GB2312" panose="02010609030101010101" charset="-122"/>
              </a:rPr>
              <a:t>月下旬</a:t>
            </a:r>
            <a:r>
              <a:rPr lang="en-US" altLang="zh-CN" sz="2400" b="1" dirty="0">
                <a:latin typeface="楷体_GB2312" panose="02010609030101010101" charset="-122"/>
              </a:rPr>
              <a:t>—6</a:t>
            </a:r>
            <a:r>
              <a:rPr lang="zh-CN" altLang="en-US" sz="2400" b="1" dirty="0">
                <a:latin typeface="楷体_GB2312" panose="02010609030101010101" charset="-122"/>
              </a:rPr>
              <a:t>月初</a:t>
            </a:r>
            <a:r>
              <a:rPr lang="en-US" altLang="zh-CN" sz="2400" b="1" dirty="0">
                <a:latin typeface="楷体_GB2312" panose="02010609030101010101" charset="-122"/>
              </a:rPr>
              <a:t>)</a:t>
            </a:r>
            <a:endParaRPr lang="en-US" altLang="zh-CN" sz="2400" b="1" dirty="0">
              <a:latin typeface="楷体_GB2312" panose="02010609030101010101" charset="-122"/>
            </a:endParaRPr>
          </a:p>
          <a:p>
            <a:pPr>
              <a:lnSpc>
                <a:spcPct val="150000"/>
              </a:lnSpc>
            </a:pPr>
            <a:r>
              <a:rPr lang="zh-CN" altLang="en-US" sz="2400" b="1" dirty="0">
                <a:solidFill>
                  <a:srgbClr val="FF0000"/>
                </a:solidFill>
                <a:latin typeface="楷体_GB2312" panose="02010609030101010101" charset="-122"/>
              </a:rPr>
              <a:t>规范提升</a:t>
            </a:r>
            <a:r>
              <a:rPr lang="zh-CN" altLang="en-US" sz="2400" b="1" dirty="0">
                <a:latin typeface="楷体_GB2312" panose="02010609030101010101" charset="-122"/>
              </a:rPr>
              <a:t>，笑对高考</a:t>
            </a:r>
            <a:endParaRPr lang="en-US" altLang="zh-CN" sz="2400" b="1" dirty="0">
              <a:latin typeface="楷体_GB2312" panose="02010609030101010101" charset="-122"/>
            </a:endParaRPr>
          </a:p>
          <a:p>
            <a:pPr>
              <a:lnSpc>
                <a:spcPct val="150000"/>
              </a:lnSpc>
            </a:pPr>
            <a:r>
              <a:rPr lang="zh-CN" altLang="en-US" sz="2400" b="1" dirty="0">
                <a:latin typeface="楷体_GB2312" panose="02010609030101010101" charset="-122"/>
              </a:rPr>
              <a:t>二轮复习（</a:t>
            </a:r>
            <a:r>
              <a:rPr lang="en-US" altLang="zh-CN" sz="2400" b="1" dirty="0" smtClean="0">
                <a:latin typeface="楷体_GB2312" panose="02010609030101010101" charset="-122"/>
              </a:rPr>
              <a:t>2022</a:t>
            </a:r>
            <a:r>
              <a:rPr lang="zh-CN" altLang="en-US" sz="2400" b="1" dirty="0" smtClean="0">
                <a:latin typeface="楷体_GB2312" panose="02010609030101010101" charset="-122"/>
              </a:rPr>
              <a:t>年</a:t>
            </a:r>
            <a:r>
              <a:rPr lang="en-US" altLang="zh-CN" sz="2400" b="1" dirty="0">
                <a:latin typeface="楷体_GB2312" panose="02010609030101010101" charset="-122"/>
              </a:rPr>
              <a:t>2</a:t>
            </a:r>
            <a:r>
              <a:rPr lang="zh-CN" altLang="en-US" sz="2400" b="1" dirty="0">
                <a:latin typeface="楷体_GB2312" panose="02010609030101010101" charset="-122"/>
              </a:rPr>
              <a:t>月下旬</a:t>
            </a:r>
            <a:r>
              <a:rPr lang="en-US" altLang="zh-CN" sz="2400" b="1" dirty="0">
                <a:latin typeface="楷体_GB2312" panose="02010609030101010101" charset="-122"/>
              </a:rPr>
              <a:t>—4</a:t>
            </a:r>
            <a:r>
              <a:rPr lang="zh-CN" altLang="en-US" sz="2400" b="1" dirty="0">
                <a:latin typeface="楷体_GB2312" panose="02010609030101010101" charset="-122"/>
              </a:rPr>
              <a:t>月下旬） </a:t>
            </a:r>
            <a:endParaRPr lang="en-US" altLang="zh-CN" sz="2400" b="1" dirty="0" smtClean="0">
              <a:latin typeface="楷体_GB2312" panose="02010609030101010101" charset="-122"/>
            </a:endParaRPr>
          </a:p>
          <a:p>
            <a:pPr>
              <a:lnSpc>
                <a:spcPct val="150000"/>
              </a:lnSpc>
            </a:pPr>
            <a:r>
              <a:rPr lang="zh-CN" altLang="en-US" sz="2400" b="1" dirty="0" smtClean="0">
                <a:solidFill>
                  <a:srgbClr val="FF0000"/>
                </a:solidFill>
                <a:latin typeface="楷体_GB2312" panose="02010609030101010101" charset="-122"/>
              </a:rPr>
              <a:t>专题</a:t>
            </a:r>
            <a:r>
              <a:rPr lang="zh-CN" altLang="en-US" sz="2400" b="1" dirty="0">
                <a:solidFill>
                  <a:srgbClr val="FF0000"/>
                </a:solidFill>
                <a:latin typeface="楷体_GB2312" panose="02010609030101010101" charset="-122"/>
              </a:rPr>
              <a:t>突破</a:t>
            </a:r>
            <a:r>
              <a:rPr lang="zh-CN" altLang="en-US" sz="2400" b="1" dirty="0">
                <a:latin typeface="楷体_GB2312" panose="02010609030101010101" charset="-122"/>
              </a:rPr>
              <a:t>，融会贯通</a:t>
            </a:r>
            <a:endParaRPr lang="en-US" altLang="zh-CN" sz="2400" b="1" dirty="0">
              <a:latin typeface="楷体_GB2312" panose="02010609030101010101" charset="-122"/>
            </a:endParaRPr>
          </a:p>
          <a:p>
            <a:pPr>
              <a:lnSpc>
                <a:spcPct val="150000"/>
              </a:lnSpc>
            </a:pPr>
            <a:r>
              <a:rPr lang="zh-CN" altLang="en-US" sz="2400" b="1" dirty="0">
                <a:latin typeface="楷体_GB2312" panose="02010609030101010101" charset="-122"/>
              </a:rPr>
              <a:t>一轮复习（</a:t>
            </a:r>
            <a:r>
              <a:rPr lang="en-US" altLang="zh-CN" sz="2400" b="1" dirty="0" smtClean="0">
                <a:latin typeface="楷体_GB2312" panose="02010609030101010101" charset="-122"/>
              </a:rPr>
              <a:t>2021</a:t>
            </a:r>
            <a:r>
              <a:rPr lang="zh-CN" altLang="en-US" sz="2400" b="1" dirty="0" smtClean="0">
                <a:latin typeface="楷体_GB2312" panose="02010609030101010101" charset="-122"/>
              </a:rPr>
              <a:t>年</a:t>
            </a:r>
            <a:r>
              <a:rPr lang="en-US" altLang="zh-CN" sz="2400" b="1" dirty="0">
                <a:latin typeface="楷体_GB2312" panose="02010609030101010101" charset="-122"/>
              </a:rPr>
              <a:t>5</a:t>
            </a:r>
            <a:r>
              <a:rPr lang="zh-CN" altLang="en-US" sz="2400" b="1" dirty="0">
                <a:latin typeface="楷体_GB2312" panose="02010609030101010101" charset="-122"/>
              </a:rPr>
              <a:t>月</a:t>
            </a:r>
            <a:r>
              <a:rPr lang="en-US" altLang="zh-CN" sz="2400" b="1" dirty="0">
                <a:latin typeface="楷体_GB2312" panose="02010609030101010101" charset="-122"/>
              </a:rPr>
              <a:t>—</a:t>
            </a:r>
            <a:r>
              <a:rPr lang="en-US" altLang="zh-CN" sz="2400" b="1" dirty="0" smtClean="0">
                <a:latin typeface="楷体_GB2312" panose="02010609030101010101" charset="-122"/>
              </a:rPr>
              <a:t>2022</a:t>
            </a:r>
            <a:r>
              <a:rPr lang="zh-CN" altLang="en-US" sz="2400" b="1" dirty="0" smtClean="0">
                <a:latin typeface="楷体_GB2312" panose="02010609030101010101" charset="-122"/>
              </a:rPr>
              <a:t>年</a:t>
            </a:r>
            <a:r>
              <a:rPr lang="en-US" altLang="zh-CN" sz="2400" b="1" dirty="0">
                <a:latin typeface="楷体_GB2312" panose="02010609030101010101" charset="-122"/>
              </a:rPr>
              <a:t>2</a:t>
            </a:r>
            <a:r>
              <a:rPr lang="zh-CN" altLang="en-US" sz="2400" b="1" dirty="0">
                <a:latin typeface="楷体_GB2312" panose="02010609030101010101" charset="-122"/>
              </a:rPr>
              <a:t>月下旬</a:t>
            </a:r>
            <a:r>
              <a:rPr lang="zh-CN" altLang="en-US" sz="2400" b="1" dirty="0" smtClean="0">
                <a:latin typeface="楷体_GB2312" panose="02010609030101010101" charset="-122"/>
              </a:rPr>
              <a:t>）</a:t>
            </a:r>
            <a:endParaRPr lang="en-US" altLang="zh-CN" sz="2400" b="1" dirty="0" smtClean="0">
              <a:latin typeface="楷体_GB2312" panose="02010609030101010101" charset="-122"/>
            </a:endParaRPr>
          </a:p>
          <a:p>
            <a:pPr>
              <a:lnSpc>
                <a:spcPct val="150000"/>
              </a:lnSpc>
            </a:pPr>
            <a:r>
              <a:rPr lang="zh-CN" altLang="en-US" sz="2400" b="1" dirty="0" smtClean="0">
                <a:solidFill>
                  <a:srgbClr val="FF0000"/>
                </a:solidFill>
                <a:latin typeface="楷体_GB2312" panose="02010609030101010101" charset="-122"/>
              </a:rPr>
              <a:t>全面</a:t>
            </a:r>
            <a:r>
              <a:rPr lang="zh-CN" altLang="en-US" sz="2400" b="1" dirty="0">
                <a:solidFill>
                  <a:srgbClr val="FF0000"/>
                </a:solidFill>
                <a:latin typeface="楷体_GB2312" panose="02010609030101010101" charset="-122"/>
              </a:rPr>
              <a:t>复习</a:t>
            </a:r>
            <a:r>
              <a:rPr lang="zh-CN" altLang="en-US" sz="2400" b="1" dirty="0">
                <a:latin typeface="楷体_GB2312" panose="02010609030101010101" charset="-122"/>
              </a:rPr>
              <a:t>，夯基提能</a:t>
            </a:r>
            <a:endParaRPr lang="zh-CN" altLang="en-US" sz="2400" b="1" dirty="0">
              <a:latin typeface="楷体_GB2312" panose="02010609030101010101" charset="-122"/>
            </a:endParaRPr>
          </a:p>
        </p:txBody>
      </p:sp>
      <p:pic>
        <p:nvPicPr>
          <p:cNvPr id="282628" name="Picture 1"/>
          <p:cNvPicPr>
            <a:picLocks noChangeAspect="1" noChangeArrowheads="1"/>
          </p:cNvPicPr>
          <p:nvPr/>
        </p:nvPicPr>
        <p:blipFill>
          <a:blip r:embed="rId1" cstate="print"/>
          <a:srcRect/>
          <a:stretch>
            <a:fillRect/>
          </a:stretch>
        </p:blipFill>
        <p:spPr bwMode="auto">
          <a:xfrm>
            <a:off x="533400" y="2809358"/>
            <a:ext cx="3781425" cy="3581400"/>
          </a:xfrm>
          <a:prstGeom prst="rect">
            <a:avLst/>
          </a:prstGeom>
          <a:noFill/>
          <a:ln w="9525">
            <a:noFill/>
            <a:miter lim="800000"/>
            <a:headEnd/>
            <a:tailEnd/>
          </a:ln>
        </p:spPr>
      </p:pic>
      <p:sp>
        <p:nvSpPr>
          <p:cNvPr id="5" name="TextBox 2"/>
          <p:cNvSpPr txBox="1"/>
          <p:nvPr/>
        </p:nvSpPr>
        <p:spPr>
          <a:xfrm>
            <a:off x="1300746" y="327808"/>
            <a:ext cx="8158480" cy="132334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4000" dirty="0" smtClean="0">
                <a:solidFill>
                  <a:srgbClr val="FF0000"/>
                </a:solidFill>
                <a:latin typeface="华文隶书" panose="02010800040101010101" charset="-122"/>
                <a:ea typeface="华文隶书" panose="02010800040101010101" charset="-122"/>
              </a:rPr>
              <a:t>整体布局之三轮安排</a:t>
            </a:r>
            <a:endParaRPr lang="en-US" altLang="zh-CN" sz="4000" dirty="0" smtClean="0">
              <a:solidFill>
                <a:srgbClr val="FF0000"/>
              </a:solidFill>
              <a:latin typeface="华文隶书" panose="02010800040101010101" charset="-122"/>
              <a:ea typeface="华文隶书" panose="02010800040101010101" charset="-122"/>
            </a:endParaRPr>
          </a:p>
          <a:p>
            <a:pPr algn="ctr"/>
            <a:r>
              <a:rPr lang="zh-CN" altLang="en-US" sz="4000" dirty="0" smtClean="0">
                <a:solidFill>
                  <a:srgbClr val="FF0000"/>
                </a:solidFill>
                <a:latin typeface="华文隶书" panose="02010800040101010101" charset="-122"/>
                <a:ea typeface="华文隶书" panose="02010800040101010101" charset="-122"/>
              </a:rPr>
              <a:t>时间</a:t>
            </a:r>
            <a:r>
              <a:rPr lang="en-US" altLang="zh-CN" sz="4000" dirty="0" smtClean="0">
                <a:solidFill>
                  <a:srgbClr val="FF0000"/>
                </a:solidFill>
                <a:latin typeface="华文隶书" panose="02010800040101010101" charset="-122"/>
                <a:ea typeface="华文隶书" panose="02010800040101010101" charset="-122"/>
              </a:rPr>
              <a:t>——</a:t>
            </a:r>
            <a:r>
              <a:rPr lang="zh-CN" altLang="en-US" sz="4000" dirty="0" smtClean="0">
                <a:solidFill>
                  <a:srgbClr val="FF0000"/>
                </a:solidFill>
                <a:latin typeface="华文隶书" panose="02010800040101010101" charset="-122"/>
                <a:ea typeface="华文隶书" panose="02010800040101010101" charset="-122"/>
              </a:rPr>
              <a:t>定位</a:t>
            </a:r>
            <a:r>
              <a:rPr lang="en-US" altLang="zh-CN" sz="4000" dirty="0" smtClean="0">
                <a:solidFill>
                  <a:srgbClr val="FF0000"/>
                </a:solidFill>
                <a:latin typeface="华文隶书" panose="02010800040101010101" charset="-122"/>
                <a:ea typeface="华文隶书" panose="02010800040101010101" charset="-122"/>
              </a:rPr>
              <a:t>——</a:t>
            </a:r>
            <a:r>
              <a:rPr lang="zh-CN" altLang="en-US" sz="4000" dirty="0" smtClean="0">
                <a:solidFill>
                  <a:srgbClr val="FF0000"/>
                </a:solidFill>
                <a:latin typeface="华文隶书" panose="02010800040101010101" charset="-122"/>
                <a:ea typeface="华文隶书" panose="02010800040101010101" charset="-122"/>
              </a:rPr>
              <a:t>技法</a:t>
            </a:r>
            <a:endParaRPr lang="zh-CN" altLang="en-US" sz="4000" dirty="0">
              <a:solidFill>
                <a:srgbClr val="FF0000"/>
              </a:solidFill>
              <a:latin typeface="华文隶书" panose="02010800040101010101" charset="-122"/>
              <a:ea typeface="华文隶书" panose="020108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2626"/>
                                        </p:tgtEl>
                                        <p:attrNameLst>
                                          <p:attrName>style.visibility</p:attrName>
                                        </p:attrNameLst>
                                      </p:cBhvr>
                                      <p:to>
                                        <p:strVal val="visible"/>
                                      </p:to>
                                    </p:set>
                                    <p:anim calcmode="lin" valueType="num">
                                      <p:cBhvr additive="base">
                                        <p:cTn id="13" dur="500" fill="hold"/>
                                        <p:tgtEl>
                                          <p:spTgt spid="282626"/>
                                        </p:tgtEl>
                                        <p:attrNameLst>
                                          <p:attrName>ppt_x</p:attrName>
                                        </p:attrNameLst>
                                      </p:cBhvr>
                                      <p:tavLst>
                                        <p:tav tm="0">
                                          <p:val>
                                            <p:strVal val="#ppt_x"/>
                                          </p:val>
                                        </p:tav>
                                        <p:tav tm="100000">
                                          <p:val>
                                            <p:strVal val="#ppt_x"/>
                                          </p:val>
                                        </p:tav>
                                      </p:tavLst>
                                    </p:anim>
                                    <p:anim calcmode="lin" valueType="num">
                                      <p:cBhvr additive="base">
                                        <p:cTn id="14" dur="500" fill="hold"/>
                                        <p:tgtEl>
                                          <p:spTgt spid="2826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2628"/>
                                        </p:tgtEl>
                                        <p:attrNameLst>
                                          <p:attrName>style.visibility</p:attrName>
                                        </p:attrNameLst>
                                      </p:cBhvr>
                                      <p:to>
                                        <p:strVal val="visible"/>
                                      </p:to>
                                    </p:set>
                                    <p:anim calcmode="lin" valueType="num">
                                      <p:cBhvr additive="base">
                                        <p:cTn id="19" dur="500" fill="hold"/>
                                        <p:tgtEl>
                                          <p:spTgt spid="282628"/>
                                        </p:tgtEl>
                                        <p:attrNameLst>
                                          <p:attrName>ppt_x</p:attrName>
                                        </p:attrNameLst>
                                      </p:cBhvr>
                                      <p:tavLst>
                                        <p:tav tm="0">
                                          <p:val>
                                            <p:strVal val="#ppt_x"/>
                                          </p:val>
                                        </p:tav>
                                        <p:tav tm="100000">
                                          <p:val>
                                            <p:strVal val="#ppt_x"/>
                                          </p:val>
                                        </p:tav>
                                      </p:tavLst>
                                    </p:anim>
                                    <p:anim calcmode="lin" valueType="num">
                                      <p:cBhvr additive="base">
                                        <p:cTn id="20" dur="500" fill="hold"/>
                                        <p:tgtEl>
                                          <p:spTgt spid="2826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2627"/>
                                        </p:tgtEl>
                                        <p:attrNameLst>
                                          <p:attrName>style.visibility</p:attrName>
                                        </p:attrNameLst>
                                      </p:cBhvr>
                                      <p:to>
                                        <p:strVal val="visible"/>
                                      </p:to>
                                    </p:set>
                                    <p:anim calcmode="lin" valueType="num">
                                      <p:cBhvr additive="base">
                                        <p:cTn id="25" dur="500" fill="hold"/>
                                        <p:tgtEl>
                                          <p:spTgt spid="282627"/>
                                        </p:tgtEl>
                                        <p:attrNameLst>
                                          <p:attrName>ppt_x</p:attrName>
                                        </p:attrNameLst>
                                      </p:cBhvr>
                                      <p:tavLst>
                                        <p:tav tm="0">
                                          <p:val>
                                            <p:strVal val="#ppt_x"/>
                                          </p:val>
                                        </p:tav>
                                        <p:tav tm="100000">
                                          <p:val>
                                            <p:strVal val="#ppt_x"/>
                                          </p:val>
                                        </p:tav>
                                      </p:tavLst>
                                    </p:anim>
                                    <p:anim calcmode="lin" valueType="num">
                                      <p:cBhvr additive="base">
                                        <p:cTn id="26" dur="500" fill="hold"/>
                                        <p:tgtEl>
                                          <p:spTgt spid="2826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6" grpId="0"/>
      <p:bldP spid="282627" grpId="0" animBg="1"/>
      <p:bldP spid="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0" name="Picture 42"/>
          <p:cNvPicPr>
            <a:picLocks noChangeAspect="1" noChangeArrowheads="1"/>
          </p:cNvPicPr>
          <p:nvPr/>
        </p:nvPicPr>
        <p:blipFill>
          <a:blip r:embed="rId1" cstate="print"/>
          <a:srcRect/>
          <a:stretch>
            <a:fillRect/>
          </a:stretch>
        </p:blipFill>
        <p:spPr bwMode="auto">
          <a:xfrm>
            <a:off x="1143000" y="644525"/>
            <a:ext cx="10307955" cy="2999105"/>
          </a:xfrm>
          <a:prstGeom prst="rect">
            <a:avLst/>
          </a:prstGeom>
          <a:noFill/>
          <a:ln w="9525">
            <a:noFill/>
            <a:miter lim="800000"/>
            <a:headEnd/>
            <a:tailEnd/>
          </a:ln>
        </p:spPr>
      </p:pic>
      <p:sp>
        <p:nvSpPr>
          <p:cNvPr id="283651" name="Rectangle 13"/>
          <p:cNvSpPr>
            <a:spLocks noChangeArrowheads="1"/>
          </p:cNvSpPr>
          <p:nvPr/>
        </p:nvSpPr>
        <p:spPr bwMode="auto">
          <a:xfrm>
            <a:off x="8445500" y="3808730"/>
            <a:ext cx="3075305" cy="575837"/>
          </a:xfrm>
          <a:prstGeom prst="rect">
            <a:avLst/>
          </a:prstGeom>
          <a:noFill/>
          <a:ln w="9525">
            <a:noFill/>
            <a:miter lim="800000"/>
          </a:ln>
        </p:spPr>
        <p:txBody>
          <a:bodyPr lIns="82589" tIns="41294" rIns="82589" bIns="41294">
            <a:spAutoFit/>
          </a:bodyPr>
          <a:lstStyle/>
          <a:p>
            <a:r>
              <a:rPr lang="zh-CN" altLang="en-US" sz="3200" b="1" dirty="0">
                <a:latin typeface="宋体" panose="02010600030101010101" pitchFamily="2" charset="-122"/>
              </a:rPr>
              <a:t>能得分</a:t>
            </a:r>
            <a:r>
              <a:rPr lang="en-US" altLang="zh-CN" sz="3200" b="1" dirty="0">
                <a:latin typeface="宋体" panose="02010600030101010101" pitchFamily="2" charset="-122"/>
              </a:rPr>
              <a:t>,</a:t>
            </a:r>
            <a:r>
              <a:rPr lang="zh-CN" altLang="en-US" sz="3200" b="1" dirty="0">
                <a:latin typeface="宋体" panose="02010600030101010101" pitchFamily="2" charset="-122"/>
              </a:rPr>
              <a:t>得高分</a:t>
            </a:r>
            <a:endParaRPr lang="zh-CN" altLang="en-US" sz="3200" b="1" dirty="0">
              <a:latin typeface="宋体" panose="02010600030101010101" pitchFamily="2" charset="-122"/>
            </a:endParaRPr>
          </a:p>
        </p:txBody>
      </p:sp>
      <p:sp>
        <p:nvSpPr>
          <p:cNvPr id="283652" name="Rectangle 12"/>
          <p:cNvSpPr>
            <a:spLocks noChangeArrowheads="1"/>
          </p:cNvSpPr>
          <p:nvPr/>
        </p:nvSpPr>
        <p:spPr bwMode="auto">
          <a:xfrm>
            <a:off x="4705350" y="3786505"/>
            <a:ext cx="3075305" cy="575837"/>
          </a:xfrm>
          <a:prstGeom prst="rect">
            <a:avLst/>
          </a:prstGeom>
          <a:noFill/>
          <a:ln w="9525">
            <a:noFill/>
            <a:miter lim="800000"/>
          </a:ln>
        </p:spPr>
        <p:txBody>
          <a:bodyPr lIns="82589" tIns="41294" rIns="82589" bIns="41294">
            <a:spAutoFit/>
          </a:bodyPr>
          <a:lstStyle/>
          <a:p>
            <a:r>
              <a:rPr lang="zh-CN" altLang="en-US" sz="3200" b="1" dirty="0">
                <a:latin typeface="宋体" panose="02010600030101010101" pitchFamily="2" charset="-122"/>
              </a:rPr>
              <a:t>会考试</a:t>
            </a:r>
            <a:r>
              <a:rPr lang="en-US" altLang="zh-CN" sz="3200" b="1" dirty="0">
                <a:latin typeface="宋体" panose="02010600030101010101" pitchFamily="2" charset="-122"/>
              </a:rPr>
              <a:t>,</a:t>
            </a:r>
            <a:r>
              <a:rPr lang="zh-CN" altLang="en-US" sz="3200" b="1" dirty="0">
                <a:latin typeface="宋体" panose="02010600030101010101" pitchFamily="2" charset="-122"/>
              </a:rPr>
              <a:t>考好试</a:t>
            </a:r>
            <a:endParaRPr lang="zh-CN" altLang="en-US" sz="3200" b="1" dirty="0">
              <a:latin typeface="宋体" panose="02010600030101010101" pitchFamily="2" charset="-122"/>
            </a:endParaRPr>
          </a:p>
        </p:txBody>
      </p:sp>
      <p:sp>
        <p:nvSpPr>
          <p:cNvPr id="283653" name="Rectangle 11"/>
          <p:cNvSpPr>
            <a:spLocks noChangeArrowheads="1"/>
          </p:cNvSpPr>
          <p:nvPr/>
        </p:nvSpPr>
        <p:spPr bwMode="auto">
          <a:xfrm>
            <a:off x="1047750" y="3808730"/>
            <a:ext cx="3075305" cy="575837"/>
          </a:xfrm>
          <a:prstGeom prst="rect">
            <a:avLst/>
          </a:prstGeom>
          <a:noFill/>
          <a:ln w="9525">
            <a:noFill/>
            <a:miter lim="800000"/>
          </a:ln>
        </p:spPr>
        <p:txBody>
          <a:bodyPr lIns="82589" tIns="41294" rIns="82589" bIns="41294">
            <a:spAutoFit/>
          </a:bodyPr>
          <a:lstStyle/>
          <a:p>
            <a:r>
              <a:rPr lang="zh-CN" altLang="en-US" sz="3200" b="1" dirty="0">
                <a:latin typeface="宋体" panose="02010600030101010101" pitchFamily="2" charset="-122"/>
              </a:rPr>
              <a:t>会解题</a:t>
            </a:r>
            <a:r>
              <a:rPr lang="en-US" altLang="zh-CN" sz="3200" b="1" dirty="0">
                <a:latin typeface="宋体" panose="02010600030101010101" pitchFamily="2" charset="-122"/>
              </a:rPr>
              <a:t>,</a:t>
            </a:r>
            <a:r>
              <a:rPr lang="zh-CN" altLang="en-US" sz="3200" b="1" dirty="0">
                <a:latin typeface="宋体" panose="02010600030101010101" pitchFamily="2" charset="-122"/>
              </a:rPr>
              <a:t>解对题</a:t>
            </a:r>
            <a:endParaRPr lang="zh-CN" altLang="en-US" sz="3200" b="1" dirty="0">
              <a:latin typeface="宋体" panose="02010600030101010101" pitchFamily="2" charset="-122"/>
            </a:endParaRPr>
          </a:p>
        </p:txBody>
      </p:sp>
      <p:cxnSp>
        <p:nvCxnSpPr>
          <p:cNvPr id="283654" name="直接箭头连接符 19"/>
          <p:cNvCxnSpPr>
            <a:cxnSpLocks noChangeShapeType="1"/>
          </p:cNvCxnSpPr>
          <p:nvPr/>
        </p:nvCxnSpPr>
        <p:spPr bwMode="auto">
          <a:xfrm>
            <a:off x="1143000" y="3587750"/>
            <a:ext cx="10307955" cy="1905"/>
          </a:xfrm>
          <a:prstGeom prst="straightConnector1">
            <a:avLst/>
          </a:prstGeom>
          <a:noFill/>
          <a:ln w="38100">
            <a:solidFill>
              <a:srgbClr val="0000FF"/>
            </a:solidFill>
            <a:round/>
            <a:tailEnd type="arrow" w="med" len="med"/>
          </a:ln>
        </p:spPr>
      </p:cxnSp>
      <p:sp>
        <p:nvSpPr>
          <p:cNvPr id="283655" name="云形标注 5"/>
          <p:cNvSpPr>
            <a:spLocks noChangeArrowheads="1"/>
          </p:cNvSpPr>
          <p:nvPr/>
        </p:nvSpPr>
        <p:spPr bwMode="auto">
          <a:xfrm>
            <a:off x="593725" y="4486275"/>
            <a:ext cx="3140075" cy="1457325"/>
          </a:xfrm>
          <a:prstGeom prst="cloudCallout">
            <a:avLst>
              <a:gd name="adj1" fmla="val 3296"/>
              <a:gd name="adj2" fmla="val -76315"/>
            </a:avLst>
          </a:prstGeom>
          <a:solidFill>
            <a:srgbClr val="FBE5D6"/>
          </a:solidFill>
          <a:ln w="9525">
            <a:solidFill>
              <a:schemeClr val="tx1"/>
            </a:solidFill>
            <a:round/>
          </a:ln>
        </p:spPr>
        <p:txBody>
          <a:bodyPr lIns="82589" tIns="41294" rIns="82589" bIns="41294"/>
          <a:lstStyle/>
          <a:p>
            <a:r>
              <a:rPr lang="zh-CN" altLang="en-US" sz="2400" b="1">
                <a:latin typeface="宋体" panose="02010600030101010101" pitchFamily="2" charset="-122"/>
              </a:rPr>
              <a:t>基本知识素养</a:t>
            </a:r>
            <a:endParaRPr lang="zh-CN" altLang="en-US" sz="2400" b="1">
              <a:latin typeface="宋体" panose="02010600030101010101" pitchFamily="2" charset="-122"/>
            </a:endParaRPr>
          </a:p>
          <a:p>
            <a:r>
              <a:rPr lang="zh-CN" altLang="en-US" sz="2400" b="1">
                <a:latin typeface="宋体" panose="02010600030101010101" pitchFamily="2" charset="-122"/>
              </a:rPr>
              <a:t>基本解题技能</a:t>
            </a:r>
            <a:endParaRPr lang="zh-CN" altLang="en-US" sz="2400" b="1">
              <a:latin typeface="宋体" panose="02010600030101010101" pitchFamily="2" charset="-122"/>
            </a:endParaRPr>
          </a:p>
          <a:p>
            <a:r>
              <a:rPr lang="zh-CN" altLang="en-US" sz="2400" b="1">
                <a:latin typeface="宋体" panose="02010600030101010101" pitchFamily="2" charset="-122"/>
              </a:rPr>
              <a:t>基本学科素养</a:t>
            </a:r>
            <a:endParaRPr lang="zh-CN" altLang="en-US" sz="2400" b="1">
              <a:latin typeface="宋体" panose="02010600030101010101" pitchFamily="2" charset="-122"/>
            </a:endParaRPr>
          </a:p>
          <a:p>
            <a:endParaRPr lang="zh-CN" altLang="en-US" sz="2400" b="1">
              <a:solidFill>
                <a:srgbClr val="FF0000"/>
              </a:solidFill>
              <a:latin typeface="宋体" panose="02010600030101010101" pitchFamily="2" charset="-122"/>
            </a:endParaRPr>
          </a:p>
        </p:txBody>
      </p:sp>
      <p:sp>
        <p:nvSpPr>
          <p:cNvPr id="283656" name="云形标注 5"/>
          <p:cNvSpPr>
            <a:spLocks noChangeArrowheads="1"/>
          </p:cNvSpPr>
          <p:nvPr/>
        </p:nvSpPr>
        <p:spPr bwMode="auto">
          <a:xfrm>
            <a:off x="4675505" y="4521200"/>
            <a:ext cx="2686050" cy="1428750"/>
          </a:xfrm>
          <a:prstGeom prst="cloudCallout">
            <a:avLst>
              <a:gd name="adj1" fmla="val 5194"/>
              <a:gd name="adj2" fmla="val -78023"/>
            </a:avLst>
          </a:prstGeom>
          <a:solidFill>
            <a:srgbClr val="FBE5D6"/>
          </a:solidFill>
          <a:ln w="9525">
            <a:solidFill>
              <a:schemeClr val="tx1"/>
            </a:solidFill>
            <a:round/>
          </a:ln>
        </p:spPr>
        <p:txBody>
          <a:bodyPr lIns="82589" tIns="41294" rIns="82589" bIns="41294"/>
          <a:lstStyle/>
          <a:p>
            <a:pPr algn="ctr">
              <a:lnSpc>
                <a:spcPts val="2600"/>
              </a:lnSpc>
            </a:pPr>
            <a:r>
              <a:rPr lang="zh-CN" altLang="en-US" sz="2400" b="1">
                <a:latin typeface="宋体" panose="02010600030101010101" pitchFamily="2" charset="-122"/>
              </a:rPr>
              <a:t>解题能力</a:t>
            </a:r>
            <a:endParaRPr lang="en-US" altLang="zh-CN" sz="2400" b="1">
              <a:latin typeface="宋体" panose="02010600030101010101" pitchFamily="2" charset="-122"/>
            </a:endParaRPr>
          </a:p>
          <a:p>
            <a:pPr algn="ctr">
              <a:lnSpc>
                <a:spcPts val="2600"/>
              </a:lnSpc>
            </a:pPr>
            <a:r>
              <a:rPr lang="zh-CN" altLang="en-US" sz="2400" b="1">
                <a:latin typeface="宋体" panose="02010600030101010101" pitchFamily="2" charset="-122"/>
              </a:rPr>
              <a:t>解题质量</a:t>
            </a:r>
            <a:endParaRPr lang="zh-CN" altLang="en-US" sz="2400" b="1">
              <a:latin typeface="宋体" panose="02010600030101010101" pitchFamily="2" charset="-122"/>
            </a:endParaRPr>
          </a:p>
          <a:p>
            <a:pPr algn="ctr">
              <a:lnSpc>
                <a:spcPts val="2600"/>
              </a:lnSpc>
            </a:pPr>
            <a:r>
              <a:rPr lang="zh-CN" altLang="en-US" sz="2400" b="1">
                <a:latin typeface="宋体" panose="02010600030101010101" pitchFamily="2" charset="-122"/>
              </a:rPr>
              <a:t>解题速度</a:t>
            </a:r>
            <a:endParaRPr lang="zh-CN" altLang="en-US" sz="2400" b="1">
              <a:latin typeface="宋体" panose="02010600030101010101" pitchFamily="2" charset="-122"/>
            </a:endParaRPr>
          </a:p>
          <a:p>
            <a:pPr algn="ctr">
              <a:lnSpc>
                <a:spcPts val="2600"/>
              </a:lnSpc>
            </a:pPr>
            <a:endParaRPr lang="zh-CN" altLang="en-US" sz="2400" b="1">
              <a:solidFill>
                <a:srgbClr val="FF0000"/>
              </a:solidFill>
              <a:latin typeface="宋体" panose="02010600030101010101" pitchFamily="2" charset="-122"/>
            </a:endParaRPr>
          </a:p>
        </p:txBody>
      </p:sp>
      <p:sp>
        <p:nvSpPr>
          <p:cNvPr id="283657" name="云形标注 5"/>
          <p:cNvSpPr>
            <a:spLocks noChangeArrowheads="1"/>
          </p:cNvSpPr>
          <p:nvPr/>
        </p:nvSpPr>
        <p:spPr bwMode="auto">
          <a:xfrm>
            <a:off x="8061325" y="4562475"/>
            <a:ext cx="3567430" cy="1214755"/>
          </a:xfrm>
          <a:prstGeom prst="cloudCallout">
            <a:avLst>
              <a:gd name="adj1" fmla="val 5819"/>
              <a:gd name="adj2" fmla="val -90653"/>
            </a:avLst>
          </a:prstGeom>
          <a:solidFill>
            <a:srgbClr val="FBE5D6"/>
          </a:solidFill>
          <a:ln w="9525">
            <a:solidFill>
              <a:schemeClr val="tx1"/>
            </a:solidFill>
            <a:round/>
          </a:ln>
        </p:spPr>
        <p:txBody>
          <a:bodyPr lIns="82589" tIns="41294" rIns="82589" bIns="41294"/>
          <a:lstStyle/>
          <a:p>
            <a:pPr algn="ctr">
              <a:lnSpc>
                <a:spcPts val="2600"/>
              </a:lnSpc>
            </a:pPr>
            <a:r>
              <a:rPr lang="zh-CN" altLang="en-US" sz="2400" b="1">
                <a:latin typeface="宋体" panose="02010600030101010101" pitchFamily="2" charset="-122"/>
              </a:rPr>
              <a:t>考试能力与素质</a:t>
            </a:r>
            <a:endParaRPr lang="zh-CN" altLang="en-US" sz="2400" b="1">
              <a:latin typeface="宋体" panose="02010600030101010101" pitchFamily="2" charset="-122"/>
            </a:endParaRPr>
          </a:p>
          <a:p>
            <a:pPr algn="ctr">
              <a:lnSpc>
                <a:spcPts val="2600"/>
              </a:lnSpc>
            </a:pPr>
            <a:r>
              <a:rPr lang="zh-CN" altLang="en-US" sz="2400" b="1">
                <a:latin typeface="宋体" panose="02010600030101010101" pitchFamily="2" charset="-122"/>
              </a:rPr>
              <a:t>考试技巧与规范</a:t>
            </a:r>
            <a:endParaRPr lang="zh-CN" altLang="en-US" sz="2400" b="1">
              <a:latin typeface="宋体" panose="02010600030101010101" pitchFamily="2" charset="-122"/>
            </a:endParaRPr>
          </a:p>
          <a:p>
            <a:pPr algn="ctr">
              <a:lnSpc>
                <a:spcPts val="2600"/>
              </a:lnSpc>
            </a:pPr>
            <a:endParaRPr lang="zh-CN" altLang="en-US" sz="2400" b="1">
              <a:solidFill>
                <a:srgbClr val="FF0000"/>
              </a:solidFill>
              <a:latin typeface="宋体" panose="02010600030101010101" pitchFamily="2" charset="-122"/>
            </a:endParaRPr>
          </a:p>
        </p:txBody>
      </p:sp>
      <p:sp>
        <p:nvSpPr>
          <p:cNvPr id="11" name="右箭头 10"/>
          <p:cNvSpPr/>
          <p:nvPr/>
        </p:nvSpPr>
        <p:spPr>
          <a:xfrm>
            <a:off x="1143000" y="3286125"/>
            <a:ext cx="1619250" cy="643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5pPr>
          </a:lstStyle>
          <a:p>
            <a:pPr algn="ctr" eaLnBrk="1" hangingPunct="1">
              <a:defRPr/>
            </a:pPr>
            <a:r>
              <a:rPr lang="zh-CN" altLang="en-US" sz="3200" b="1" noProof="1">
                <a:solidFill>
                  <a:srgbClr val="C00000"/>
                </a:solidFill>
              </a:rPr>
              <a:t>一轮</a:t>
            </a:r>
            <a:endParaRPr lang="zh-CN" altLang="en-US" sz="3200" b="1" noProof="1">
              <a:solidFill>
                <a:srgbClr val="C00000"/>
              </a:solidFill>
            </a:endParaRPr>
          </a:p>
        </p:txBody>
      </p:sp>
      <p:sp>
        <p:nvSpPr>
          <p:cNvPr id="12" name="右箭头 11"/>
          <p:cNvSpPr/>
          <p:nvPr/>
        </p:nvSpPr>
        <p:spPr>
          <a:xfrm>
            <a:off x="5066030" y="3267075"/>
            <a:ext cx="1619250" cy="643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5pPr>
          </a:lstStyle>
          <a:p>
            <a:pPr algn="ctr" eaLnBrk="1" hangingPunct="1">
              <a:defRPr/>
            </a:pPr>
            <a:r>
              <a:rPr lang="zh-CN" altLang="en-US" sz="3200" b="1" noProof="1">
                <a:solidFill>
                  <a:srgbClr val="C00000"/>
                </a:solidFill>
              </a:rPr>
              <a:t>二轮</a:t>
            </a:r>
            <a:endParaRPr lang="zh-CN" altLang="en-US" sz="3200" b="1" noProof="1">
              <a:solidFill>
                <a:srgbClr val="C00000"/>
              </a:solidFill>
            </a:endParaRPr>
          </a:p>
        </p:txBody>
      </p:sp>
      <p:sp>
        <p:nvSpPr>
          <p:cNvPr id="13" name="右箭头 12"/>
          <p:cNvSpPr/>
          <p:nvPr/>
        </p:nvSpPr>
        <p:spPr>
          <a:xfrm>
            <a:off x="9036050" y="3286125"/>
            <a:ext cx="1619250" cy="6432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200" b="0" i="0" u="none" kern="1200" baseline="0">
                <a:solidFill>
                  <a:schemeClr val="tx1"/>
                </a:solidFill>
                <a:latin typeface="Calibri" panose="020F0502020204030204" charset="0"/>
                <a:ea typeface="宋体" panose="02010600030101010101" pitchFamily="2" charset="-122"/>
                <a:cs typeface="+mn-cs"/>
              </a:defRPr>
            </a:lvl5pPr>
          </a:lstStyle>
          <a:p>
            <a:pPr algn="ctr" eaLnBrk="1" hangingPunct="1">
              <a:defRPr/>
            </a:pPr>
            <a:r>
              <a:rPr lang="zh-CN" altLang="en-US" sz="3200" b="1" noProof="1">
                <a:solidFill>
                  <a:srgbClr val="C00000"/>
                </a:solidFill>
              </a:rPr>
              <a:t>三轮</a:t>
            </a:r>
            <a:endParaRPr lang="zh-CN" altLang="en-US" sz="3200" b="1" noProof="1">
              <a:solidFill>
                <a:srgbClr val="C00000"/>
              </a:solidFill>
            </a:endParaRPr>
          </a:p>
        </p:txBody>
      </p:sp>
      <p:sp>
        <p:nvSpPr>
          <p:cNvPr id="283661" name="文本框 1"/>
          <p:cNvSpPr txBox="1">
            <a:spLocks noChangeArrowheads="1"/>
          </p:cNvSpPr>
          <p:nvPr/>
        </p:nvSpPr>
        <p:spPr bwMode="auto">
          <a:xfrm>
            <a:off x="3683635" y="0"/>
            <a:ext cx="4154170" cy="584835"/>
          </a:xfrm>
          <a:prstGeom prst="rect">
            <a:avLst/>
          </a:prstGeom>
          <a:noFill/>
          <a:ln w="9525">
            <a:noFill/>
            <a:miter lim="800000"/>
          </a:ln>
        </p:spPr>
        <p:txBody>
          <a:bodyPr wrap="square">
            <a:spAutoFit/>
          </a:bodyPr>
          <a:lstStyle/>
          <a:p>
            <a:r>
              <a:rPr lang="zh-CN" altLang="en-US" sz="3200" b="1" dirty="0">
                <a:solidFill>
                  <a:srgbClr val="FF0000"/>
                </a:solidFill>
                <a:latin typeface="宋体" panose="02010600030101010101" pitchFamily="2" charset="-122"/>
                <a:sym typeface="宋体" panose="02010600030101010101" pitchFamily="2" charset="-122"/>
              </a:rPr>
              <a:t>三轮复习的不同要求</a:t>
            </a:r>
            <a:endParaRPr lang="zh-CN" altLang="en-US" sz="3200" b="1" dirty="0">
              <a:solidFill>
                <a:srgbClr val="FF0000"/>
              </a:solidFill>
              <a:latin typeface="宋体" panose="02010600030101010101" pitchFamily="2" charset="-122"/>
              <a:sym typeface="宋体" panose="02010600030101010101" pitchFamily="2" charset="-122"/>
            </a:endParaRPr>
          </a:p>
        </p:txBody>
      </p:sp>
    </p:spTree>
  </p:cSld>
  <p:clrMapOvr>
    <a:masterClrMapping/>
  </p:clrMapOvr>
  <p:transition spd="med">
    <p:push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Text Box 2"/>
          <p:cNvSpPr txBox="1">
            <a:spLocks noChangeArrowheads="1"/>
          </p:cNvSpPr>
          <p:nvPr/>
        </p:nvSpPr>
        <p:spPr bwMode="auto">
          <a:xfrm>
            <a:off x="1127125" y="942975"/>
            <a:ext cx="10398125" cy="2491105"/>
          </a:xfrm>
          <a:prstGeom prst="rect">
            <a:avLst/>
          </a:prstGeom>
          <a:solidFill>
            <a:srgbClr val="F7FEA0"/>
          </a:solidFill>
          <a:ln w="9525">
            <a:noFill/>
            <a:miter lim="800000"/>
          </a:ln>
        </p:spPr>
        <p:txBody>
          <a:bodyPr lIns="0" rIns="0" anchor="ctr">
            <a:spAutoFit/>
          </a:bodyPr>
          <a:lstStyle/>
          <a:p>
            <a:pPr algn="ctr">
              <a:spcBef>
                <a:spcPct val="75000"/>
              </a:spcBef>
            </a:pPr>
            <a:r>
              <a:rPr lang="zh-CN" altLang="en-US" sz="7200" b="1" dirty="0">
                <a:solidFill>
                  <a:srgbClr val="FF3300"/>
                </a:solidFill>
                <a:latin typeface="Arial" panose="020B0604020202020204" pitchFamily="34" charset="0"/>
              </a:rPr>
              <a:t>一轮复习</a:t>
            </a:r>
            <a:endParaRPr lang="zh-CN" altLang="en-US" sz="7200" b="1" dirty="0">
              <a:solidFill>
                <a:srgbClr val="FF3300"/>
              </a:solidFill>
              <a:latin typeface="Arial" panose="020B0604020202020204" pitchFamily="34" charset="0"/>
            </a:endParaRPr>
          </a:p>
          <a:p>
            <a:pPr algn="ctr">
              <a:spcBef>
                <a:spcPct val="75000"/>
              </a:spcBef>
            </a:pPr>
            <a:r>
              <a:rPr lang="zh-CN" altLang="en-US" sz="4800" b="1" dirty="0">
                <a:latin typeface="Times New Roman" panose="02020603050405020304" pitchFamily="18" charset="0"/>
                <a:ea typeface="楷体_GB2312" panose="02010609030101010101" charset="-122"/>
              </a:rPr>
              <a:t>应着重培养学生学习行为习惯</a:t>
            </a:r>
            <a:endParaRPr lang="zh-CN" altLang="en-US" sz="4800" b="1" dirty="0">
              <a:latin typeface="Times New Roman" panose="02020603050405020304" pitchFamily="18" charset="0"/>
              <a:ea typeface="楷体_GB2312" panose="02010609030101010101" charset="-122"/>
            </a:endParaRPr>
          </a:p>
        </p:txBody>
      </p:sp>
      <p:sp>
        <p:nvSpPr>
          <p:cNvPr id="285699" name="Text Box 4"/>
          <p:cNvSpPr txBox="1">
            <a:spLocks noChangeArrowheads="1"/>
          </p:cNvSpPr>
          <p:nvPr/>
        </p:nvSpPr>
        <p:spPr bwMode="auto">
          <a:xfrm>
            <a:off x="2495550" y="3933825"/>
            <a:ext cx="1800225" cy="1752600"/>
          </a:xfrm>
          <a:prstGeom prst="rect">
            <a:avLst/>
          </a:prstGeom>
          <a:noFill/>
          <a:ln w="76200" cmpd="tri">
            <a:solidFill>
              <a:srgbClr val="FF0000"/>
            </a:solidFill>
            <a:miter lim="800000"/>
          </a:ln>
        </p:spPr>
        <p:txBody>
          <a:bodyPr>
            <a:spAutoFit/>
          </a:bodyPr>
          <a:lstStyle/>
          <a:p>
            <a:pPr algn="ctr">
              <a:spcBef>
                <a:spcPct val="50000"/>
              </a:spcBef>
            </a:pPr>
            <a:r>
              <a:rPr lang="zh-CN" altLang="en-US" sz="3600" b="1" dirty="0">
                <a:latin typeface="Times New Roman" panose="02020603050405020304" pitchFamily="18" charset="0"/>
              </a:rPr>
              <a:t>指导学生课堂笔记</a:t>
            </a:r>
            <a:endParaRPr lang="zh-CN" altLang="en-US" sz="3600" b="1" dirty="0">
              <a:latin typeface="Times New Roman" panose="02020603050405020304" pitchFamily="18" charset="0"/>
            </a:endParaRPr>
          </a:p>
        </p:txBody>
      </p:sp>
      <p:sp>
        <p:nvSpPr>
          <p:cNvPr id="285700" name="Text Box 5">
            <a:hlinkClick r:id=""/>
          </p:cNvPr>
          <p:cNvSpPr txBox="1">
            <a:spLocks noChangeArrowheads="1"/>
          </p:cNvSpPr>
          <p:nvPr/>
        </p:nvSpPr>
        <p:spPr bwMode="auto">
          <a:xfrm>
            <a:off x="5018405" y="3933825"/>
            <a:ext cx="1800225" cy="1752600"/>
          </a:xfrm>
          <a:prstGeom prst="rect">
            <a:avLst/>
          </a:prstGeom>
          <a:solidFill>
            <a:srgbClr val="CCFF33"/>
          </a:solidFill>
          <a:ln w="76200" cmpd="tri">
            <a:solidFill>
              <a:srgbClr val="FF0000"/>
            </a:solidFill>
            <a:miter lim="800000"/>
          </a:ln>
        </p:spPr>
        <p:txBody>
          <a:bodyPr>
            <a:spAutoFit/>
          </a:bodyPr>
          <a:lstStyle/>
          <a:p>
            <a:pPr algn="ctr">
              <a:spcBef>
                <a:spcPct val="50000"/>
              </a:spcBef>
            </a:pPr>
            <a:r>
              <a:rPr lang="zh-CN" altLang="en-US" sz="3600" b="1">
                <a:latin typeface="Times New Roman" panose="02020603050405020304" pitchFamily="18" charset="0"/>
              </a:rPr>
              <a:t>指导学生整理错题</a:t>
            </a:r>
            <a:endParaRPr lang="zh-CN" altLang="en-US" sz="3600" b="1">
              <a:latin typeface="Times New Roman" panose="02020603050405020304" pitchFamily="18" charset="0"/>
            </a:endParaRPr>
          </a:p>
        </p:txBody>
      </p:sp>
      <p:sp>
        <p:nvSpPr>
          <p:cNvPr id="285701" name="Text Box 6"/>
          <p:cNvSpPr txBox="1">
            <a:spLocks noChangeArrowheads="1"/>
          </p:cNvSpPr>
          <p:nvPr/>
        </p:nvSpPr>
        <p:spPr bwMode="auto">
          <a:xfrm>
            <a:off x="7609205" y="3933825"/>
            <a:ext cx="1800225" cy="1752600"/>
          </a:xfrm>
          <a:prstGeom prst="rect">
            <a:avLst/>
          </a:prstGeom>
          <a:noFill/>
          <a:ln w="76200" cmpd="tri">
            <a:solidFill>
              <a:srgbClr val="FF0000"/>
            </a:solidFill>
            <a:miter lim="800000"/>
          </a:ln>
        </p:spPr>
        <p:txBody>
          <a:bodyPr>
            <a:spAutoFit/>
          </a:bodyPr>
          <a:lstStyle/>
          <a:p>
            <a:pPr algn="ctr">
              <a:spcBef>
                <a:spcPct val="50000"/>
              </a:spcBef>
            </a:pPr>
            <a:r>
              <a:rPr lang="zh-CN" altLang="en-US" sz="3600" b="1">
                <a:latin typeface="Times New Roman" panose="02020603050405020304" pitchFamily="18" charset="0"/>
              </a:rPr>
              <a:t>指导学生规范答题</a:t>
            </a:r>
            <a:endParaRPr lang="zh-CN" altLang="en-US" sz="3600" b="1">
              <a:latin typeface="Times New Roman" panose="02020603050405020304" pitchFamily="18"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5698"/>
                                        </p:tgtEl>
                                        <p:attrNameLst>
                                          <p:attrName>style.visibility</p:attrName>
                                        </p:attrNameLst>
                                      </p:cBhvr>
                                      <p:to>
                                        <p:strVal val="visible"/>
                                      </p:to>
                                    </p:set>
                                    <p:anim calcmode="lin" valueType="num">
                                      <p:cBhvr additive="base">
                                        <p:cTn id="7" dur="500" fill="hold"/>
                                        <p:tgtEl>
                                          <p:spTgt spid="285698"/>
                                        </p:tgtEl>
                                        <p:attrNameLst>
                                          <p:attrName>ppt_x</p:attrName>
                                        </p:attrNameLst>
                                      </p:cBhvr>
                                      <p:tavLst>
                                        <p:tav tm="0">
                                          <p:val>
                                            <p:strVal val="#ppt_x"/>
                                          </p:val>
                                        </p:tav>
                                        <p:tav tm="100000">
                                          <p:val>
                                            <p:strVal val="#ppt_x"/>
                                          </p:val>
                                        </p:tav>
                                      </p:tavLst>
                                    </p:anim>
                                    <p:anim calcmode="lin" valueType="num">
                                      <p:cBhvr additive="base">
                                        <p:cTn id="8" dur="500" fill="hold"/>
                                        <p:tgtEl>
                                          <p:spTgt spid="2856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5699"/>
                                        </p:tgtEl>
                                        <p:attrNameLst>
                                          <p:attrName>style.visibility</p:attrName>
                                        </p:attrNameLst>
                                      </p:cBhvr>
                                      <p:to>
                                        <p:strVal val="visible"/>
                                      </p:to>
                                    </p:set>
                                    <p:anim calcmode="lin" valueType="num">
                                      <p:cBhvr additive="base">
                                        <p:cTn id="13" dur="500" fill="hold"/>
                                        <p:tgtEl>
                                          <p:spTgt spid="285699"/>
                                        </p:tgtEl>
                                        <p:attrNameLst>
                                          <p:attrName>ppt_x</p:attrName>
                                        </p:attrNameLst>
                                      </p:cBhvr>
                                      <p:tavLst>
                                        <p:tav tm="0">
                                          <p:val>
                                            <p:strVal val="#ppt_x"/>
                                          </p:val>
                                        </p:tav>
                                        <p:tav tm="100000">
                                          <p:val>
                                            <p:strVal val="#ppt_x"/>
                                          </p:val>
                                        </p:tav>
                                      </p:tavLst>
                                    </p:anim>
                                    <p:anim calcmode="lin" valueType="num">
                                      <p:cBhvr additive="base">
                                        <p:cTn id="14" dur="500" fill="hold"/>
                                        <p:tgtEl>
                                          <p:spTgt spid="28569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5700"/>
                                        </p:tgtEl>
                                        <p:attrNameLst>
                                          <p:attrName>style.visibility</p:attrName>
                                        </p:attrNameLst>
                                      </p:cBhvr>
                                      <p:to>
                                        <p:strVal val="visible"/>
                                      </p:to>
                                    </p:set>
                                    <p:anim calcmode="lin" valueType="num">
                                      <p:cBhvr additive="base">
                                        <p:cTn id="19" dur="500" fill="hold"/>
                                        <p:tgtEl>
                                          <p:spTgt spid="285700"/>
                                        </p:tgtEl>
                                        <p:attrNameLst>
                                          <p:attrName>ppt_x</p:attrName>
                                        </p:attrNameLst>
                                      </p:cBhvr>
                                      <p:tavLst>
                                        <p:tav tm="0">
                                          <p:val>
                                            <p:strVal val="#ppt_x"/>
                                          </p:val>
                                        </p:tav>
                                        <p:tav tm="100000">
                                          <p:val>
                                            <p:strVal val="#ppt_x"/>
                                          </p:val>
                                        </p:tav>
                                      </p:tavLst>
                                    </p:anim>
                                    <p:anim calcmode="lin" valueType="num">
                                      <p:cBhvr additive="base">
                                        <p:cTn id="20" dur="500" fill="hold"/>
                                        <p:tgtEl>
                                          <p:spTgt spid="28570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5701"/>
                                        </p:tgtEl>
                                        <p:attrNameLst>
                                          <p:attrName>style.visibility</p:attrName>
                                        </p:attrNameLst>
                                      </p:cBhvr>
                                      <p:to>
                                        <p:strVal val="visible"/>
                                      </p:to>
                                    </p:set>
                                    <p:anim calcmode="lin" valueType="num">
                                      <p:cBhvr additive="base">
                                        <p:cTn id="25" dur="500" fill="hold"/>
                                        <p:tgtEl>
                                          <p:spTgt spid="285701"/>
                                        </p:tgtEl>
                                        <p:attrNameLst>
                                          <p:attrName>ppt_x</p:attrName>
                                        </p:attrNameLst>
                                      </p:cBhvr>
                                      <p:tavLst>
                                        <p:tav tm="0">
                                          <p:val>
                                            <p:strVal val="#ppt_x"/>
                                          </p:val>
                                        </p:tav>
                                        <p:tav tm="100000">
                                          <p:val>
                                            <p:strVal val="#ppt_x"/>
                                          </p:val>
                                        </p:tav>
                                      </p:tavLst>
                                    </p:anim>
                                    <p:anim calcmode="lin" valueType="num">
                                      <p:cBhvr additive="base">
                                        <p:cTn id="26" dur="500" fill="hold"/>
                                        <p:tgtEl>
                                          <p:spTgt spid="2857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animBg="1"/>
      <p:bldP spid="285699" grpId="0" animBg="1"/>
      <p:bldP spid="285700" grpId="0" animBg="1"/>
      <p:bldP spid="28570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内容占位符 2"/>
          <p:cNvSpPr>
            <a:spLocks noGrp="1"/>
          </p:cNvSpPr>
          <p:nvPr>
            <p:ph idx="1"/>
          </p:nvPr>
        </p:nvSpPr>
        <p:spPr>
          <a:xfrm>
            <a:off x="1828800" y="457200"/>
            <a:ext cx="8305800" cy="5867400"/>
          </a:xfrm>
        </p:spPr>
        <p:txBody>
          <a:bodyPr>
            <a:normAutofit fontScale="92500" lnSpcReduction="10000"/>
          </a:bodyPr>
          <a:lstStyle/>
          <a:p>
            <a:r>
              <a:rPr lang="en-US" altLang="zh-CN" sz="3200" b="1" u="sng">
                <a:solidFill>
                  <a:srgbClr val="FF0000"/>
                </a:solidFill>
                <a:latin typeface="楷体" panose="02010609060101010101" pitchFamily="49" charset="-122"/>
                <a:ea typeface="楷体" panose="02010609060101010101" pitchFamily="49" charset="-122"/>
              </a:rPr>
              <a:t> </a:t>
            </a:r>
            <a:r>
              <a:rPr lang="zh-CN" altLang="en-US" sz="3200" b="1" u="sng">
                <a:solidFill>
                  <a:srgbClr val="FF0000"/>
                </a:solidFill>
                <a:latin typeface="楷体" panose="02010609060101010101" pitchFamily="49" charset="-122"/>
                <a:ea typeface="楷体" panose="02010609060101010101" pitchFamily="49" charset="-122"/>
              </a:rPr>
              <a:t>最新《课程标准》</a:t>
            </a:r>
            <a:r>
              <a:rPr lang="zh-CN" altLang="en-US" sz="3200" b="1">
                <a:latin typeface="楷体" panose="02010609060101010101" pitchFamily="49" charset="-122"/>
                <a:ea typeface="楷体" panose="02010609060101010101" pitchFamily="49" charset="-122"/>
              </a:rPr>
              <a:t>制定，为高校选拔</a:t>
            </a:r>
            <a:r>
              <a:rPr lang="zh-CN" altLang="en-US" sz="3200" b="1" u="sng">
                <a:solidFill>
                  <a:srgbClr val="FF0000"/>
                </a:solidFill>
                <a:latin typeface="楷体" panose="02010609060101010101" pitchFamily="49" charset="-122"/>
                <a:ea typeface="楷体" panose="02010609060101010101" pitchFamily="49" charset="-122"/>
              </a:rPr>
              <a:t>思想道德素质</a:t>
            </a:r>
            <a:r>
              <a:rPr lang="zh-CN" altLang="en-US" sz="3200" b="1" u="sng">
                <a:latin typeface="楷体" panose="02010609060101010101" pitchFamily="49" charset="-122"/>
                <a:ea typeface="楷体" panose="02010609060101010101" pitchFamily="49" charset="-122"/>
              </a:rPr>
              <a:t>和</a:t>
            </a:r>
            <a:r>
              <a:rPr lang="zh-CN" altLang="en-US" sz="3200" b="1" u="sng">
                <a:solidFill>
                  <a:srgbClr val="FF0000"/>
                </a:solidFill>
                <a:latin typeface="楷体" panose="02010609060101010101" pitchFamily="49" charset="-122"/>
                <a:ea typeface="楷体" panose="02010609060101010101" pitchFamily="49" charset="-122"/>
              </a:rPr>
              <a:t>科学文化素质</a:t>
            </a:r>
            <a:r>
              <a:rPr lang="zh-CN" altLang="en-US" sz="3200" b="1">
                <a:latin typeface="楷体" panose="02010609060101010101" pitchFamily="49" charset="-122"/>
                <a:ea typeface="楷体" panose="02010609060101010101" pitchFamily="49" charset="-122"/>
              </a:rPr>
              <a:t>的人才，新增</a:t>
            </a:r>
            <a:r>
              <a:rPr lang="zh-CN" altLang="en-US" sz="3200" b="1" u="sng">
                <a:solidFill>
                  <a:srgbClr val="FF0000"/>
                </a:solidFill>
                <a:latin typeface="楷体" panose="02010609060101010101" pitchFamily="49" charset="-122"/>
                <a:ea typeface="楷体" panose="02010609060101010101" pitchFamily="49" charset="-122"/>
              </a:rPr>
              <a:t>人文</a:t>
            </a:r>
            <a:r>
              <a:rPr lang="en-US" altLang="zh-CN" sz="3200" b="1" u="sng">
                <a:solidFill>
                  <a:srgbClr val="FF0000"/>
                </a:solidFill>
                <a:latin typeface="楷体" panose="02010609060101010101" pitchFamily="49" charset="-122"/>
                <a:ea typeface="楷体" panose="02010609060101010101" pitchFamily="49" charset="-122"/>
              </a:rPr>
              <a:t>精神与素养</a:t>
            </a:r>
            <a:r>
              <a:rPr lang="zh-CN" altLang="en-US" sz="3200" b="1">
                <a:latin typeface="楷体" panose="02010609060101010101" pitchFamily="49" charset="-122"/>
                <a:ea typeface="楷体" panose="02010609060101010101" pitchFamily="49" charset="-122"/>
              </a:rPr>
              <a:t>考查</a:t>
            </a:r>
            <a:r>
              <a:rPr lang="en-US" altLang="zh-CN" sz="3200" b="1">
                <a:latin typeface="楷体" panose="02010609060101010101" pitchFamily="49" charset="-122"/>
                <a:ea typeface="楷体" panose="02010609060101010101" pitchFamily="49" charset="-122"/>
              </a:rPr>
              <a:t>，实现</a:t>
            </a:r>
            <a:r>
              <a:rPr lang="en-US" altLang="zh-CN" sz="3200" b="1" u="sng">
                <a:solidFill>
                  <a:srgbClr val="FF0000"/>
                </a:solidFill>
                <a:latin typeface="楷体" panose="02010609060101010101" pitchFamily="49" charset="-122"/>
                <a:ea typeface="楷体" panose="02010609060101010101" pitchFamily="49" charset="-122"/>
              </a:rPr>
              <a:t>德智体美劳</a:t>
            </a:r>
            <a:r>
              <a:rPr lang="en-US" altLang="zh-CN" sz="3200" b="1">
                <a:latin typeface="楷体" panose="02010609060101010101" pitchFamily="49" charset="-122"/>
                <a:ea typeface="楷体" panose="02010609060101010101" pitchFamily="49" charset="-122"/>
              </a:rPr>
              <a:t>全面发展</a:t>
            </a:r>
            <a:r>
              <a:rPr lang="zh-CN" altLang="en-US" sz="3200" b="1">
                <a:latin typeface="楷体" panose="02010609060101010101" pitchFamily="49" charset="-122"/>
                <a:ea typeface="楷体" panose="02010609060101010101" pitchFamily="49" charset="-122"/>
              </a:rPr>
              <a:t>的考查要求</a:t>
            </a:r>
            <a:r>
              <a:rPr lang="en-US" altLang="zh-CN" sz="3200" b="1">
                <a:latin typeface="楷体" panose="02010609060101010101" pitchFamily="49" charset="-122"/>
                <a:ea typeface="楷体" panose="02010609060101010101" pitchFamily="49" charset="-122"/>
              </a:rPr>
              <a:t>.</a:t>
            </a:r>
            <a:endParaRPr lang="en-US" altLang="zh-CN" sz="3200" b="1">
              <a:latin typeface="楷体" panose="02010609060101010101" pitchFamily="49" charset="-122"/>
              <a:ea typeface="楷体" panose="02010609060101010101" pitchFamily="49" charset="-122"/>
            </a:endParaRPr>
          </a:p>
          <a:p>
            <a:r>
              <a:rPr lang="zh-CN" altLang="en-US" sz="3200" b="1">
                <a:solidFill>
                  <a:srgbClr val="C00000"/>
                </a:solidFill>
                <a:latin typeface="楷体" panose="02010609060101010101" pitchFamily="49" charset="-122"/>
                <a:ea typeface="楷体" panose="02010609060101010101" pitchFamily="49" charset="-122"/>
              </a:rPr>
              <a:t>教科书渗透七大主题教育</a:t>
            </a:r>
            <a:r>
              <a:rPr lang="zh-CN" altLang="en-US" sz="3200" b="1">
                <a:latin typeface="楷体" panose="02010609060101010101" pitchFamily="49" charset="-122"/>
                <a:ea typeface="楷体" panose="02010609060101010101" pitchFamily="49" charset="-122"/>
              </a:rPr>
              <a:t>：第一，社会主义核心价值观教育；第二，中华优秀传统文化教育；第三，教科书重视革命传统教育；第四，国家主权、海洋意识及爱国主义教育；第五，重视法治教育；第六，注重民族团结教育；第七，贯彻生态文明教育。</a:t>
            </a:r>
            <a:endParaRPr lang="zh-CN" altLang="en-US" sz="3200" b="1">
              <a:latin typeface="楷体" panose="02010609060101010101" pitchFamily="49" charset="-122"/>
              <a:ea typeface="楷体" panose="02010609060101010101" pitchFamily="49" charset="-122"/>
            </a:endParaRPr>
          </a:p>
          <a:p>
            <a:endParaRPr lang="zh-CN" altLang="en-US"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Text Box 2"/>
          <p:cNvSpPr txBox="1">
            <a:spLocks noChangeArrowheads="1"/>
          </p:cNvSpPr>
          <p:nvPr/>
        </p:nvSpPr>
        <p:spPr bwMode="auto">
          <a:xfrm>
            <a:off x="589280" y="798830"/>
            <a:ext cx="11050270" cy="2768600"/>
          </a:xfrm>
          <a:prstGeom prst="rect">
            <a:avLst/>
          </a:prstGeom>
          <a:noFill/>
          <a:ln w="9525">
            <a:solidFill>
              <a:srgbClr val="FF3300"/>
            </a:solidFill>
            <a:miter lim="800000"/>
          </a:ln>
        </p:spPr>
        <p:txBody>
          <a:bodyPr>
            <a:spAutoFit/>
          </a:bodyPr>
          <a:lstStyle/>
          <a:p>
            <a:pPr algn="just">
              <a:lnSpc>
                <a:spcPct val="145000"/>
              </a:lnSpc>
            </a:pPr>
            <a:r>
              <a:rPr lang="zh-CN" altLang="en-US" sz="4000" b="1" dirty="0">
                <a:latin typeface="Times New Roman" panose="02020603050405020304" pitchFamily="18" charset="0"/>
              </a:rPr>
              <a:t>    第一轮复习主要</a:t>
            </a:r>
            <a:r>
              <a:rPr lang="zh-CN" altLang="en-US" sz="4000" b="1" dirty="0">
                <a:solidFill>
                  <a:srgbClr val="FF3300"/>
                </a:solidFill>
                <a:latin typeface="Times New Roman" panose="02020603050405020304" pitchFamily="18" charset="0"/>
              </a:rPr>
              <a:t>明确</a:t>
            </a:r>
            <a:r>
              <a:rPr lang="zh-CN" altLang="en-US" sz="4000" b="1" dirty="0">
                <a:latin typeface="Times New Roman" panose="02020603050405020304" pitchFamily="18" charset="0"/>
              </a:rPr>
              <a:t>各章的重点、难点、考点，</a:t>
            </a:r>
            <a:r>
              <a:rPr lang="zh-CN" altLang="en-US" sz="4000" b="1" dirty="0">
                <a:solidFill>
                  <a:srgbClr val="FF3300"/>
                </a:solidFill>
                <a:latin typeface="Times New Roman" panose="02020603050405020304" pitchFamily="18" charset="0"/>
              </a:rPr>
              <a:t>熟悉</a:t>
            </a:r>
            <a:r>
              <a:rPr lang="zh-CN" altLang="en-US" sz="4000" b="1" dirty="0">
                <a:latin typeface="Times New Roman" panose="02020603050405020304" pitchFamily="18" charset="0"/>
              </a:rPr>
              <a:t>各种高考题型并有针对性地训练，以</a:t>
            </a:r>
            <a:r>
              <a:rPr lang="zh-CN" altLang="en-US" sz="4000" b="1" dirty="0">
                <a:solidFill>
                  <a:srgbClr val="FF3300"/>
                </a:solidFill>
                <a:latin typeface="Times New Roman" panose="02020603050405020304" pitchFamily="18" charset="0"/>
              </a:rPr>
              <a:t>夯实</a:t>
            </a:r>
            <a:r>
              <a:rPr lang="zh-CN" altLang="en-US" sz="4000" b="1" dirty="0">
                <a:latin typeface="Times New Roman" panose="02020603050405020304" pitchFamily="18" charset="0"/>
              </a:rPr>
              <a:t>基础为基本追求。  </a:t>
            </a:r>
            <a:endParaRPr lang="zh-CN" altLang="en-US" sz="4000" b="1" dirty="0">
              <a:latin typeface="Times New Roman" panose="02020603050405020304" pitchFamily="18" charset="0"/>
            </a:endParaRPr>
          </a:p>
        </p:txBody>
      </p:sp>
      <p:sp>
        <p:nvSpPr>
          <p:cNvPr id="286723" name="Text Box 4"/>
          <p:cNvSpPr txBox="1">
            <a:spLocks noChangeArrowheads="1"/>
          </p:cNvSpPr>
          <p:nvPr/>
        </p:nvSpPr>
        <p:spPr bwMode="auto">
          <a:xfrm>
            <a:off x="3230245" y="0"/>
            <a:ext cx="5320030" cy="582295"/>
          </a:xfrm>
          <a:prstGeom prst="rect">
            <a:avLst/>
          </a:prstGeom>
          <a:solidFill>
            <a:srgbClr val="F7FEA0"/>
          </a:solidFill>
          <a:ln w="9525">
            <a:noFill/>
            <a:miter lim="800000"/>
          </a:ln>
        </p:spPr>
        <p:txBody>
          <a:bodyPr wrap="square" anchor="ctr">
            <a:spAutoFit/>
          </a:bodyPr>
          <a:lstStyle/>
          <a:p>
            <a:pPr algn="ctr"/>
            <a:r>
              <a:rPr lang="zh-CN" altLang="en-US" sz="3200" b="1" dirty="0">
                <a:solidFill>
                  <a:srgbClr val="FF3300"/>
                </a:solidFill>
                <a:latin typeface="Arial" panose="020B0604020202020204" pitchFamily="34" charset="0"/>
              </a:rPr>
              <a:t>第一轮复习：定位</a:t>
            </a:r>
            <a:endParaRPr lang="zh-CN" altLang="en-US" sz="3200" b="1" dirty="0">
              <a:solidFill>
                <a:srgbClr val="FF3300"/>
              </a:solidFill>
              <a:latin typeface="Arial" panose="020B0604020202020204" pitchFamily="34" charset="0"/>
            </a:endParaRPr>
          </a:p>
        </p:txBody>
      </p:sp>
      <p:pic>
        <p:nvPicPr>
          <p:cNvPr id="286724" name="Picture 1032"/>
          <p:cNvPicPr>
            <a:picLocks noChangeAspect="1" noChangeArrowheads="1"/>
          </p:cNvPicPr>
          <p:nvPr/>
        </p:nvPicPr>
        <p:blipFill>
          <a:blip r:embed="rId1" cstate="print">
            <a:lum bright="6000"/>
          </a:blip>
          <a:srcRect l="2252" t="2666" r="3352" b="67360"/>
          <a:stretch>
            <a:fillRect/>
          </a:stretch>
        </p:blipFill>
        <p:spPr bwMode="auto">
          <a:xfrm>
            <a:off x="1631950" y="4137025"/>
            <a:ext cx="9485630" cy="1800225"/>
          </a:xfrm>
          <a:prstGeom prst="rect">
            <a:avLst/>
          </a:prstGeom>
          <a:noFill/>
          <a:ln w="9525">
            <a:noFill/>
            <a:miter lim="800000"/>
            <a:headEnd/>
            <a:tailEnd/>
          </a:ln>
        </p:spPr>
      </p:pic>
      <p:sp>
        <p:nvSpPr>
          <p:cNvPr id="286725" name="Text Box 5"/>
          <p:cNvSpPr txBox="1">
            <a:spLocks noChangeArrowheads="1"/>
          </p:cNvSpPr>
          <p:nvPr/>
        </p:nvSpPr>
        <p:spPr bwMode="auto">
          <a:xfrm>
            <a:off x="1830705" y="4338955"/>
            <a:ext cx="8569325" cy="1395095"/>
          </a:xfrm>
          <a:prstGeom prst="rect">
            <a:avLst/>
          </a:prstGeom>
          <a:noFill/>
          <a:ln w="9525">
            <a:noFill/>
            <a:miter lim="800000"/>
          </a:ln>
        </p:spPr>
        <p:txBody>
          <a:bodyPr>
            <a:spAutoFit/>
          </a:bodyPr>
          <a:lstStyle/>
          <a:p>
            <a:pPr algn="ctr">
              <a:spcBef>
                <a:spcPct val="20000"/>
              </a:spcBef>
            </a:pPr>
            <a:r>
              <a:rPr lang="zh-CN" altLang="en-US" sz="3200" b="1">
                <a:latin typeface="Times New Roman" panose="02020603050405020304" pitchFamily="18" charset="0"/>
                <a:ea typeface="隶书" panose="02010509060101010101" pitchFamily="49" charset="-122"/>
              </a:rPr>
              <a:t>本轮复习定位</a:t>
            </a:r>
            <a:endParaRPr lang="zh-CN" altLang="en-US" sz="3200" b="1">
              <a:latin typeface="Times New Roman" panose="02020603050405020304" pitchFamily="18" charset="0"/>
              <a:ea typeface="隶书" panose="02010509060101010101" pitchFamily="49" charset="-122"/>
            </a:endParaRPr>
          </a:p>
          <a:p>
            <a:pPr algn="ctr">
              <a:spcBef>
                <a:spcPct val="20000"/>
              </a:spcBef>
            </a:pPr>
            <a:r>
              <a:rPr lang="zh-CN" altLang="en-US" sz="4400" b="1">
                <a:solidFill>
                  <a:srgbClr val="FF3300"/>
                </a:solidFill>
                <a:latin typeface="Times New Roman" panose="02020603050405020304" pitchFamily="18" charset="0"/>
                <a:ea typeface="隶书" panose="02010509060101010101" pitchFamily="49" charset="-122"/>
              </a:rPr>
              <a:t>基础题不失分、提高题有基础</a:t>
            </a:r>
            <a:endParaRPr lang="zh-CN" altLang="en-US" sz="4400" b="1">
              <a:solidFill>
                <a:srgbClr val="FF3300"/>
              </a:solidFill>
              <a:latin typeface="Times New Roman" panose="02020603050405020304" pitchFamily="18" charset="0"/>
              <a:ea typeface="隶书" panose="02010509060101010101" pitchFamily="49" charset="-122"/>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23"/>
                                        </p:tgtEl>
                                        <p:attrNameLst>
                                          <p:attrName>style.visibility</p:attrName>
                                        </p:attrNameLst>
                                      </p:cBhvr>
                                      <p:to>
                                        <p:strVal val="visible"/>
                                      </p:to>
                                    </p:set>
                                    <p:anim calcmode="lin" valueType="num">
                                      <p:cBhvr additive="base">
                                        <p:cTn id="7" dur="500" fill="hold"/>
                                        <p:tgtEl>
                                          <p:spTgt spid="286723"/>
                                        </p:tgtEl>
                                        <p:attrNameLst>
                                          <p:attrName>ppt_x</p:attrName>
                                        </p:attrNameLst>
                                      </p:cBhvr>
                                      <p:tavLst>
                                        <p:tav tm="0">
                                          <p:val>
                                            <p:strVal val="#ppt_x"/>
                                          </p:val>
                                        </p:tav>
                                        <p:tav tm="100000">
                                          <p:val>
                                            <p:strVal val="#ppt_x"/>
                                          </p:val>
                                        </p:tav>
                                      </p:tavLst>
                                    </p:anim>
                                    <p:anim calcmode="lin" valueType="num">
                                      <p:cBhvr additive="base">
                                        <p:cTn id="8" dur="500" fill="hold"/>
                                        <p:tgtEl>
                                          <p:spTgt spid="2867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722"/>
                                        </p:tgtEl>
                                        <p:attrNameLst>
                                          <p:attrName>style.visibility</p:attrName>
                                        </p:attrNameLst>
                                      </p:cBhvr>
                                      <p:to>
                                        <p:strVal val="visible"/>
                                      </p:to>
                                    </p:set>
                                    <p:anim calcmode="lin" valueType="num">
                                      <p:cBhvr additive="base">
                                        <p:cTn id="13" dur="500" fill="hold"/>
                                        <p:tgtEl>
                                          <p:spTgt spid="286722"/>
                                        </p:tgtEl>
                                        <p:attrNameLst>
                                          <p:attrName>ppt_x</p:attrName>
                                        </p:attrNameLst>
                                      </p:cBhvr>
                                      <p:tavLst>
                                        <p:tav tm="0">
                                          <p:val>
                                            <p:strVal val="#ppt_x"/>
                                          </p:val>
                                        </p:tav>
                                        <p:tav tm="100000">
                                          <p:val>
                                            <p:strVal val="#ppt_x"/>
                                          </p:val>
                                        </p:tav>
                                      </p:tavLst>
                                    </p:anim>
                                    <p:anim calcmode="lin" valueType="num">
                                      <p:cBhvr additive="base">
                                        <p:cTn id="14" dur="500" fill="hold"/>
                                        <p:tgtEl>
                                          <p:spTgt spid="2867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6725"/>
                                        </p:tgtEl>
                                        <p:attrNameLst>
                                          <p:attrName>style.visibility</p:attrName>
                                        </p:attrNameLst>
                                      </p:cBhvr>
                                      <p:to>
                                        <p:strVal val="visible"/>
                                      </p:to>
                                    </p:set>
                                    <p:anim calcmode="lin" valueType="num">
                                      <p:cBhvr additive="base">
                                        <p:cTn id="19" dur="500" fill="hold"/>
                                        <p:tgtEl>
                                          <p:spTgt spid="286725"/>
                                        </p:tgtEl>
                                        <p:attrNameLst>
                                          <p:attrName>ppt_x</p:attrName>
                                        </p:attrNameLst>
                                      </p:cBhvr>
                                      <p:tavLst>
                                        <p:tav tm="0">
                                          <p:val>
                                            <p:strVal val="#ppt_x"/>
                                          </p:val>
                                        </p:tav>
                                        <p:tav tm="100000">
                                          <p:val>
                                            <p:strVal val="#ppt_x"/>
                                          </p:val>
                                        </p:tav>
                                      </p:tavLst>
                                    </p:anim>
                                    <p:anim calcmode="lin" valueType="num">
                                      <p:cBhvr additive="base">
                                        <p:cTn id="20" dur="500" fill="hold"/>
                                        <p:tgtEl>
                                          <p:spTgt spid="2867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2" grpId="0" animBg="1"/>
      <p:bldP spid="286723" grpId="0" animBg="1"/>
      <p:bldP spid="28672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F95B47E1-2D12-4A10-A330-364A0595581C}"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3" name="Text Box 3"/>
          <p:cNvSpPr txBox="1">
            <a:spLocks noChangeArrowheads="1"/>
          </p:cNvSpPr>
          <p:nvPr/>
        </p:nvSpPr>
        <p:spPr bwMode="auto">
          <a:xfrm>
            <a:off x="3324144" y="2178713"/>
            <a:ext cx="4073525" cy="583565"/>
          </a:xfrm>
          <a:prstGeom prst="rect">
            <a:avLst/>
          </a:prstGeom>
          <a:noFill/>
          <a:ln w="9525">
            <a:noFill/>
            <a:miter lim="800000"/>
          </a:ln>
        </p:spPr>
        <p:txBody>
          <a:bodyPr>
            <a:spAutoFit/>
          </a:bodyPr>
          <a:lstStyle/>
          <a:p>
            <a:r>
              <a:rPr lang="en-US" altLang="zh-CN" sz="3200" b="1" dirty="0" smtClean="0">
                <a:solidFill>
                  <a:srgbClr val="FF0000"/>
                </a:solidFill>
                <a:latin typeface="黑体" panose="02010609060101010101" pitchFamily="49" charset="-122"/>
                <a:ea typeface="黑体" panose="02010609060101010101" pitchFamily="49" charset="-122"/>
              </a:rPr>
              <a:t>1.</a:t>
            </a:r>
            <a:r>
              <a:rPr lang="zh-CN" altLang="en-US" sz="3200" b="1" dirty="0" smtClean="0">
                <a:solidFill>
                  <a:srgbClr val="FF0000"/>
                </a:solidFill>
                <a:latin typeface="黑体" panose="02010609060101010101" pitchFamily="49" charset="-122"/>
                <a:ea typeface="黑体" panose="02010609060101010101" pitchFamily="49" charset="-122"/>
              </a:rPr>
              <a:t>“做”好</a:t>
            </a:r>
            <a:r>
              <a:rPr lang="zh-CN" altLang="en-US" sz="3200" b="1" dirty="0">
                <a:solidFill>
                  <a:srgbClr val="FF0000"/>
                </a:solidFill>
                <a:latin typeface="黑体" panose="02010609060101010101" pitchFamily="49" charset="-122"/>
                <a:ea typeface="黑体" panose="02010609060101010101" pitchFamily="49" charset="-122"/>
              </a:rPr>
              <a:t>考题</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6" name="矩形 5"/>
          <p:cNvSpPr/>
          <p:nvPr/>
        </p:nvSpPr>
        <p:spPr>
          <a:xfrm>
            <a:off x="2959254" y="3245484"/>
            <a:ext cx="2226310" cy="583565"/>
          </a:xfrm>
          <a:prstGeom prst="rect">
            <a:avLst/>
          </a:prstGeom>
        </p:spPr>
        <p:txBody>
          <a:bodyPr vert="horz" wrap="none" lIns="91440" tIns="45720" rIns="91440" bIns="45720" numCol="1" anchor="t">
            <a:spAutoFit/>
          </a:bodyPr>
          <a:lstStyle/>
          <a:p>
            <a:pPr marL="342900" indent="-342900" algn="l" defTabSz="457200" eaLnBrk="0" fontAlgn="base" latinLnBrk="0">
              <a:lnSpc>
                <a:spcPct val="100000"/>
              </a:lnSpc>
              <a:spcBef>
                <a:spcPts val="800"/>
              </a:spcBef>
              <a:spcAft>
                <a:spcPts val="0"/>
              </a:spcAft>
              <a:buFontTx/>
              <a:buNone/>
            </a:pPr>
            <a:r>
              <a:rPr lang="en-US" altLang="ko-KR" sz="3200" b="1" strike="noStrike" cap="none" dirty="0" smtClean="0">
                <a:solidFill>
                  <a:srgbClr val="FF0000"/>
                </a:solidFill>
                <a:latin typeface="黑体" panose="02010609060101010101" pitchFamily="49" charset="-122"/>
                <a:ea typeface="黑体" panose="02010609060101010101" pitchFamily="49" charset="-122"/>
              </a:rPr>
              <a:t>2.高效训练</a:t>
            </a:r>
            <a:endParaRPr lang="ko-KR" altLang="en-US" sz="3200" b="1" strike="noStrike" cap="none" dirty="0" smtClean="0">
              <a:solidFill>
                <a:srgbClr val="FF0000"/>
              </a:solidFill>
              <a:latin typeface="黑体" panose="02010609060101010101" pitchFamily="49" charset="-122"/>
              <a:ea typeface="黑体" panose="02010609060101010101" pitchFamily="49" charset="-122"/>
            </a:endParaRPr>
          </a:p>
        </p:txBody>
      </p:sp>
      <p:sp>
        <p:nvSpPr>
          <p:cNvPr id="7" name="文本框 265217"/>
          <p:cNvSpPr txBox="1">
            <a:spLocks noChangeArrowheads="1"/>
          </p:cNvSpPr>
          <p:nvPr/>
        </p:nvSpPr>
        <p:spPr bwMode="auto">
          <a:xfrm>
            <a:off x="2353147" y="4312255"/>
            <a:ext cx="3438525" cy="583565"/>
          </a:xfrm>
          <a:prstGeom prst="rect">
            <a:avLst/>
          </a:prstGeom>
          <a:noFill/>
          <a:ln w="9525">
            <a:noFill/>
            <a:miter lim="800000"/>
          </a:ln>
        </p:spPr>
        <p:txBody>
          <a:bodyPr vert="horz" wrap="square" lIns="91440" tIns="45720" rIns="91440" bIns="45720" numCol="1" anchor="t">
            <a:spAutoFit/>
          </a:bodyPr>
          <a:lstStyle/>
          <a:p>
            <a:pPr marL="0" indent="0" algn="l" defTabSz="457200" eaLnBrk="0" fontAlgn="base" latinLnBrk="0">
              <a:lnSpc>
                <a:spcPct val="100000"/>
              </a:lnSpc>
              <a:spcBef>
                <a:spcPts val="0"/>
              </a:spcBef>
              <a:spcAft>
                <a:spcPts val="0"/>
              </a:spcAft>
              <a:buFontTx/>
              <a:buNone/>
            </a:pPr>
            <a:r>
              <a:rPr lang="en-US" altLang="ko-KR" sz="3200" b="1" strike="noStrike" cap="none" dirty="0" smtClean="0">
                <a:solidFill>
                  <a:srgbClr val="FF0000"/>
                </a:solidFill>
                <a:latin typeface="黑体" panose="02010609060101010101" pitchFamily="49" charset="-122"/>
                <a:ea typeface="黑体" panose="02010609060101010101" pitchFamily="49" charset="-122"/>
              </a:rPr>
              <a:t> 3.</a:t>
            </a:r>
            <a:r>
              <a:rPr lang="zh-CN" altLang="en-US" sz="3200" b="1" strike="noStrike" cap="none" dirty="0" smtClean="0">
                <a:solidFill>
                  <a:srgbClr val="FF0000"/>
                </a:solidFill>
                <a:latin typeface="黑体" panose="02010609060101010101" pitchFamily="49" charset="-122"/>
                <a:ea typeface="黑体" panose="02010609060101010101" pitchFamily="49" charset="-122"/>
              </a:rPr>
              <a:t>课堂设计</a:t>
            </a:r>
            <a:endParaRPr lang="zh-CN" altLang="en-US" sz="3200" b="1" strike="noStrike" cap="none" dirty="0" smtClean="0">
              <a:solidFill>
                <a:srgbClr val="FF0000"/>
              </a:solidFill>
              <a:latin typeface="黑体" panose="02010609060101010101" pitchFamily="49" charset="-122"/>
              <a:ea typeface="黑体" panose="02010609060101010101" pitchFamily="49" charset="-122"/>
            </a:endParaRPr>
          </a:p>
        </p:txBody>
      </p:sp>
      <p:sp>
        <p:nvSpPr>
          <p:cNvPr id="4" name="文本框 265217"/>
          <p:cNvSpPr txBox="1">
            <a:spLocks noChangeArrowheads="1"/>
          </p:cNvSpPr>
          <p:nvPr/>
        </p:nvSpPr>
        <p:spPr bwMode="auto">
          <a:xfrm>
            <a:off x="1789032" y="5431362"/>
            <a:ext cx="5047703" cy="584775"/>
          </a:xfrm>
          <a:prstGeom prst="rect">
            <a:avLst/>
          </a:prstGeom>
          <a:noFill/>
          <a:ln w="9525">
            <a:noFill/>
            <a:miter lim="800000"/>
          </a:ln>
        </p:spPr>
        <p:txBody>
          <a:bodyPr vert="horz" wrap="square" lIns="91440" tIns="45720" rIns="91440" bIns="45720" numCol="1" anchor="t">
            <a:spAutoFit/>
          </a:bodyPr>
          <a:lstStyle/>
          <a:p>
            <a:pPr defTabSz="457200" eaLnBrk="0" fontAlgn="base"/>
            <a:r>
              <a:rPr lang="en-US" altLang="ko-KR" sz="3200" b="1" strike="noStrike" cap="none" dirty="0" smtClean="0">
                <a:solidFill>
                  <a:srgbClr val="FF0000"/>
                </a:solidFill>
                <a:latin typeface="黑体" panose="02010609060101010101" pitchFamily="49" charset="-122"/>
                <a:ea typeface="黑体" panose="02010609060101010101" pitchFamily="49" charset="-122"/>
              </a:rPr>
              <a:t> 4.</a:t>
            </a:r>
            <a:r>
              <a:rPr lang="zh-CN" altLang="en-US" sz="3200" b="1" dirty="0" smtClean="0">
                <a:solidFill>
                  <a:srgbClr val="FF0000"/>
                </a:solidFill>
                <a:latin typeface="微软雅黑" panose="020B0503020204020204" pitchFamily="34" charset="-122"/>
                <a:ea typeface="微软雅黑" panose="020B0503020204020204" pitchFamily="34" charset="-122"/>
              </a:rPr>
              <a:t>通</a:t>
            </a:r>
            <a:r>
              <a:rPr lang="zh-CN" altLang="en-US" sz="3200" b="1" dirty="0">
                <a:solidFill>
                  <a:srgbClr val="FF0000"/>
                </a:solidFill>
                <a:latin typeface="微软雅黑" panose="020B0503020204020204" pitchFamily="34" charset="-122"/>
                <a:ea typeface="微软雅黑" panose="020B0503020204020204" pitchFamily="34" charset="-122"/>
              </a:rPr>
              <a:t>史</a:t>
            </a:r>
            <a:r>
              <a:rPr lang="zh-CN" altLang="en-US" sz="3200" b="1" dirty="0" smtClean="0">
                <a:solidFill>
                  <a:srgbClr val="FF0000"/>
                </a:solidFill>
                <a:latin typeface="微软雅黑" panose="020B0503020204020204" pitchFamily="34" charset="-122"/>
                <a:ea typeface="微软雅黑" panose="020B0503020204020204" pitchFamily="34" charset="-122"/>
              </a:rPr>
              <a:t> </a:t>
            </a:r>
            <a:r>
              <a:rPr lang="en-US" altLang="zh-CN" sz="3200" b="1" dirty="0">
                <a:solidFill>
                  <a:srgbClr val="FF0000"/>
                </a:solidFill>
                <a:latin typeface="微软雅黑" panose="020B0503020204020204" pitchFamily="34" charset="-122"/>
                <a:ea typeface="微软雅黑" panose="020B0503020204020204" pitchFamily="34" charset="-122"/>
              </a:rPr>
              <a:t>+ </a:t>
            </a:r>
            <a:r>
              <a:rPr lang="zh-CN" altLang="en-US" sz="3200" b="1" dirty="0">
                <a:solidFill>
                  <a:srgbClr val="FF0000"/>
                </a:solidFill>
                <a:latin typeface="微软雅黑" panose="020B0503020204020204" pitchFamily="34" charset="-122"/>
                <a:ea typeface="微软雅黑" panose="020B0503020204020204" pitchFamily="34" charset="-122"/>
              </a:rPr>
              <a:t>专题</a:t>
            </a:r>
            <a:r>
              <a:rPr lang="zh-CN" altLang="en-US" sz="3200" b="1" dirty="0" smtClean="0">
                <a:solidFill>
                  <a:srgbClr val="FF0000"/>
                </a:solidFill>
                <a:latin typeface="微软雅黑" panose="020B0503020204020204" pitchFamily="34" charset="-122"/>
                <a:ea typeface="微软雅黑" panose="020B0503020204020204" pitchFamily="34" charset="-122"/>
              </a:rPr>
              <a:t>整合</a:t>
            </a:r>
            <a:r>
              <a:rPr lang="zh-CN" altLang="en-US" sz="3200" b="1" strike="noStrike" cap="none" dirty="0" smtClean="0">
                <a:solidFill>
                  <a:srgbClr val="FF0000"/>
                </a:solidFill>
                <a:latin typeface="黑体" panose="02010609060101010101" pitchFamily="49" charset="-122"/>
                <a:ea typeface="黑体" panose="02010609060101010101" pitchFamily="49" charset="-122"/>
              </a:rPr>
              <a:t>战略</a:t>
            </a:r>
            <a:endParaRPr lang="zh-CN" altLang="en-US" sz="3200" b="1" strike="noStrike" cap="none" dirty="0" smtClean="0">
              <a:solidFill>
                <a:srgbClr val="FF0000"/>
              </a:solidFill>
              <a:latin typeface="黑体" panose="02010609060101010101" pitchFamily="49" charset="-122"/>
              <a:ea typeface="黑体" panose="02010609060101010101" pitchFamily="49" charset="-122"/>
            </a:endParaRPr>
          </a:p>
        </p:txBody>
      </p:sp>
      <p:sp>
        <p:nvSpPr>
          <p:cNvPr id="8" name="Rectangle 4"/>
          <p:cNvSpPr/>
          <p:nvPr/>
        </p:nvSpPr>
        <p:spPr bwMode="auto">
          <a:xfrm>
            <a:off x="468630" y="229780"/>
            <a:ext cx="5972810" cy="1120775"/>
          </a:xfrm>
          <a:prstGeom prst="rect">
            <a:avLst/>
          </a:prstGeom>
        </p:spPr>
        <p:style>
          <a:lnRef idx="1">
            <a:schemeClr val="accent3"/>
          </a:lnRef>
          <a:fillRef idx="2">
            <a:schemeClr val="accent3"/>
          </a:fillRef>
          <a:effectRef idx="1">
            <a:schemeClr val="accent3"/>
          </a:effectRef>
          <a:fontRef idx="minor">
            <a:schemeClr val="dk1"/>
          </a:fontRef>
        </p:style>
        <p:txBody>
          <a:bodyPr vert="horz" wrap="none" lIns="100965" tIns="50165" rIns="100965" bIns="50165" numCol="1" anchor="ctr">
            <a:noAutofit/>
          </a:bodyPr>
          <a:lstStyle/>
          <a:p>
            <a:pPr marL="0" indent="0" algn="l" defTabSz="1012825" eaLnBrk="0" fontAlgn="base" latinLnBrk="0">
              <a:lnSpc>
                <a:spcPct val="100000"/>
              </a:lnSpc>
              <a:spcBef>
                <a:spcPts val="0"/>
              </a:spcBef>
              <a:spcAft>
                <a:spcPts val="0"/>
              </a:spcAft>
              <a:buFontTx/>
              <a:buNone/>
            </a:pPr>
            <a:r>
              <a:rPr lang="en-US" altLang="ko-KR" sz="3600" b="0" strike="noStrike" cap="none" dirty="0" smtClean="0">
                <a:solidFill>
                  <a:srgbClr val="FF0000"/>
                </a:solidFill>
                <a:latin typeface="仿宋_GB2312" panose="02010609030101010101" charset="-122"/>
                <a:ea typeface="仿宋_GB2312" panose="02010609030101010101" charset="-122"/>
              </a:rPr>
              <a:t>●（二）具体措施备策略</a:t>
            </a:r>
            <a:endParaRPr lang="ko-KR" altLang="en-US" sz="3600" b="0" strike="noStrike" cap="none" dirty="0" smtClean="0">
              <a:solidFill>
                <a:srgbClr val="FF0000"/>
              </a:solidFill>
              <a:latin typeface="仿宋_GB2312" panose="02010609030101010101" charset="-122"/>
              <a:ea typeface="仿宋_GB2312" panose="02010609030101010101" charset="-122"/>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Text Box 3"/>
          <p:cNvSpPr txBox="1">
            <a:spLocks noChangeArrowheads="1"/>
          </p:cNvSpPr>
          <p:nvPr/>
        </p:nvSpPr>
        <p:spPr bwMode="auto">
          <a:xfrm>
            <a:off x="3509905" y="143868"/>
            <a:ext cx="4073525" cy="645160"/>
          </a:xfrm>
          <a:prstGeom prst="rect">
            <a:avLst/>
          </a:prstGeom>
          <a:noFill/>
          <a:ln w="9525">
            <a:noFill/>
            <a:miter lim="800000"/>
          </a:ln>
        </p:spPr>
        <p:txBody>
          <a:bodyPr>
            <a:spAutoFit/>
          </a:bodyPr>
          <a:lstStyle/>
          <a:p>
            <a:r>
              <a:rPr lang="en-US" altLang="zh-CN" sz="3600" b="1" dirty="0" smtClean="0">
                <a:solidFill>
                  <a:srgbClr val="FF0000"/>
                </a:solidFill>
                <a:latin typeface="仿宋_GB2312" panose="02010609030101010101" charset="-122"/>
                <a:ea typeface="仿宋_GB2312" panose="02010609030101010101" charset="-122"/>
              </a:rPr>
              <a:t>1.</a:t>
            </a:r>
            <a:r>
              <a:rPr lang="zh-CN" altLang="en-US" sz="3600" b="1" dirty="0" smtClean="0">
                <a:solidFill>
                  <a:srgbClr val="FF0000"/>
                </a:solidFill>
                <a:latin typeface="仿宋_GB2312" panose="02010609030101010101" charset="-122"/>
                <a:ea typeface="仿宋_GB2312" panose="02010609030101010101" charset="-122"/>
              </a:rPr>
              <a:t>“做”好</a:t>
            </a:r>
            <a:r>
              <a:rPr lang="zh-CN" altLang="en-US" sz="3600" b="1" dirty="0">
                <a:solidFill>
                  <a:srgbClr val="FF0000"/>
                </a:solidFill>
                <a:latin typeface="仿宋_GB2312" panose="02010609030101010101" charset="-122"/>
                <a:ea typeface="仿宋_GB2312" panose="02010609030101010101" charset="-122"/>
              </a:rPr>
              <a:t>考题</a:t>
            </a:r>
            <a:endParaRPr lang="zh-CN" altLang="en-US" sz="3600" b="1" dirty="0">
              <a:solidFill>
                <a:srgbClr val="FF0000"/>
              </a:solidFill>
              <a:latin typeface="仿宋_GB2312" panose="02010609030101010101" charset="-122"/>
              <a:ea typeface="仿宋_GB2312" panose="02010609030101010101" charset="-122"/>
            </a:endParaRPr>
          </a:p>
        </p:txBody>
      </p:sp>
      <p:sp>
        <p:nvSpPr>
          <p:cNvPr id="313346" name="Text Box 4"/>
          <p:cNvSpPr txBox="1"/>
          <p:nvPr/>
        </p:nvSpPr>
        <p:spPr>
          <a:xfrm>
            <a:off x="497205" y="1495921"/>
            <a:ext cx="11464925" cy="844205"/>
          </a:xfrm>
          <a:prstGeom prst="rect">
            <a:avLst/>
          </a:prstGeom>
          <a:noFill/>
          <a:ln w="9525">
            <a:noFill/>
          </a:ln>
        </p:spPr>
        <p:txBody>
          <a:bodyPr>
            <a:spAutoFit/>
          </a:bodyPr>
          <a:lstStyle/>
          <a:p>
            <a:pPr>
              <a:lnSpc>
                <a:spcPct val="150000"/>
              </a:lnSpc>
              <a:defRPr/>
            </a:pPr>
            <a:r>
              <a:rPr lang="zh-CN" altLang="en-US" sz="3600" b="1" noProof="1">
                <a:latin typeface="华文楷体" panose="02010600040101010101" pitchFamily="2" charset="-122"/>
                <a:ea typeface="华文楷体" panose="02010600040101010101" pitchFamily="2" charset="-122"/>
              </a:rPr>
              <a:t>文科做</a:t>
            </a:r>
            <a:r>
              <a:rPr lang="zh-CN" altLang="en-US" sz="3600" b="1" noProof="1">
                <a:solidFill>
                  <a:srgbClr val="FF0000"/>
                </a:solidFill>
                <a:latin typeface="华文楷体" panose="02010600040101010101" pitchFamily="2" charset="-122"/>
                <a:ea typeface="华文楷体" panose="02010600040101010101" pitchFamily="2" charset="-122"/>
              </a:rPr>
              <a:t>近</a:t>
            </a:r>
            <a:r>
              <a:rPr lang="en-US" altLang="zh-CN" sz="3600" b="1" noProof="1">
                <a:solidFill>
                  <a:srgbClr val="FF0000"/>
                </a:solidFill>
                <a:latin typeface="华文楷体" panose="02010600040101010101" pitchFamily="2" charset="-122"/>
                <a:ea typeface="华文楷体" panose="02010600040101010101" pitchFamily="2" charset="-122"/>
              </a:rPr>
              <a:t>3</a:t>
            </a:r>
            <a:r>
              <a:rPr lang="zh-CN" altLang="en-US" sz="3600" b="1" noProof="1">
                <a:solidFill>
                  <a:srgbClr val="FF0000"/>
                </a:solidFill>
                <a:latin typeface="华文楷体" panose="02010600040101010101" pitchFamily="2" charset="-122"/>
                <a:ea typeface="华文楷体" panose="02010600040101010101" pitchFamily="2" charset="-122"/>
              </a:rPr>
              <a:t>年全国</a:t>
            </a:r>
            <a:r>
              <a:rPr lang="en-US" altLang="zh-CN" sz="3600" b="1" noProof="1">
                <a:solidFill>
                  <a:srgbClr val="FF0000"/>
                </a:solidFill>
                <a:latin typeface="华文楷体" panose="02010600040101010101" pitchFamily="2" charset="-122"/>
                <a:ea typeface="华文楷体" panose="02010600040101010101" pitchFamily="2" charset="-122"/>
              </a:rPr>
              <a:t>1</a:t>
            </a:r>
            <a:r>
              <a:rPr lang="zh-CN" altLang="en-US" sz="3600" b="1" noProof="1">
                <a:solidFill>
                  <a:srgbClr val="FF0000"/>
                </a:solidFill>
                <a:latin typeface="华文楷体" panose="02010600040101010101" pitchFamily="2" charset="-122"/>
                <a:ea typeface="华文楷体" panose="02010600040101010101" pitchFamily="2" charset="-122"/>
              </a:rPr>
              <a:t>、</a:t>
            </a:r>
            <a:r>
              <a:rPr lang="en-US" altLang="zh-CN" sz="3600" b="1" noProof="1">
                <a:solidFill>
                  <a:srgbClr val="FF0000"/>
                </a:solidFill>
                <a:latin typeface="华文楷体" panose="02010600040101010101" pitchFamily="2" charset="-122"/>
                <a:ea typeface="华文楷体" panose="02010600040101010101" pitchFamily="2" charset="-122"/>
              </a:rPr>
              <a:t>2</a:t>
            </a:r>
            <a:r>
              <a:rPr lang="zh-CN" altLang="en-US" sz="3600" b="1" noProof="1">
                <a:solidFill>
                  <a:srgbClr val="FF0000"/>
                </a:solidFill>
                <a:latin typeface="华文楷体" panose="02010600040101010101" pitchFamily="2" charset="-122"/>
                <a:ea typeface="华文楷体" panose="02010600040101010101" pitchFamily="2" charset="-122"/>
              </a:rPr>
              <a:t>、</a:t>
            </a:r>
            <a:r>
              <a:rPr lang="en-US" altLang="zh-CN" sz="3600" b="1" noProof="1">
                <a:solidFill>
                  <a:srgbClr val="FF0000"/>
                </a:solidFill>
                <a:latin typeface="华文楷体" panose="02010600040101010101" pitchFamily="2" charset="-122"/>
                <a:ea typeface="华文楷体" panose="02010600040101010101" pitchFamily="2" charset="-122"/>
              </a:rPr>
              <a:t>3</a:t>
            </a:r>
            <a:r>
              <a:rPr lang="zh-CN" altLang="en-US" sz="3600" b="1" noProof="1">
                <a:solidFill>
                  <a:srgbClr val="FF0000"/>
                </a:solidFill>
                <a:latin typeface="华文楷体" panose="02010600040101010101" pitchFamily="2" charset="-122"/>
                <a:ea typeface="华文楷体" panose="02010600040101010101" pitchFamily="2" charset="-122"/>
              </a:rPr>
              <a:t>卷和北京的文综卷、海南卷</a:t>
            </a:r>
            <a:r>
              <a:rPr lang="zh-CN" altLang="en-US" sz="3600" b="1" noProof="1" smtClean="0">
                <a:latin typeface="华文楷体" panose="02010600040101010101" pitchFamily="2" charset="-122"/>
                <a:ea typeface="华文楷体" panose="02010600040101010101" pitchFamily="2" charset="-122"/>
              </a:rPr>
              <a:t>；</a:t>
            </a:r>
            <a:endParaRPr lang="zh-CN" altLang="en-US" sz="3600" b="1" noProof="1">
              <a:solidFill>
                <a:srgbClr val="FF0000"/>
              </a:solidFill>
              <a:latin typeface="华文楷体" panose="02010600040101010101" pitchFamily="2" charset="-122"/>
              <a:ea typeface="华文楷体" panose="02010600040101010101" pitchFamily="2" charset="-122"/>
            </a:endParaRPr>
          </a:p>
        </p:txBody>
      </p:sp>
      <p:sp>
        <p:nvSpPr>
          <p:cNvPr id="302084" name="文本框 1"/>
          <p:cNvSpPr txBox="1">
            <a:spLocks noChangeArrowheads="1"/>
          </p:cNvSpPr>
          <p:nvPr/>
        </p:nvSpPr>
        <p:spPr bwMode="auto">
          <a:xfrm>
            <a:off x="347980" y="911086"/>
            <a:ext cx="11614150" cy="584835"/>
          </a:xfrm>
          <a:prstGeom prst="rect">
            <a:avLst/>
          </a:prstGeom>
          <a:noFill/>
          <a:ln w="9525">
            <a:noFill/>
            <a:miter lim="800000"/>
          </a:ln>
        </p:spPr>
        <p:txBody>
          <a:bodyPr wrap="square">
            <a:spAutoFit/>
          </a:bodyPr>
          <a:lstStyle/>
          <a:p>
            <a:r>
              <a:rPr lang="zh-CN" altLang="en-US" sz="3200" b="1" dirty="0" smtClean="0">
                <a:solidFill>
                  <a:srgbClr val="111111"/>
                </a:solidFill>
                <a:latin typeface="宋体" panose="02010600030101010101" pitchFamily="2" charset="-122"/>
              </a:rPr>
              <a:t>找</a:t>
            </a:r>
            <a:r>
              <a:rPr lang="zh-CN" altLang="en-US" sz="3200" b="1" dirty="0">
                <a:solidFill>
                  <a:srgbClr val="111111"/>
                </a:solidFill>
                <a:latin typeface="宋体" panose="02010600030101010101" pitchFamily="2" charset="-122"/>
              </a:rPr>
              <a:t>感觉，</a:t>
            </a:r>
            <a:r>
              <a:rPr lang="zh-CN" altLang="en-US" sz="3200" b="1" dirty="0">
                <a:solidFill>
                  <a:srgbClr val="FF0000"/>
                </a:solidFill>
                <a:latin typeface="宋体" panose="02010600030101010101" pitchFamily="2" charset="-122"/>
              </a:rPr>
              <a:t>感受高考试题的深广度，有助于在复习中把握好“度”</a:t>
            </a:r>
            <a:endParaRPr lang="zh-CN" altLang="en-US" sz="3200" b="1" dirty="0">
              <a:solidFill>
                <a:srgbClr val="FF0000"/>
              </a:solidFill>
              <a:latin typeface="宋体" panose="02010600030101010101" pitchFamily="2" charset="-122"/>
            </a:endParaRPr>
          </a:p>
        </p:txBody>
      </p:sp>
      <p:sp>
        <p:nvSpPr>
          <p:cNvPr id="5" name="文本框 99"/>
          <p:cNvSpPr txBox="1">
            <a:spLocks noChangeArrowheads="1"/>
          </p:cNvSpPr>
          <p:nvPr/>
        </p:nvSpPr>
        <p:spPr bwMode="auto">
          <a:xfrm>
            <a:off x="497205" y="2681208"/>
            <a:ext cx="11699875" cy="3970318"/>
          </a:xfrm>
          <a:prstGeom prst="rect">
            <a:avLst/>
          </a:prstGeom>
          <a:noFill/>
          <a:ln w="9525">
            <a:noFill/>
            <a:miter lim="800000"/>
          </a:ln>
        </p:spPr>
        <p:txBody>
          <a:bodyPr>
            <a:spAutoFit/>
          </a:bodyPr>
          <a:lstStyle/>
          <a:p>
            <a:pPr algn="ctr"/>
            <a:r>
              <a:rPr lang="zh-CN" altLang="en-US" sz="2800" b="1" dirty="0">
                <a:solidFill>
                  <a:srgbClr val="FF0000"/>
                </a:solidFill>
                <a:latin typeface="宋体" panose="02010600030101010101" pitchFamily="2" charset="-122"/>
              </a:rPr>
              <a:t>做高考真题有四大</a:t>
            </a:r>
            <a:r>
              <a:rPr lang="zh-CN" altLang="en-US" sz="2800" b="1" dirty="0" smtClean="0">
                <a:solidFill>
                  <a:srgbClr val="FF0000"/>
                </a:solidFill>
                <a:latin typeface="宋体" panose="02010600030101010101" pitchFamily="2" charset="-122"/>
              </a:rPr>
              <a:t>好处</a:t>
            </a:r>
            <a:endParaRPr lang="zh-CN" altLang="en-US" sz="2800" b="1" dirty="0">
              <a:solidFill>
                <a:srgbClr val="FF0000"/>
              </a:solidFill>
              <a:latin typeface="宋体" panose="02010600030101010101" pitchFamily="2" charset="-122"/>
            </a:endParaRPr>
          </a:p>
          <a:p>
            <a:r>
              <a:rPr lang="zh-CN" altLang="en-US" sz="2800" b="1" dirty="0">
                <a:solidFill>
                  <a:srgbClr val="3E3E3E"/>
                </a:solidFill>
                <a:latin typeface="宋体" panose="02010600030101010101" pitchFamily="2" charset="-122"/>
              </a:rPr>
              <a:t>（</a:t>
            </a:r>
            <a:r>
              <a:rPr lang="en-US" altLang="zh-CN" sz="2800" b="1" dirty="0">
                <a:solidFill>
                  <a:srgbClr val="3E3E3E"/>
                </a:solidFill>
                <a:latin typeface="宋体" panose="02010600030101010101" pitchFamily="2" charset="-122"/>
              </a:rPr>
              <a:t>1</a:t>
            </a:r>
            <a:r>
              <a:rPr lang="zh-CN" altLang="en-US" sz="2800" b="1" dirty="0">
                <a:solidFill>
                  <a:srgbClr val="3E3E3E"/>
                </a:solidFill>
                <a:latin typeface="宋体" panose="02010600030101010101" pitchFamily="2" charset="-122"/>
              </a:rPr>
              <a:t>）突破</a:t>
            </a:r>
            <a:r>
              <a:rPr lang="zh-CN" altLang="en-US" sz="2800" b="1" dirty="0">
                <a:solidFill>
                  <a:srgbClr val="FF0000"/>
                </a:solidFill>
                <a:latin typeface="宋体" panose="02010600030101010101" pitchFamily="2" charset="-122"/>
              </a:rPr>
              <a:t>重点内容</a:t>
            </a:r>
            <a:endParaRPr lang="zh-CN" altLang="en-US" sz="2800" b="1" dirty="0">
              <a:solidFill>
                <a:srgbClr val="3E3E3E"/>
              </a:solidFill>
              <a:latin typeface="宋体" panose="02010600030101010101" pitchFamily="2" charset="-122"/>
            </a:endParaRPr>
          </a:p>
          <a:p>
            <a:r>
              <a:rPr lang="zh-CN" altLang="en-US" sz="2800" b="1" dirty="0">
                <a:solidFill>
                  <a:srgbClr val="3E3E3E"/>
                </a:solidFill>
                <a:latin typeface="宋体" panose="02010600030101010101" pitchFamily="2" charset="-122"/>
              </a:rPr>
              <a:t>（</a:t>
            </a:r>
            <a:r>
              <a:rPr lang="en-US" altLang="zh-CN" sz="2800" b="1" dirty="0">
                <a:solidFill>
                  <a:srgbClr val="3E3E3E"/>
                </a:solidFill>
                <a:latin typeface="宋体" panose="02010600030101010101" pitchFamily="2" charset="-122"/>
              </a:rPr>
              <a:t>2</a:t>
            </a:r>
            <a:r>
              <a:rPr lang="zh-CN" altLang="en-US" sz="2800" b="1" dirty="0">
                <a:solidFill>
                  <a:srgbClr val="3E3E3E"/>
                </a:solidFill>
                <a:latin typeface="宋体" panose="02010600030101010101" pitchFamily="2" charset="-122"/>
              </a:rPr>
              <a:t>）检验</a:t>
            </a:r>
            <a:r>
              <a:rPr lang="zh-CN" altLang="en-US" sz="2800" b="1" dirty="0">
                <a:solidFill>
                  <a:srgbClr val="FF0000"/>
                </a:solidFill>
                <a:latin typeface="宋体" panose="02010600030101010101" pitchFamily="2" charset="-122"/>
              </a:rPr>
              <a:t>学习效果</a:t>
            </a:r>
            <a:endParaRPr lang="zh-CN" altLang="en-US" sz="2800" b="1" dirty="0">
              <a:solidFill>
                <a:srgbClr val="3E3E3E"/>
              </a:solidFill>
              <a:latin typeface="宋体" panose="02010600030101010101" pitchFamily="2" charset="-122"/>
            </a:endParaRPr>
          </a:p>
          <a:p>
            <a:r>
              <a:rPr lang="zh-CN" altLang="en-US" sz="2800" b="1" dirty="0">
                <a:solidFill>
                  <a:srgbClr val="3E3E3E"/>
                </a:solidFill>
                <a:latin typeface="宋体" panose="02010600030101010101" pitchFamily="2" charset="-122"/>
              </a:rPr>
              <a:t>（</a:t>
            </a:r>
            <a:r>
              <a:rPr lang="en-US" altLang="zh-CN" sz="2800" b="1" dirty="0">
                <a:solidFill>
                  <a:srgbClr val="3E3E3E"/>
                </a:solidFill>
                <a:latin typeface="宋体" panose="02010600030101010101" pitchFamily="2" charset="-122"/>
              </a:rPr>
              <a:t>3</a:t>
            </a:r>
            <a:r>
              <a:rPr lang="zh-CN" altLang="en-US" sz="2800" b="1" dirty="0">
                <a:solidFill>
                  <a:srgbClr val="3E3E3E"/>
                </a:solidFill>
                <a:latin typeface="宋体" panose="02010600030101010101" pitchFamily="2" charset="-122"/>
              </a:rPr>
              <a:t>）把握</a:t>
            </a:r>
            <a:r>
              <a:rPr lang="zh-CN" altLang="en-US" sz="2800" b="1" dirty="0">
                <a:solidFill>
                  <a:srgbClr val="FF0000"/>
                </a:solidFill>
                <a:latin typeface="宋体" panose="02010600030101010101" pitchFamily="2" charset="-122"/>
              </a:rPr>
              <a:t>命题思路</a:t>
            </a:r>
            <a:endParaRPr lang="zh-CN" altLang="en-US" sz="2800" b="1" dirty="0">
              <a:solidFill>
                <a:srgbClr val="3E3E3E"/>
              </a:solidFill>
              <a:latin typeface="宋体" panose="02010600030101010101" pitchFamily="2" charset="-122"/>
            </a:endParaRPr>
          </a:p>
          <a:p>
            <a:r>
              <a:rPr lang="zh-CN" altLang="en-US" sz="2800" b="1" dirty="0">
                <a:solidFill>
                  <a:srgbClr val="3E3E3E"/>
                </a:solidFill>
                <a:latin typeface="宋体" panose="02010600030101010101" pitchFamily="2" charset="-122"/>
              </a:rPr>
              <a:t>（</a:t>
            </a:r>
            <a:r>
              <a:rPr lang="en-US" altLang="zh-CN" sz="2800" b="1" dirty="0">
                <a:solidFill>
                  <a:srgbClr val="3E3E3E"/>
                </a:solidFill>
                <a:latin typeface="宋体" panose="02010600030101010101" pitchFamily="2" charset="-122"/>
              </a:rPr>
              <a:t>4</a:t>
            </a:r>
            <a:r>
              <a:rPr lang="zh-CN" altLang="en-US" sz="2800" b="1" dirty="0">
                <a:solidFill>
                  <a:srgbClr val="3E3E3E"/>
                </a:solidFill>
                <a:latin typeface="宋体" panose="02010600030101010101" pitchFamily="2" charset="-122"/>
              </a:rPr>
              <a:t>）提高</a:t>
            </a:r>
            <a:r>
              <a:rPr lang="zh-CN" altLang="en-US" sz="2800" b="1" dirty="0">
                <a:solidFill>
                  <a:srgbClr val="FF0000"/>
                </a:solidFill>
                <a:latin typeface="宋体" panose="02010600030101010101" pitchFamily="2" charset="-122"/>
              </a:rPr>
              <a:t>实战经验</a:t>
            </a:r>
            <a:endParaRPr lang="zh-CN" altLang="en-US" sz="2800" b="1" dirty="0">
              <a:solidFill>
                <a:srgbClr val="3E3E3E"/>
              </a:solidFill>
              <a:latin typeface="宋体" panose="02010600030101010101" pitchFamily="2" charset="-122"/>
            </a:endParaRPr>
          </a:p>
          <a:p>
            <a:r>
              <a:rPr lang="zh-CN" altLang="en-US" sz="2800" b="1" dirty="0">
                <a:solidFill>
                  <a:srgbClr val="FF0000"/>
                </a:solidFill>
                <a:latin typeface="宋体" panose="02010600030101010101" pitchFamily="2" charset="-122"/>
              </a:rPr>
              <a:t>三轮复习怎么利用高考题</a:t>
            </a:r>
            <a:endParaRPr lang="zh-CN" altLang="en-US" sz="2800" b="1" dirty="0">
              <a:solidFill>
                <a:srgbClr val="FF0000"/>
              </a:solidFill>
              <a:latin typeface="宋体" panose="02010600030101010101" pitchFamily="2" charset="-122"/>
            </a:endParaRPr>
          </a:p>
          <a:p>
            <a:r>
              <a:rPr lang="zh-CN" altLang="en-US" sz="2800" b="1" dirty="0">
                <a:solidFill>
                  <a:srgbClr val="3E3E3E"/>
                </a:solidFill>
                <a:latin typeface="宋体" panose="02010600030101010101" pitchFamily="2" charset="-122"/>
              </a:rPr>
              <a:t>一轮复习：分知识点（题组）训练</a:t>
            </a:r>
            <a:endParaRPr lang="zh-CN" altLang="en-US" sz="2800" b="1" dirty="0">
              <a:solidFill>
                <a:srgbClr val="3E3E3E"/>
              </a:solidFill>
              <a:latin typeface="宋体" panose="02010600030101010101" pitchFamily="2" charset="-122"/>
            </a:endParaRPr>
          </a:p>
          <a:p>
            <a:r>
              <a:rPr lang="zh-CN" altLang="en-US" sz="2800" b="1" dirty="0">
                <a:solidFill>
                  <a:srgbClr val="3E3E3E"/>
                </a:solidFill>
                <a:latin typeface="宋体" panose="02010600030101010101" pitchFamily="2" charset="-122"/>
              </a:rPr>
              <a:t>二轮复习：分专题（模块）训练</a:t>
            </a:r>
            <a:endParaRPr lang="zh-CN" altLang="en-US" sz="2800" b="1" dirty="0">
              <a:solidFill>
                <a:srgbClr val="3E3E3E"/>
              </a:solidFill>
              <a:latin typeface="宋体" panose="02010600030101010101" pitchFamily="2" charset="-122"/>
            </a:endParaRPr>
          </a:p>
          <a:p>
            <a:r>
              <a:rPr lang="zh-CN" altLang="en-US" sz="2800" b="1" dirty="0">
                <a:solidFill>
                  <a:srgbClr val="3E3E3E"/>
                </a:solidFill>
                <a:latin typeface="宋体" panose="02010600030101010101" pitchFamily="2" charset="-122"/>
              </a:rPr>
              <a:t>三轮复习：考试说明中的题型</a:t>
            </a:r>
            <a:r>
              <a:rPr lang="zh-CN" altLang="en-US" sz="2800" b="1" dirty="0" smtClean="0">
                <a:solidFill>
                  <a:srgbClr val="3E3E3E"/>
                </a:solidFill>
                <a:latin typeface="宋体" panose="02010600030101010101" pitchFamily="2" charset="-122"/>
              </a:rPr>
              <a:t>示例</a:t>
            </a:r>
            <a:endParaRPr lang="zh-CN" altLang="en-US" sz="2800" b="1" dirty="0">
              <a:solidFill>
                <a:srgbClr val="3E3E3E"/>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2082"/>
                                        </p:tgtEl>
                                        <p:attrNameLst>
                                          <p:attrName>style.visibility</p:attrName>
                                        </p:attrNameLst>
                                      </p:cBhvr>
                                      <p:to>
                                        <p:strVal val="visible"/>
                                      </p:to>
                                    </p:set>
                                    <p:anim calcmode="lin" valueType="num">
                                      <p:cBhvr additive="base">
                                        <p:cTn id="7" dur="500" fill="hold"/>
                                        <p:tgtEl>
                                          <p:spTgt spid="302082"/>
                                        </p:tgtEl>
                                        <p:attrNameLst>
                                          <p:attrName>ppt_x</p:attrName>
                                        </p:attrNameLst>
                                      </p:cBhvr>
                                      <p:tavLst>
                                        <p:tav tm="0">
                                          <p:val>
                                            <p:strVal val="#ppt_x"/>
                                          </p:val>
                                        </p:tav>
                                        <p:tav tm="100000">
                                          <p:val>
                                            <p:strVal val="#ppt_x"/>
                                          </p:val>
                                        </p:tav>
                                      </p:tavLst>
                                    </p:anim>
                                    <p:anim calcmode="lin" valueType="num">
                                      <p:cBhvr additive="base">
                                        <p:cTn id="8" dur="500" fill="hold"/>
                                        <p:tgtEl>
                                          <p:spTgt spid="3020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2084"/>
                                        </p:tgtEl>
                                        <p:attrNameLst>
                                          <p:attrName>style.visibility</p:attrName>
                                        </p:attrNameLst>
                                      </p:cBhvr>
                                      <p:to>
                                        <p:strVal val="visible"/>
                                      </p:to>
                                    </p:set>
                                    <p:anim calcmode="lin" valueType="num">
                                      <p:cBhvr additive="base">
                                        <p:cTn id="13" dur="500" fill="hold"/>
                                        <p:tgtEl>
                                          <p:spTgt spid="302084"/>
                                        </p:tgtEl>
                                        <p:attrNameLst>
                                          <p:attrName>ppt_x</p:attrName>
                                        </p:attrNameLst>
                                      </p:cBhvr>
                                      <p:tavLst>
                                        <p:tav tm="0">
                                          <p:val>
                                            <p:strVal val="#ppt_x"/>
                                          </p:val>
                                        </p:tav>
                                        <p:tav tm="100000">
                                          <p:val>
                                            <p:strVal val="#ppt_x"/>
                                          </p:val>
                                        </p:tav>
                                      </p:tavLst>
                                    </p:anim>
                                    <p:anim calcmode="lin" valueType="num">
                                      <p:cBhvr additive="base">
                                        <p:cTn id="14" dur="500" fill="hold"/>
                                        <p:tgtEl>
                                          <p:spTgt spid="30208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3346"/>
                                        </p:tgtEl>
                                        <p:attrNameLst>
                                          <p:attrName>style.visibility</p:attrName>
                                        </p:attrNameLst>
                                      </p:cBhvr>
                                      <p:to>
                                        <p:strVal val="visible"/>
                                      </p:to>
                                    </p:set>
                                    <p:anim calcmode="lin" valueType="num">
                                      <p:cBhvr additive="base">
                                        <p:cTn id="19" dur="500" fill="hold"/>
                                        <p:tgtEl>
                                          <p:spTgt spid="313346"/>
                                        </p:tgtEl>
                                        <p:attrNameLst>
                                          <p:attrName>ppt_x</p:attrName>
                                        </p:attrNameLst>
                                      </p:cBhvr>
                                      <p:tavLst>
                                        <p:tav tm="0">
                                          <p:val>
                                            <p:strVal val="#ppt_x"/>
                                          </p:val>
                                        </p:tav>
                                        <p:tav tm="100000">
                                          <p:val>
                                            <p:strVal val="#ppt_x"/>
                                          </p:val>
                                        </p:tav>
                                      </p:tavLst>
                                    </p:anim>
                                    <p:anim calcmode="lin" valueType="num">
                                      <p:cBhvr additive="base">
                                        <p:cTn id="20" dur="500" fill="hold"/>
                                        <p:tgtEl>
                                          <p:spTgt spid="3133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2" grpId="0"/>
      <p:bldP spid="313346" grpId="0"/>
      <p:bldP spid="302084" grpId="0"/>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文本框 1"/>
          <p:cNvSpPr txBox="1">
            <a:spLocks noChangeArrowheads="1"/>
          </p:cNvSpPr>
          <p:nvPr/>
        </p:nvSpPr>
        <p:spPr bwMode="auto">
          <a:xfrm>
            <a:off x="692150" y="655320"/>
            <a:ext cx="10712450" cy="769620"/>
          </a:xfrm>
          <a:prstGeom prst="rect">
            <a:avLst/>
          </a:prstGeom>
          <a:noFill/>
          <a:ln w="9525">
            <a:noFill/>
            <a:miter lim="800000"/>
          </a:ln>
        </p:spPr>
        <p:txBody>
          <a:bodyPr>
            <a:spAutoFit/>
          </a:bodyPr>
          <a:lstStyle/>
          <a:p>
            <a:r>
              <a:rPr lang="zh-CN" altLang="en-US" sz="4400" b="1" dirty="0">
                <a:solidFill>
                  <a:srgbClr val="FF0000"/>
                </a:solidFill>
              </a:rPr>
              <a:t>在真题训练过程中，需要注意</a:t>
            </a:r>
            <a:endParaRPr lang="zh-CN" altLang="en-US" sz="4400" b="1" dirty="0">
              <a:solidFill>
                <a:srgbClr val="FF0000"/>
              </a:solidFill>
            </a:endParaRPr>
          </a:p>
        </p:txBody>
      </p:sp>
      <p:sp>
        <p:nvSpPr>
          <p:cNvPr id="304131" name="文本框 2"/>
          <p:cNvSpPr txBox="1">
            <a:spLocks noChangeArrowheads="1"/>
          </p:cNvSpPr>
          <p:nvPr/>
        </p:nvSpPr>
        <p:spPr bwMode="auto">
          <a:xfrm>
            <a:off x="1180465" y="1826260"/>
            <a:ext cx="6324600" cy="3785870"/>
          </a:xfrm>
          <a:prstGeom prst="rect">
            <a:avLst/>
          </a:prstGeom>
          <a:noFill/>
          <a:ln w="9525">
            <a:noFill/>
            <a:miter lim="800000"/>
          </a:ln>
        </p:spPr>
        <p:txBody>
          <a:bodyPr wrap="square">
            <a:spAutoFit/>
          </a:bodyPr>
          <a:lstStyle/>
          <a:p>
            <a:r>
              <a:rPr lang="zh-CN" altLang="en-US" sz="4000" b="1" dirty="0"/>
              <a:t>1.做三年高考真题</a:t>
            </a:r>
            <a:endParaRPr lang="zh-CN" altLang="en-US" sz="4000" b="1" dirty="0"/>
          </a:p>
          <a:p>
            <a:r>
              <a:rPr lang="zh-CN" altLang="en-US" sz="4000" b="1" dirty="0"/>
              <a:t>2.按题组分类做题</a:t>
            </a:r>
            <a:endParaRPr lang="zh-CN" altLang="en-US" sz="4000" b="1" dirty="0"/>
          </a:p>
          <a:p>
            <a:r>
              <a:rPr lang="zh-CN" altLang="en-US" sz="4000" b="1" dirty="0"/>
              <a:t>3.练习之后记录错题</a:t>
            </a:r>
            <a:endParaRPr lang="zh-CN" altLang="en-US" sz="4000" b="1" dirty="0"/>
          </a:p>
          <a:p>
            <a:r>
              <a:rPr lang="zh-CN" altLang="en-US" sz="4000" b="1" dirty="0"/>
              <a:t>4.限时定量做题</a:t>
            </a:r>
            <a:endParaRPr lang="zh-CN" altLang="en-US" sz="4000" b="1" dirty="0"/>
          </a:p>
          <a:p>
            <a:r>
              <a:rPr lang="zh-CN" altLang="en-US" sz="4000" b="1" dirty="0"/>
              <a:t>5.真题要做三遍</a:t>
            </a:r>
            <a:endParaRPr lang="zh-CN" altLang="en-US" sz="4000" b="1" dirty="0"/>
          </a:p>
          <a:p>
            <a:endParaRPr lang="zh-CN" altLang="en-US" sz="4000" b="1" dirty="0"/>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110"/>
          <p:cNvSpPr/>
          <p:nvPr/>
        </p:nvSpPr>
        <p:spPr>
          <a:xfrm>
            <a:off x="406400" y="694055"/>
            <a:ext cx="3261360" cy="945515"/>
          </a:xfrm>
          <a:prstGeom prst="rect">
            <a:avLst/>
          </a:prstGeom>
          <a:noFill/>
          <a:ln w="9525">
            <a:noFill/>
          </a:ln>
        </p:spPr>
        <p:txBody>
          <a:bodyPr vert="horz" wrap="square" lIns="91440" tIns="45720" rIns="91440" bIns="45720" numCol="1" anchor="t">
            <a:spAutoFit/>
          </a:bodyPr>
          <a:lstStyle/>
          <a:p>
            <a:pPr marL="0" indent="0" algn="l" defTabSz="457200" eaLnBrk="0" fontAlgn="base" latinLnBrk="0">
              <a:lnSpc>
                <a:spcPct val="150000"/>
              </a:lnSpc>
              <a:spcBef>
                <a:spcPts val="0"/>
              </a:spcBef>
              <a:spcAft>
                <a:spcPts val="0"/>
              </a:spcAft>
              <a:buFontTx/>
              <a:buNone/>
            </a:pPr>
            <a:r>
              <a:rPr lang="en-US" altLang="ko-KR" sz="3700" b="1" strike="noStrike" cap="none" dirty="0" smtClean="0">
                <a:solidFill>
                  <a:srgbClr val="FF0000"/>
                </a:solidFill>
                <a:latin typeface="宋体" panose="02010600030101010101" pitchFamily="2" charset="-122"/>
                <a:ea typeface="宋体" panose="02010600030101010101" pitchFamily="2" charset="-122"/>
              </a:rPr>
              <a:t>2.高效训练</a:t>
            </a:r>
            <a:endParaRPr lang="ko-KR" altLang="en-US" sz="3700" b="1" strike="noStrike" cap="none" dirty="0" smtClean="0">
              <a:solidFill>
                <a:srgbClr val="FF0000"/>
              </a:solidFill>
              <a:latin typeface="宋体" panose="02010600030101010101" pitchFamily="2" charset="-122"/>
              <a:ea typeface="宋体" panose="02010600030101010101" pitchFamily="2" charset="-122"/>
            </a:endParaRPr>
          </a:p>
        </p:txBody>
      </p:sp>
      <p:sp>
        <p:nvSpPr>
          <p:cNvPr id="97284" name="AutoShape 111"/>
          <p:cNvSpPr/>
          <p:nvPr/>
        </p:nvSpPr>
        <p:spPr>
          <a:xfrm>
            <a:off x="443230" y="894080"/>
            <a:ext cx="3063240" cy="652780"/>
          </a:xfrm>
          <a:prstGeom prst="roundRect">
            <a:avLst>
              <a:gd name="adj" fmla="val 16667"/>
            </a:avLst>
          </a:prstGeom>
          <a:noFill/>
          <a:ln w="19050" cap="rnd" cmpd="sng">
            <a:solidFill>
              <a:schemeClr val="accent2"/>
            </a:solidFill>
            <a:prstDash val="sysDot"/>
            <a:round/>
            <a:headEnd type="none" w="med" len="med"/>
            <a:tailEnd type="none" w="med" len="med"/>
          </a:ln>
        </p:spPr>
        <p:txBody>
          <a:bodyPr wrap="none" anchor="ctr"/>
          <a:lstStyle/>
          <a:p>
            <a:pPr marL="0" marR="0" lvl="0" indent="0" algn="l" defTabSz="457200" rtl="0" eaLnBrk="1" fontAlgn="base" latinLnBrk="0" hangingPunct="1">
              <a:lnSpc>
                <a:spcPct val="100000"/>
              </a:lnSpc>
              <a:spcBef>
                <a:spcPct val="0"/>
              </a:spcBef>
              <a:spcAft>
                <a:spcPct val="0"/>
              </a:spcAft>
              <a:buClr>
                <a:schemeClr val="accent1"/>
              </a:buClr>
              <a:buSzPct val="65000"/>
              <a:buFont typeface="Arial" panose="020B0604020202020204" pitchFamily="34" charset="0"/>
              <a:buNone/>
              <a:defRPr/>
            </a:pPr>
            <a:endParaRPr kumimoji="0" lang="zh-CN" altLang="en-US" sz="2795" b="0" i="0" u="none" strike="noStrike" kern="1200" cap="none" spc="0" normalizeH="0" baseline="0" noProof="1">
              <a:ln>
                <a:noFill/>
              </a:ln>
              <a:solidFill>
                <a:schemeClr val="tx1"/>
              </a:solidFill>
              <a:effectLst/>
              <a:uLnTx/>
              <a:uFillTx/>
              <a:latin typeface="仿宋_GB2312" panose="02010609030101010101" charset="-122"/>
              <a:ea typeface="仿宋_GB2312" panose="02010609030101010101" charset="-122"/>
            </a:endParaRPr>
          </a:p>
        </p:txBody>
      </p:sp>
      <p:sp>
        <p:nvSpPr>
          <p:cNvPr id="69634" name="圆角矩形 69633"/>
          <p:cNvSpPr/>
          <p:nvPr/>
        </p:nvSpPr>
        <p:spPr>
          <a:xfrm>
            <a:off x="7959725" y="3643630"/>
            <a:ext cx="3155950" cy="2668905"/>
          </a:xfrm>
          <a:prstGeom prst="roundRect">
            <a:avLst>
              <a:gd name="adj" fmla="val 16667"/>
            </a:avLst>
          </a:prstGeom>
          <a:noFill/>
          <a:ln w="38100" cap="flat" cmpd="sng">
            <a:solidFill>
              <a:schemeClr val="tx1"/>
            </a:solidFill>
            <a:prstDash val="solid"/>
            <a:headEnd type="none" w="med" len="med"/>
            <a:tailEnd type="none" w="med" len="med"/>
          </a:ln>
        </p:spPr>
        <p:txBody>
          <a:bodyPr wrap="none" lIns="95904" tIns="47952" rIns="95904" bIns="47952" anchor="ctr"/>
          <a:lstStyle/>
          <a:p>
            <a:pPr marL="0" marR="0" lvl="0" indent="0" algn="l" defTabSz="1012825"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95"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9635" name="圆角矩形 69634"/>
          <p:cNvSpPr/>
          <p:nvPr/>
        </p:nvSpPr>
        <p:spPr>
          <a:xfrm>
            <a:off x="1435100" y="3643630"/>
            <a:ext cx="3248025" cy="2668905"/>
          </a:xfrm>
          <a:prstGeom prst="roundRect">
            <a:avLst>
              <a:gd name="adj" fmla="val 16667"/>
            </a:avLst>
          </a:prstGeom>
          <a:noFill/>
          <a:ln w="38100" cap="flat" cmpd="sng">
            <a:solidFill>
              <a:schemeClr val="tx1"/>
            </a:solidFill>
            <a:prstDash val="solid"/>
            <a:headEnd type="none" w="med" len="med"/>
            <a:tailEnd type="none" w="med" len="med"/>
          </a:ln>
        </p:spPr>
        <p:txBody>
          <a:bodyPr wrap="none" lIns="95904" tIns="47952" rIns="95904" bIns="47952" anchor="ctr"/>
          <a:lstStyle/>
          <a:p>
            <a:pPr marL="0" marR="0" lvl="0" indent="0" algn="l" defTabSz="1012825"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95"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9636" name="文本框 69635"/>
          <p:cNvSpPr txBox="1"/>
          <p:nvPr/>
        </p:nvSpPr>
        <p:spPr>
          <a:xfrm>
            <a:off x="1663700" y="3992880"/>
            <a:ext cx="2889250" cy="1931035"/>
          </a:xfrm>
          <a:prstGeom prst="rect">
            <a:avLst/>
          </a:prstGeom>
          <a:noFill/>
          <a:ln w="9525">
            <a:noFill/>
          </a:ln>
        </p:spPr>
        <p:txBody>
          <a:bodyPr lIns="95904" tIns="47952" rIns="95904" bIns="47952">
            <a:spAutoFit/>
          </a:bodyPr>
          <a:lstStyle/>
          <a:p>
            <a:pPr marR="0" defTabSz="1012825">
              <a:buClrTx/>
              <a:buSzTx/>
              <a:buFont typeface="Arial" panose="020B0604020202020204" pitchFamily="34" charset="0"/>
              <a:buNone/>
              <a:defRPr/>
            </a:pPr>
            <a:r>
              <a:rPr kumimoji="0" lang="zh-CN" altLang="en-US" sz="3030" b="1" kern="1200" cap="none" spc="0" normalizeH="0" baseline="0" noProof="1">
                <a:solidFill>
                  <a:srgbClr val="FF0000"/>
                </a:solidFill>
                <a:latin typeface="Arial" panose="020B0604020202020204" pitchFamily="34" charset="0"/>
                <a:ea typeface="黑体" panose="02010609060101010101" pitchFamily="49" charset="-122"/>
                <a:cs typeface="+mn-cs"/>
              </a:rPr>
              <a:t>    </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做</a:t>
            </a:r>
            <a:r>
              <a:rPr kumimoji="0" lang="en-US" altLang="zh-CN" sz="3025" kern="1200" cap="none" spc="0" normalizeH="0" baseline="0" noProof="1">
                <a:latin typeface="Arial" panose="020B0604020202020204" pitchFamily="34" charset="0"/>
                <a:ea typeface="宋体" panose="02010600030101010101" pitchFamily="2" charset="-122"/>
                <a:cs typeface="+mn-cs"/>
                <a:sym typeface="+mn-ea"/>
              </a:rPr>
              <a:t>20%</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有用的题，带来</a:t>
            </a:r>
            <a:r>
              <a:rPr kumimoji="0" lang="en-US" altLang="zh-CN" sz="3025" kern="1200" cap="none" spc="0" normalizeH="0" baseline="0" noProof="1">
                <a:latin typeface="Arial" panose="020B0604020202020204" pitchFamily="34" charset="0"/>
                <a:ea typeface="宋体" panose="02010600030101010101" pitchFamily="2" charset="-122"/>
                <a:cs typeface="+mn-cs"/>
                <a:sym typeface="+mn-ea"/>
              </a:rPr>
              <a:t>80%</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的效果</a:t>
            </a:r>
            <a:endParaRPr kumimoji="0" lang="zh-CN" altLang="en-US" sz="3025" kern="1200" cap="none" spc="0" normalizeH="0" baseline="0" noProof="1">
              <a:latin typeface="Arial" panose="020B0604020202020204" pitchFamily="34" charset="0"/>
              <a:ea typeface="宋体" panose="02010600030101010101" pitchFamily="2" charset="-122"/>
              <a:cs typeface="+mn-cs"/>
            </a:endParaRPr>
          </a:p>
          <a:p>
            <a:pPr marR="0" defTabSz="1012825">
              <a:buClrTx/>
              <a:buSzTx/>
              <a:buFont typeface="Arial" panose="020B0604020202020204" pitchFamily="34" charset="0"/>
              <a:buNone/>
              <a:defRPr/>
            </a:pPr>
            <a:endParaRPr kumimoji="0" lang="zh-CN" altLang="en-US" sz="1420" kern="1200" cap="none" spc="0" normalizeH="0" baseline="0" noProof="1">
              <a:solidFill>
                <a:srgbClr val="000000"/>
              </a:solidFill>
              <a:latin typeface="Arial" panose="020B0604020202020204" pitchFamily="34" charset="0"/>
              <a:ea typeface="宋体" panose="02010600030101010101" pitchFamily="2" charset="-122"/>
              <a:cs typeface="+mn-cs"/>
            </a:endParaRPr>
          </a:p>
          <a:p>
            <a:pPr marR="0" defTabSz="1012825">
              <a:buClrTx/>
              <a:buSzTx/>
              <a:buFont typeface="Arial" panose="020B0604020202020204" pitchFamily="34" charset="0"/>
              <a:buNone/>
              <a:defRPr/>
            </a:pPr>
            <a:endParaRPr kumimoji="0" lang="zh-CN" altLang="en-US" sz="1420" kern="1200" cap="none" spc="0" normalizeH="0" baseline="0" noProof="1">
              <a:solidFill>
                <a:srgbClr val="000000"/>
              </a:solidFill>
              <a:latin typeface="Arial" panose="020B0604020202020204" pitchFamily="34" charset="0"/>
              <a:ea typeface="宋体" panose="02010600030101010101" pitchFamily="2" charset="-122"/>
              <a:cs typeface="+mn-cs"/>
            </a:endParaRPr>
          </a:p>
        </p:txBody>
      </p:sp>
      <p:sp>
        <p:nvSpPr>
          <p:cNvPr id="69637" name="任意多边形 69636"/>
          <p:cNvSpPr/>
          <p:nvPr/>
        </p:nvSpPr>
        <p:spPr>
          <a:xfrm>
            <a:off x="4923155" y="3548380"/>
            <a:ext cx="981075" cy="1239520"/>
          </a:xfrm>
          <a:custGeom>
            <a:avLst/>
            <a:gdLst>
              <a:gd name="txL" fmla="*/ 0 w 580"/>
              <a:gd name="txT" fmla="*/ 0 h 798"/>
              <a:gd name="txR" fmla="*/ 580 w 580"/>
              <a:gd name="txB" fmla="*/ 798 h 798"/>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txL" t="txT" r="txR" b="tx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rgbClr val="B85FB8"/>
              </a:gs>
            </a:gsLst>
            <a:lin ang="0" scaled="1"/>
            <a:tileRect/>
          </a:gradFill>
          <a:ln w="0">
            <a:noFill/>
          </a:ln>
        </p:spPr>
        <p:txBody>
          <a:bodyPr/>
          <a:lstStyle/>
          <a:p>
            <a:endParaRPr lang="zh-CN" altLang="en-US" dirty="0">
              <a:latin typeface="Arial" panose="020B0604020202020204" pitchFamily="34" charset="0"/>
            </a:endParaRPr>
          </a:p>
        </p:txBody>
      </p:sp>
      <p:sp>
        <p:nvSpPr>
          <p:cNvPr id="506888" name="矩形 69637"/>
          <p:cNvSpPr>
            <a:spLocks noChangeAspect="1" noTextEdit="1"/>
          </p:cNvSpPr>
          <p:nvPr/>
        </p:nvSpPr>
        <p:spPr>
          <a:xfrm flipH="1">
            <a:off x="6708775" y="3545205"/>
            <a:ext cx="989330" cy="1242695"/>
          </a:xfrm>
          <a:prstGeom prst="rect">
            <a:avLst/>
          </a:prstGeom>
          <a:noFill/>
          <a:ln w="9525">
            <a:noFill/>
          </a:ln>
        </p:spPr>
        <p:txBody>
          <a:bodyPr/>
          <a:lstStyle/>
          <a:p>
            <a:endParaRPr lang="zh-CN" altLang="en-US"/>
          </a:p>
        </p:txBody>
      </p:sp>
      <p:sp>
        <p:nvSpPr>
          <p:cNvPr id="69639" name="任意多边形 69638"/>
          <p:cNvSpPr/>
          <p:nvPr/>
        </p:nvSpPr>
        <p:spPr>
          <a:xfrm flipH="1">
            <a:off x="6717030" y="3548380"/>
            <a:ext cx="981075" cy="1239520"/>
          </a:xfrm>
          <a:custGeom>
            <a:avLst/>
            <a:gdLst>
              <a:gd name="txL" fmla="*/ 0 w 580"/>
              <a:gd name="txT" fmla="*/ 0 h 798"/>
              <a:gd name="txR" fmla="*/ 580 w 580"/>
              <a:gd name="txB" fmla="*/ 798 h 798"/>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txL" t="txT" r="txR" b="tx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rgbClr val="FCD5B7"/>
              </a:gs>
            </a:gsLst>
            <a:lin ang="0" scaled="1"/>
            <a:tileRect/>
          </a:gradFill>
          <a:ln w="0">
            <a:noFill/>
          </a:ln>
        </p:spPr>
        <p:txBody>
          <a:bodyPr/>
          <a:lstStyle/>
          <a:p>
            <a:endParaRPr lang="zh-CN" altLang="en-US" dirty="0">
              <a:latin typeface="Arial" panose="020B0604020202020204" pitchFamily="34" charset="0"/>
            </a:endParaRPr>
          </a:p>
        </p:txBody>
      </p:sp>
      <p:grpSp>
        <p:nvGrpSpPr>
          <p:cNvPr id="2" name="组合 69639"/>
          <p:cNvGrpSpPr/>
          <p:nvPr/>
        </p:nvGrpSpPr>
        <p:grpSpPr>
          <a:xfrm>
            <a:off x="4732655" y="1920875"/>
            <a:ext cx="3256280" cy="1602105"/>
            <a:chOff x="4732655" y="1920875"/>
            <a:chExt cx="3256280" cy="1602105"/>
          </a:xfrm>
        </p:grpSpPr>
        <p:grpSp>
          <p:nvGrpSpPr>
            <p:cNvPr id="3" name="组合 69640"/>
            <p:cNvGrpSpPr/>
            <p:nvPr/>
          </p:nvGrpSpPr>
          <p:grpSpPr>
            <a:xfrm>
              <a:off x="4732655" y="2063750"/>
              <a:ext cx="3256280" cy="1458595"/>
              <a:chOff x="4732655" y="2063750"/>
              <a:chExt cx="3256280" cy="1458595"/>
            </a:xfrm>
          </p:grpSpPr>
          <p:sp>
            <p:nvSpPr>
              <p:cNvPr id="506899" name="椭圆 69641"/>
              <p:cNvSpPr/>
              <p:nvPr/>
            </p:nvSpPr>
            <p:spPr>
              <a:xfrm>
                <a:off x="4767580" y="2110740"/>
                <a:ext cx="3220720" cy="1412240"/>
              </a:xfrm>
              <a:prstGeom prst="ellipse">
                <a:avLst/>
              </a:prstGeom>
              <a:gradFill rotWithShape="1">
                <a:gsLst>
                  <a:gs pos="0">
                    <a:schemeClr val="hlink"/>
                  </a:gs>
                  <a:gs pos="100000">
                    <a:srgbClr val="783B0E"/>
                  </a:gs>
                </a:gsLst>
                <a:lin ang="2700000" scaled="1"/>
                <a:tileRect/>
              </a:gradFill>
              <a:ln w="9525">
                <a:noFill/>
              </a:ln>
            </p:spPr>
            <p:txBody>
              <a:bodyPr/>
              <a:lstStyle/>
              <a:p>
                <a:endParaRPr lang="zh-CN" altLang="en-US" sz="100" dirty="0">
                  <a:latin typeface="Arial" panose="020B0604020202020204" pitchFamily="34" charset="0"/>
                </a:endParaRPr>
              </a:p>
            </p:txBody>
          </p:sp>
          <p:sp>
            <p:nvSpPr>
              <p:cNvPr id="506900" name="椭圆 69642"/>
              <p:cNvSpPr/>
              <p:nvPr/>
            </p:nvSpPr>
            <p:spPr>
              <a:xfrm>
                <a:off x="4732655" y="2063750"/>
                <a:ext cx="3220720" cy="1412240"/>
              </a:xfrm>
              <a:prstGeom prst="ellipse">
                <a:avLst/>
              </a:prstGeom>
              <a:gradFill rotWithShape="1">
                <a:gsLst>
                  <a:gs pos="0">
                    <a:srgbClr val="FBC49B"/>
                  </a:gs>
                  <a:gs pos="100000">
                    <a:schemeClr val="hlink"/>
                  </a:gs>
                </a:gsLst>
                <a:lin ang="2700000" scaled="1"/>
                <a:tileRect/>
              </a:gradFill>
              <a:ln w="9525">
                <a:noFill/>
              </a:ln>
            </p:spPr>
            <p:txBody>
              <a:bodyPr/>
              <a:lstStyle/>
              <a:p>
                <a:endParaRPr lang="zh-CN" altLang="en-US" sz="100" dirty="0">
                  <a:latin typeface="Arial" panose="020B0604020202020204" pitchFamily="34" charset="0"/>
                </a:endParaRPr>
              </a:p>
            </p:txBody>
          </p:sp>
        </p:grpSp>
        <p:sp>
          <p:nvSpPr>
            <p:cNvPr id="506895" name="椭圆 69643"/>
            <p:cNvSpPr/>
            <p:nvPr/>
          </p:nvSpPr>
          <p:spPr>
            <a:xfrm>
              <a:off x="4885690" y="1920875"/>
              <a:ext cx="2914650" cy="1341120"/>
            </a:xfrm>
            <a:prstGeom prst="ellipse">
              <a:avLst/>
            </a:prstGeom>
            <a:gradFill rotWithShape="1">
              <a:gsLst>
                <a:gs pos="0">
                  <a:srgbClr val="22526A"/>
                </a:gs>
                <a:gs pos="100000">
                  <a:schemeClr val="accent1"/>
                </a:gs>
              </a:gsLst>
              <a:lin ang="2700000" scaled="1"/>
              <a:tileRect/>
            </a:gradFill>
            <a:ln w="9525">
              <a:noFill/>
            </a:ln>
          </p:spPr>
          <p:txBody>
            <a:bodyPr/>
            <a:lstStyle/>
            <a:p>
              <a:endParaRPr lang="zh-CN" altLang="en-US" sz="100" dirty="0">
                <a:latin typeface="Arial" panose="020B0604020202020204" pitchFamily="34" charset="0"/>
              </a:endParaRPr>
            </a:p>
          </p:txBody>
        </p:sp>
        <p:sp>
          <p:nvSpPr>
            <p:cNvPr id="506896" name="椭圆 69644"/>
            <p:cNvSpPr/>
            <p:nvPr/>
          </p:nvSpPr>
          <p:spPr>
            <a:xfrm>
              <a:off x="4923790" y="1928495"/>
              <a:ext cx="2844165" cy="1308100"/>
            </a:xfrm>
            <a:prstGeom prst="ellipse">
              <a:avLst/>
            </a:prstGeom>
            <a:gradFill rotWithShape="1">
              <a:gsLst>
                <a:gs pos="0">
                  <a:schemeClr val="accent1">
                    <a:alpha val="0"/>
                  </a:schemeClr>
                </a:gs>
                <a:gs pos="100000">
                  <a:srgbClr val="C0E4F6"/>
                </a:gs>
              </a:gsLst>
              <a:lin ang="2700000" scaled="1"/>
              <a:tileRect/>
            </a:gradFill>
            <a:ln w="9525">
              <a:noFill/>
            </a:ln>
          </p:spPr>
          <p:txBody>
            <a:bodyPr/>
            <a:lstStyle/>
            <a:p>
              <a:endParaRPr lang="zh-CN" altLang="en-US" sz="100" dirty="0">
                <a:latin typeface="Arial" panose="020B0604020202020204" pitchFamily="34" charset="0"/>
              </a:endParaRPr>
            </a:p>
          </p:txBody>
        </p:sp>
        <p:sp>
          <p:nvSpPr>
            <p:cNvPr id="506897" name="椭圆 69645"/>
            <p:cNvSpPr/>
            <p:nvPr/>
          </p:nvSpPr>
          <p:spPr>
            <a:xfrm>
              <a:off x="4953000" y="1941195"/>
              <a:ext cx="2706370" cy="1222375"/>
            </a:xfrm>
            <a:prstGeom prst="ellipse">
              <a:avLst/>
            </a:prstGeom>
            <a:gradFill rotWithShape="1">
              <a:gsLst>
                <a:gs pos="0">
                  <a:srgbClr val="3B8CB5"/>
                </a:gs>
                <a:gs pos="100000">
                  <a:schemeClr val="accent1">
                    <a:alpha val="48000"/>
                  </a:schemeClr>
                </a:gs>
              </a:gsLst>
              <a:lin ang="2700000" scaled="1"/>
              <a:tileRect/>
            </a:gradFill>
            <a:ln w="9525">
              <a:noFill/>
            </a:ln>
          </p:spPr>
          <p:txBody>
            <a:bodyPr/>
            <a:lstStyle/>
            <a:p>
              <a:endParaRPr lang="zh-CN" altLang="en-US" sz="100" dirty="0">
                <a:latin typeface="Arial" panose="020B0604020202020204" pitchFamily="34" charset="0"/>
              </a:endParaRPr>
            </a:p>
          </p:txBody>
        </p:sp>
        <p:sp>
          <p:nvSpPr>
            <p:cNvPr id="506898" name="椭圆 69646"/>
            <p:cNvSpPr/>
            <p:nvPr/>
          </p:nvSpPr>
          <p:spPr>
            <a:xfrm>
              <a:off x="5095875" y="1968500"/>
              <a:ext cx="2381885" cy="990600"/>
            </a:xfrm>
            <a:prstGeom prst="ellipse">
              <a:avLst/>
            </a:prstGeom>
            <a:gradFill rotWithShape="1">
              <a:gsLst>
                <a:gs pos="0">
                  <a:srgbClr val="FFFFFF"/>
                </a:gs>
                <a:gs pos="100000">
                  <a:schemeClr val="accent1">
                    <a:alpha val="37999"/>
                  </a:schemeClr>
                </a:gs>
              </a:gsLst>
              <a:lin ang="2700000" scaled="1"/>
              <a:tileRect/>
            </a:gradFill>
            <a:ln w="9525">
              <a:noFill/>
            </a:ln>
          </p:spPr>
          <p:txBody>
            <a:bodyPr/>
            <a:lstStyle/>
            <a:p>
              <a:endParaRPr lang="zh-CN" altLang="en-US" sz="100" dirty="0">
                <a:latin typeface="Arial" panose="020B0604020202020204" pitchFamily="34" charset="0"/>
              </a:endParaRPr>
            </a:p>
          </p:txBody>
        </p:sp>
      </p:grpSp>
      <p:sp>
        <p:nvSpPr>
          <p:cNvPr id="69648" name="文本框 69647"/>
          <p:cNvSpPr txBox="1"/>
          <p:nvPr/>
        </p:nvSpPr>
        <p:spPr>
          <a:xfrm>
            <a:off x="5362575" y="2151380"/>
            <a:ext cx="1904365" cy="621665"/>
          </a:xfrm>
          <a:prstGeom prst="rect">
            <a:avLst/>
          </a:prstGeom>
          <a:noFill/>
          <a:ln w="9525">
            <a:noFill/>
          </a:ln>
        </p:spPr>
        <p:txBody>
          <a:bodyPr wrap="none" lIns="95904" tIns="47952" rIns="95904" bIns="47952">
            <a:spAutoFit/>
          </a:bodyPr>
          <a:lstStyle/>
          <a:p>
            <a:pPr marR="0" defTabSz="1012825">
              <a:buClrTx/>
              <a:buSzTx/>
              <a:buFont typeface="Arial" panose="020B0604020202020204" pitchFamily="34" charset="0"/>
              <a:buNone/>
              <a:defRPr/>
            </a:pPr>
            <a:r>
              <a:rPr kumimoji="0" lang="zh-CN" altLang="en-US" sz="3410" b="1" kern="1200" cap="none" spc="0" normalizeH="0" baseline="0" noProof="1">
                <a:solidFill>
                  <a:srgbClr val="FF0000"/>
                </a:solidFill>
                <a:latin typeface="Arial" panose="020B0604020202020204" pitchFamily="34" charset="0"/>
                <a:ea typeface="黑体" panose="02010609060101010101" pitchFamily="49" charset="-122"/>
                <a:cs typeface="+mn-cs"/>
              </a:rPr>
              <a:t>赢在选择</a:t>
            </a:r>
            <a:endParaRPr kumimoji="0" lang="en-US" altLang="zh-CN" sz="3410" b="1" kern="1200" cap="none" spc="0" normalizeH="0" baseline="0" noProof="1">
              <a:solidFill>
                <a:srgbClr val="FF0000"/>
              </a:solidFill>
              <a:latin typeface="Arial" panose="020B0604020202020204" pitchFamily="34" charset="0"/>
              <a:ea typeface="黑体" panose="02010609060101010101" pitchFamily="49" charset="-122"/>
              <a:cs typeface="+mn-cs"/>
            </a:endParaRPr>
          </a:p>
        </p:txBody>
      </p:sp>
      <p:sp>
        <p:nvSpPr>
          <p:cNvPr id="69649" name="文本框 69648"/>
          <p:cNvSpPr txBox="1"/>
          <p:nvPr/>
        </p:nvSpPr>
        <p:spPr>
          <a:xfrm>
            <a:off x="8013700" y="4062730"/>
            <a:ext cx="3101975" cy="1494155"/>
          </a:xfrm>
          <a:prstGeom prst="rect">
            <a:avLst/>
          </a:prstGeom>
          <a:noFill/>
          <a:ln w="9525">
            <a:noFill/>
          </a:ln>
        </p:spPr>
        <p:txBody>
          <a:bodyPr lIns="95904" tIns="47952" rIns="95904" bIns="47952">
            <a:spAutoFit/>
          </a:bodyPr>
          <a:lstStyle/>
          <a:p>
            <a:pPr marR="0" defTabSz="457200">
              <a:buClrTx/>
              <a:buSzTx/>
              <a:buFont typeface="Arial" panose="020B0604020202020204" pitchFamily="34" charset="0"/>
              <a:buNone/>
              <a:defRPr/>
            </a:pPr>
            <a:r>
              <a:rPr kumimoji="0" lang="zh-CN" altLang="en-US" sz="3030" b="1" kern="1200" cap="none" spc="0" normalizeH="0" baseline="0" noProof="1">
                <a:solidFill>
                  <a:srgbClr val="FF0000"/>
                </a:solidFill>
                <a:latin typeface="Arial" panose="020B0604020202020204" pitchFamily="34" charset="0"/>
                <a:ea typeface="黑体" panose="02010609060101010101" pitchFamily="49" charset="-122"/>
                <a:cs typeface="+mn-cs"/>
              </a:rPr>
              <a:t>   </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做</a:t>
            </a:r>
            <a:r>
              <a:rPr kumimoji="0" lang="en-US" altLang="zh-CN" sz="3025" kern="1200" cap="none" spc="0" normalizeH="0" baseline="0" noProof="1">
                <a:latin typeface="Arial" panose="020B0604020202020204" pitchFamily="34" charset="0"/>
                <a:ea typeface="宋体" panose="02010600030101010101" pitchFamily="2" charset="-122"/>
                <a:cs typeface="+mn-cs"/>
                <a:sym typeface="+mn-ea"/>
              </a:rPr>
              <a:t>80%</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的无实际意义的题，带来</a:t>
            </a:r>
            <a:r>
              <a:rPr kumimoji="0" lang="en-US" altLang="zh-CN" sz="3025" kern="1200" cap="none" spc="0" normalizeH="0" baseline="0" noProof="1">
                <a:latin typeface="Arial" panose="020B0604020202020204" pitchFamily="34" charset="0"/>
                <a:ea typeface="宋体" panose="02010600030101010101" pitchFamily="2" charset="-122"/>
                <a:cs typeface="+mn-cs"/>
                <a:sym typeface="+mn-ea"/>
              </a:rPr>
              <a:t>20%</a:t>
            </a:r>
            <a:r>
              <a:rPr kumimoji="0" lang="zh-CN" altLang="en-US" sz="3025" kern="1200" cap="none" spc="0" normalizeH="0" baseline="0" noProof="1">
                <a:latin typeface="Arial" panose="020B0604020202020204" pitchFamily="34" charset="0"/>
                <a:ea typeface="宋体" panose="02010600030101010101" pitchFamily="2" charset="-122"/>
                <a:cs typeface="+mn-cs"/>
                <a:sym typeface="+mn-ea"/>
              </a:rPr>
              <a:t>的效果</a:t>
            </a:r>
            <a:endParaRPr kumimoji="0" lang="zh-CN" altLang="en-US" sz="3030" b="1" kern="1200" cap="none" spc="0" normalizeH="0" baseline="0" noProof="1">
              <a:solidFill>
                <a:srgbClr val="FF0000"/>
              </a:solidFill>
              <a:latin typeface="Arial" panose="020B0604020202020204" pitchFamily="34" charset="0"/>
              <a:ea typeface="黑体" panose="02010609060101010101" pitchFamily="49" charset="-122"/>
              <a:cs typeface="+mn-cs"/>
            </a:endParaRPr>
          </a:p>
        </p:txBody>
      </p:sp>
      <p:sp>
        <p:nvSpPr>
          <p:cNvPr id="506893" name="标题 1"/>
          <p:cNvSpPr>
            <a:spLocks noGrp="1"/>
          </p:cNvSpPr>
          <p:nvPr/>
        </p:nvSpPr>
        <p:spPr>
          <a:xfrm>
            <a:off x="5286375" y="1012825"/>
            <a:ext cx="4529455" cy="627380"/>
          </a:xfrm>
          <a:prstGeom prst="rect">
            <a:avLst/>
          </a:prstGeom>
          <a:noFill/>
          <a:ln w="9525">
            <a:noFill/>
          </a:ln>
        </p:spPr>
        <p:txBody>
          <a:bodyPr anchor="ctr"/>
          <a:lstStyle/>
          <a:p>
            <a:pPr eaLnBrk="0" hangingPunct="0"/>
            <a:r>
              <a:rPr lang="en-US" altLang="zh-CN" sz="4800" b="1" dirty="0">
                <a:solidFill>
                  <a:srgbClr val="FF0000"/>
                </a:solidFill>
                <a:latin typeface="Arial" panose="020B0604020202020204" pitchFamily="34" charset="0"/>
              </a:rPr>
              <a:t>28</a:t>
            </a:r>
            <a:r>
              <a:rPr lang="zh-CN" altLang="zh-CN" sz="4800" b="1" dirty="0">
                <a:solidFill>
                  <a:srgbClr val="FF0000"/>
                </a:solidFill>
                <a:latin typeface="Arial" panose="020B0604020202020204" pitchFamily="34" charset="0"/>
              </a:rPr>
              <a:t>原理</a:t>
            </a:r>
            <a:endParaRPr lang="zh-CN" altLang="zh-CN" sz="4800" b="1" dirty="0">
              <a:solidFill>
                <a:srgbClr val="FF0000"/>
              </a:solidFill>
              <a:latin typeface="Arial" panose="020B0604020202020204" pitchFamily="34" charset="0"/>
            </a:endParaRPr>
          </a:p>
        </p:txBody>
      </p:sp>
      <p:sp>
        <p:nvSpPr>
          <p:cNvPr id="21" name="日期占位符 20"/>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13221B9E-5D85-4BD6-A9ED-2B2135FA564B}"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9637"/>
                                        </p:tgtEl>
                                        <p:attrNameLst>
                                          <p:attrName>style.visibility</p:attrName>
                                        </p:attrNameLst>
                                      </p:cBhvr>
                                      <p:to>
                                        <p:strVal val="visible"/>
                                      </p:to>
                                    </p:set>
                                    <p:anim calcmode="lin" valueType="num">
                                      <p:cBhvr>
                                        <p:cTn id="7" dur="500" fill="hold"/>
                                        <p:tgtEl>
                                          <p:spTgt spid="69637"/>
                                        </p:tgtEl>
                                        <p:attrNameLst>
                                          <p:attrName>ppt_x</p:attrName>
                                        </p:attrNameLst>
                                      </p:cBhvr>
                                      <p:tavLst>
                                        <p:tav tm="0">
                                          <p:val>
                                            <p:strVal val="#ppt_x"/>
                                          </p:val>
                                        </p:tav>
                                        <p:tav tm="100000">
                                          <p:val>
                                            <p:strVal val="#ppt_x"/>
                                          </p:val>
                                        </p:tav>
                                      </p:tavLst>
                                    </p:anim>
                                    <p:anim calcmode="lin" valueType="num">
                                      <p:cBhvr>
                                        <p:cTn id="8" dur="500" fill="hold"/>
                                        <p:tgtEl>
                                          <p:spTgt spid="69637"/>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69635"/>
                                        </p:tgtEl>
                                        <p:attrNameLst>
                                          <p:attrName>style.visibility</p:attrName>
                                        </p:attrNameLst>
                                      </p:cBhvr>
                                      <p:to>
                                        <p:strVal val="visible"/>
                                      </p:to>
                                    </p:set>
                                  </p:childTnLst>
                                </p:cTn>
                              </p:par>
                              <p:par>
                                <p:cTn id="11" presetID="29" presetClass="entr" presetSubtype="0" fill="hold" nodeType="withEffect">
                                  <p:stCondLst>
                                    <p:cond delay="0"/>
                                  </p:stCondLst>
                                  <p:childTnLst>
                                    <p:set>
                                      <p:cBhvr>
                                        <p:cTn id="12" dur="1" fill="hold">
                                          <p:stCondLst>
                                            <p:cond delay="0"/>
                                          </p:stCondLst>
                                        </p:cTn>
                                        <p:tgtEl>
                                          <p:spTgt spid="69636">
                                            <p:txEl>
                                              <p:pRg st="0" end="0"/>
                                            </p:txEl>
                                          </p:spTgt>
                                        </p:tgtEl>
                                        <p:attrNameLst>
                                          <p:attrName>style.visibility</p:attrName>
                                        </p:attrNameLst>
                                      </p:cBhvr>
                                      <p:to>
                                        <p:strVal val="visible"/>
                                      </p:to>
                                    </p:set>
                                    <p:anim calcmode="lin" valueType="num">
                                      <p:cBhvr>
                                        <p:cTn id="13" dur="500" fill="hold"/>
                                        <p:tgtEl>
                                          <p:spTgt spid="69636">
                                            <p:txEl>
                                              <p:charRg st="0" end="24"/>
                                            </p:txEl>
                                          </p:spTgt>
                                        </p:tgtEl>
                                        <p:attrNameLst>
                                          <p:attrName>ppt_x</p:attrName>
                                        </p:attrNameLst>
                                      </p:cBhvr>
                                      <p:tavLst>
                                        <p:tav tm="0">
                                          <p:val>
                                            <p:strVal val="#ppt_x-.2"/>
                                          </p:val>
                                        </p:tav>
                                        <p:tav tm="100000">
                                          <p:val>
                                            <p:strVal val="#ppt_x"/>
                                          </p:val>
                                        </p:tav>
                                      </p:tavLst>
                                    </p:anim>
                                    <p:anim calcmode="lin" valueType="num">
                                      <p:cBhvr>
                                        <p:cTn id="14" dur="500" fill="hold"/>
                                        <p:tgtEl>
                                          <p:spTgt spid="69636">
                                            <p:txEl>
                                              <p:charRg st="0" end="24"/>
                                            </p:txEl>
                                          </p:spTgt>
                                        </p:tgtEl>
                                        <p:attrNameLst>
                                          <p:attrName>ppt_y</p:attrName>
                                        </p:attrNameLst>
                                      </p:cBhvr>
                                      <p:tavLst>
                                        <p:tav tm="0">
                                          <p:val>
                                            <p:strVal val="#ppt_y"/>
                                          </p:val>
                                        </p:tav>
                                        <p:tav tm="100000">
                                          <p:val>
                                            <p:strVal val="#ppt_y"/>
                                          </p:val>
                                        </p:tav>
                                      </p:tavLst>
                                    </p:anim>
                                    <p:animEffect transition="in" filter="wipe(right)" prLst="gradientSize: 0.1">
                                      <p:cBhvr>
                                        <p:cTn id="15" dur="500"/>
                                        <p:tgtEl>
                                          <p:spTgt spid="69636">
                                            <p:txEl>
                                              <p:charRg st="0" end="2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9639"/>
                                        </p:tgtEl>
                                        <p:attrNameLst>
                                          <p:attrName>style.visibility</p:attrName>
                                        </p:attrNameLst>
                                      </p:cBhvr>
                                      <p:to>
                                        <p:strVal val="visible"/>
                                      </p:to>
                                    </p:set>
                                    <p:anim calcmode="lin" valueType="num">
                                      <p:cBhvr>
                                        <p:cTn id="20" dur="500" fill="hold"/>
                                        <p:tgtEl>
                                          <p:spTgt spid="69639"/>
                                        </p:tgtEl>
                                        <p:attrNameLst>
                                          <p:attrName>ppt_x</p:attrName>
                                        </p:attrNameLst>
                                      </p:cBhvr>
                                      <p:tavLst>
                                        <p:tav tm="0">
                                          <p:val>
                                            <p:strVal val="#ppt_x"/>
                                          </p:val>
                                        </p:tav>
                                        <p:tav tm="100000">
                                          <p:val>
                                            <p:strVal val="#ppt_x"/>
                                          </p:val>
                                        </p:tav>
                                      </p:tavLst>
                                    </p:anim>
                                    <p:anim calcmode="lin" valueType="num">
                                      <p:cBhvr>
                                        <p:cTn id="21" dur="500" fill="hold"/>
                                        <p:tgtEl>
                                          <p:spTgt spid="69639"/>
                                        </p:tgtEl>
                                        <p:attrNameLst>
                                          <p:attrName>ppt_y</p:attrName>
                                        </p:attrNameLst>
                                      </p:cBhvr>
                                      <p:tavLst>
                                        <p:tav tm="0">
                                          <p:val>
                                            <p:strVal val="1+#ppt_h/2"/>
                                          </p:val>
                                        </p:tav>
                                        <p:tav tm="100000">
                                          <p:val>
                                            <p:strVal val="#ppt_y"/>
                                          </p:val>
                                        </p:tav>
                                      </p:tavLst>
                                    </p:anim>
                                  </p:childTnLst>
                                </p:cTn>
                              </p:par>
                              <p:par>
                                <p:cTn id="22" presetID="1" presetClass="entr" presetSubtype="0" fill="hold" grpId="0" nodeType="withEffect">
                                  <p:stCondLst>
                                    <p:cond delay="0"/>
                                  </p:stCondLst>
                                  <p:childTnLst>
                                    <p:set>
                                      <p:cBhvr>
                                        <p:cTn id="23" dur="1" fill="hold">
                                          <p:stCondLst>
                                            <p:cond delay="0"/>
                                          </p:stCondLst>
                                        </p:cTn>
                                        <p:tgtEl>
                                          <p:spTgt spid="69634"/>
                                        </p:tgtEl>
                                        <p:attrNameLst>
                                          <p:attrName>style.visibility</p:attrName>
                                        </p:attrNameLst>
                                      </p:cBhvr>
                                      <p:to>
                                        <p:strVal val="visible"/>
                                      </p:to>
                                    </p:set>
                                  </p:childTnLst>
                                </p:cTn>
                              </p:par>
                              <p:par>
                                <p:cTn id="24" presetID="29" presetClass="entr" presetSubtype="0" fill="hold" nodeType="withEffect">
                                  <p:stCondLst>
                                    <p:cond delay="0"/>
                                  </p:stCondLst>
                                  <p:childTnLst>
                                    <p:set>
                                      <p:cBhvr>
                                        <p:cTn id="25" dur="1" fill="hold">
                                          <p:stCondLst>
                                            <p:cond delay="0"/>
                                          </p:stCondLst>
                                        </p:cTn>
                                        <p:tgtEl>
                                          <p:spTgt spid="69649">
                                            <p:txEl>
                                              <p:pRg st="0" end="0"/>
                                            </p:txEl>
                                          </p:spTgt>
                                        </p:tgtEl>
                                        <p:attrNameLst>
                                          <p:attrName>style.visibility</p:attrName>
                                        </p:attrNameLst>
                                      </p:cBhvr>
                                      <p:to>
                                        <p:strVal val="visible"/>
                                      </p:to>
                                    </p:set>
                                    <p:anim calcmode="lin" valueType="num">
                                      <p:cBhvr>
                                        <p:cTn id="26" dur="500" fill="hold"/>
                                        <p:tgtEl>
                                          <p:spTgt spid="69649">
                                            <p:txEl>
                                              <p:pRg st="0" end="0"/>
                                            </p:txEl>
                                          </p:spTgt>
                                        </p:tgtEl>
                                        <p:attrNameLst>
                                          <p:attrName>ppt_x</p:attrName>
                                        </p:attrNameLst>
                                      </p:cBhvr>
                                      <p:tavLst>
                                        <p:tav tm="0">
                                          <p:val>
                                            <p:strVal val="#ppt_x-.2"/>
                                          </p:val>
                                        </p:tav>
                                        <p:tav tm="100000">
                                          <p:val>
                                            <p:strVal val="#ppt_x"/>
                                          </p:val>
                                        </p:tav>
                                      </p:tavLst>
                                    </p:anim>
                                    <p:anim calcmode="lin" valueType="num">
                                      <p:cBhvr>
                                        <p:cTn id="27" dur="500" fill="hold"/>
                                        <p:tgtEl>
                                          <p:spTgt spid="6964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8" dur="500"/>
                                        <p:tgtEl>
                                          <p:spTgt spid="696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nimBg="1"/>
      <p:bldP spid="6963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文本框 4"/>
          <p:cNvSpPr txBox="1">
            <a:spLocks noChangeArrowheads="1"/>
          </p:cNvSpPr>
          <p:nvPr/>
        </p:nvSpPr>
        <p:spPr bwMode="auto">
          <a:xfrm>
            <a:off x="1038225" y="754380"/>
            <a:ext cx="4422140" cy="607695"/>
          </a:xfrm>
          <a:prstGeom prst="rect">
            <a:avLst/>
          </a:prstGeom>
          <a:solidFill>
            <a:schemeClr val="accent1">
              <a:lumMod val="20000"/>
              <a:lumOff val="80000"/>
            </a:schemeClr>
          </a:solidFill>
          <a:ln>
            <a:noFill/>
          </a:ln>
        </p:spPr>
        <p:txBody>
          <a:bodyPr wrap="none" lIns="82062" tIns="41031" rIns="82062" bIns="41031">
            <a:spAutoFit/>
          </a:bodyPr>
          <a:lstStyle>
            <a:lvl1pPr eaLnBrk="0" hangingPunct="0">
              <a:defRPr sz="37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37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37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37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37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9pPr>
          </a:lstStyle>
          <a:p>
            <a:r>
              <a:rPr lang="zh-CN" altLang="en-US" sz="3410" dirty="0">
                <a:latin typeface="微软雅黑" panose="020B0503020204020204" pitchFamily="34" charset="-122"/>
                <a:ea typeface="微软雅黑" panose="020B0503020204020204" pitchFamily="34" charset="-122"/>
              </a:rPr>
              <a:t>大量重复、机械化训练</a:t>
            </a:r>
            <a:endParaRPr lang="zh-CN" altLang="en-US" sz="3410" dirty="0">
              <a:latin typeface="微软雅黑" panose="020B0503020204020204" pitchFamily="34" charset="-122"/>
              <a:ea typeface="微软雅黑" panose="020B0503020204020204" pitchFamily="34" charset="-122"/>
            </a:endParaRPr>
          </a:p>
        </p:txBody>
      </p:sp>
      <p:grpSp>
        <p:nvGrpSpPr>
          <p:cNvPr id="7" name="图示 6"/>
          <p:cNvGrpSpPr/>
          <p:nvPr/>
        </p:nvGrpSpPr>
        <p:grpSpPr>
          <a:xfrm>
            <a:off x="1118870" y="1646555"/>
            <a:ext cx="9955530" cy="3865603"/>
            <a:chOff x="1118870" y="1646555"/>
            <a:chExt cx="9955530" cy="3141345"/>
          </a:xfrm>
        </p:grpSpPr>
        <p:sp>
          <p:nvSpPr>
            <p:cNvPr id="11269" name="图示 1"/>
            <p:cNvSpPr txBox="1"/>
            <p:nvPr/>
          </p:nvSpPr>
          <p:spPr>
            <a:xfrm>
              <a:off x="1119505" y="2096770"/>
              <a:ext cx="3035300" cy="781050"/>
            </a:xfrm>
            <a:prstGeom prst="rect">
              <a:avLst/>
            </a:prstGeom>
            <a:ln w="25400" cap="flat" cmpd="sng">
              <a:solidFill>
                <a:schemeClr val="accent1">
                  <a:alpha val="100000"/>
                </a:schemeClr>
              </a:solidFill>
              <a:prstDash val="solid"/>
            </a:ln>
          </p:spPr>
          <p:style>
            <a:lnRef idx="2">
              <a:schemeClr val="accent1"/>
            </a:lnRef>
            <a:fillRef idx="1">
              <a:schemeClr val="accent1"/>
            </a:fillRef>
            <a:effectRef idx="0">
              <a:srgbClr val="FFFFFF"/>
            </a:effectRef>
            <a:fontRef idx="minor">
              <a:schemeClr val="lt1"/>
            </a:fontRef>
          </p:style>
          <p:txBody>
            <a:bodyPr vert="horz" wrap="square" lIns="91440" tIns="45720" rIns="91440" bIns="45720" numCol="1" anchor="ctr" upright="1">
              <a:noAutofit/>
            </a:bodyPr>
            <a:lstStyle/>
            <a:p>
              <a:pPr marL="0" indent="0" algn="ctr" defTabSz="457200" eaLnBrk="0" fontAlgn="base" latinLnBrk="0">
                <a:lnSpc>
                  <a:spcPct val="90000"/>
                </a:lnSpc>
                <a:spcBef>
                  <a:spcPts val="0"/>
                </a:spcBef>
                <a:spcAft>
                  <a:spcPts val="800"/>
                </a:spcAft>
                <a:buFontTx/>
                <a:buNone/>
              </a:pPr>
              <a:r>
                <a:rPr lang="en-US" altLang="ko-KR" sz="3200" b="0" strike="noStrike" cap="none" dirty="0" smtClean="0">
                  <a:solidFill>
                    <a:srgbClr val="FF0000"/>
                  </a:solidFill>
                  <a:latin typeface="微软雅黑" panose="020B0503020204020204" pitchFamily="34" charset="-122"/>
                  <a:ea typeface="微软雅黑" panose="020B0503020204020204" pitchFamily="34" charset="-122"/>
                </a:rPr>
                <a:t>无目标少规划</a:t>
              </a:r>
              <a:endParaRPr lang="ko-KR" altLang="en-US" sz="3200" b="0" strike="noStrike" cap="none" dirty="0" smtClean="0">
                <a:solidFill>
                  <a:srgbClr val="FF0000"/>
                </a:solidFill>
                <a:latin typeface="微软雅黑" panose="020B0503020204020204" pitchFamily="34" charset="-122"/>
                <a:ea typeface="微软雅黑" panose="020B0503020204020204" pitchFamily="34" charset="-122"/>
              </a:endParaRPr>
            </a:p>
          </p:txBody>
        </p:sp>
        <p:sp>
          <p:nvSpPr>
            <p:cNvPr id="11270" name="图示 1"/>
            <p:cNvSpPr txBox="1"/>
            <p:nvPr/>
          </p:nvSpPr>
          <p:spPr>
            <a:xfrm>
              <a:off x="1133475" y="2877185"/>
              <a:ext cx="3035300" cy="1461135"/>
            </a:xfrm>
            <a:prstGeom prst="rect">
              <a:avLst/>
            </a:prstGeom>
            <a:solidFill>
              <a:schemeClr val="accent1">
                <a:tint val="40000"/>
                <a:alpha val="89882"/>
              </a:schemeClr>
            </a:solidFill>
            <a:ln w="25400" cap="flat" cmpd="sng">
              <a:solidFill>
                <a:schemeClr val="accent1">
                  <a:tint val="40000"/>
                  <a:alpha val="89803"/>
                </a:schemeClr>
              </a:solidFill>
              <a:prstDash val="solid"/>
            </a:ln>
          </p:spPr>
          <p:style>
            <a:lnRef idx="2">
              <a:schemeClr val="accent1">
                <a:tint val="40000"/>
              </a:schemeClr>
            </a:lnRef>
            <a:fillRef idx="1">
              <a:schemeClr val="accent1">
                <a:tint val="40000"/>
              </a:schemeClr>
            </a:fillRef>
            <a:effectRef idx="0">
              <a:srgbClr val="FFFFFF"/>
            </a:effectRef>
            <a:fontRef idx="minor"/>
          </p:style>
          <p:txBody>
            <a:bodyPr vert="horz" wrap="square" lIns="91440" tIns="45720" rIns="91440" bIns="45720" numCol="1" anchor="t" upright="1">
              <a:noAutofit/>
            </a:bodyPr>
            <a:lstStyle/>
            <a:p>
              <a:pPr marL="0" indent="0" algn="l" defTabSz="457200" eaLnBrk="0" fontAlgn="base" latinLnBrk="0">
                <a:lnSpc>
                  <a:spcPct val="90000"/>
                </a:lnSpc>
                <a:spcBef>
                  <a:spcPts val="0"/>
                </a:spcBef>
                <a:spcAft>
                  <a:spcPts val="800"/>
                </a:spcAft>
                <a:buFont typeface="Arial" panose="020B0604020202020204"/>
                <a:buChar char="•"/>
              </a:pPr>
              <a:r>
                <a:rPr lang="en-US" altLang="ko-KR" sz="2000" b="0" strike="noStrike" cap="none" dirty="0" smtClean="0">
                  <a:solidFill>
                    <a:schemeClr val="dk1"/>
                  </a:solidFill>
                  <a:latin typeface="微软雅黑" panose="020B0503020204020204" pitchFamily="34" charset="-122"/>
                  <a:ea typeface="微软雅黑" panose="020B0503020204020204" pitchFamily="34" charset="-122"/>
                </a:rPr>
                <a:t> </a:t>
              </a: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训练无精准目标</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a:p>
              <a:pPr marL="0" indent="0" algn="l" defTabSz="457200" eaLnBrk="0" fontAlgn="base" latinLnBrk="0">
                <a:lnSpc>
                  <a:spcPct val="90000"/>
                </a:lnSpc>
                <a:spcBef>
                  <a:spcPts val="0"/>
                </a:spcBef>
                <a:spcAft>
                  <a:spcPts val="800"/>
                </a:spcAft>
                <a:buFont typeface="Arial" panose="020B0604020202020204"/>
                <a:buChar char="•"/>
              </a:pP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 训练少系统规划</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p:txBody>
        </p:sp>
        <p:sp>
          <p:nvSpPr>
            <p:cNvPr id="11271" name="图示 1"/>
            <p:cNvSpPr txBox="1"/>
            <p:nvPr/>
          </p:nvSpPr>
          <p:spPr>
            <a:xfrm>
              <a:off x="4578985" y="2096770"/>
              <a:ext cx="3035300" cy="781050"/>
            </a:xfrm>
            <a:prstGeom prst="rect">
              <a:avLst/>
            </a:prstGeom>
            <a:ln w="25400" cap="flat" cmpd="sng">
              <a:solidFill>
                <a:schemeClr val="accent1">
                  <a:alpha val="100000"/>
                </a:schemeClr>
              </a:solidFill>
              <a:prstDash val="solid"/>
            </a:ln>
          </p:spPr>
          <p:style>
            <a:lnRef idx="2">
              <a:schemeClr val="accent1"/>
            </a:lnRef>
            <a:fillRef idx="1">
              <a:schemeClr val="accent1"/>
            </a:fillRef>
            <a:effectRef idx="0">
              <a:srgbClr val="FFFFFF"/>
            </a:effectRef>
            <a:fontRef idx="minor">
              <a:schemeClr val="lt1"/>
            </a:fontRef>
          </p:style>
          <p:txBody>
            <a:bodyPr vert="horz" wrap="square" lIns="91440" tIns="45720" rIns="91440" bIns="45720" numCol="1" anchor="ctr" upright="1">
              <a:noAutofit/>
            </a:bodyPr>
            <a:lstStyle/>
            <a:p>
              <a:pPr marL="0" indent="0" algn="ctr" defTabSz="457200" eaLnBrk="0" fontAlgn="base" latinLnBrk="0">
                <a:lnSpc>
                  <a:spcPct val="90000"/>
                </a:lnSpc>
                <a:spcBef>
                  <a:spcPts val="0"/>
                </a:spcBef>
                <a:spcAft>
                  <a:spcPts val="800"/>
                </a:spcAft>
                <a:buFontTx/>
                <a:buNone/>
              </a:pPr>
              <a:r>
                <a:rPr lang="en-US" altLang="ko-KR" sz="3200" b="0" strike="noStrike" cap="none" dirty="0" smtClean="0">
                  <a:solidFill>
                    <a:srgbClr val="FF0000"/>
                  </a:solidFill>
                  <a:latin typeface="微软雅黑" panose="020B0503020204020204" pitchFamily="34" charset="-122"/>
                  <a:ea typeface="微软雅黑" panose="020B0503020204020204" pitchFamily="34" charset="-122"/>
                </a:rPr>
                <a:t>无策略少思维</a:t>
              </a:r>
              <a:endParaRPr lang="ko-KR" altLang="en-US" sz="3200" b="0" strike="noStrike" cap="none" dirty="0" smtClean="0">
                <a:solidFill>
                  <a:srgbClr val="FF0000"/>
                </a:solidFill>
                <a:latin typeface="微软雅黑" panose="020B0503020204020204" pitchFamily="34" charset="-122"/>
                <a:ea typeface="微软雅黑" panose="020B0503020204020204" pitchFamily="34" charset="-122"/>
              </a:endParaRPr>
            </a:p>
          </p:txBody>
        </p:sp>
        <p:sp>
          <p:nvSpPr>
            <p:cNvPr id="11272" name="图示 1"/>
            <p:cNvSpPr/>
            <p:nvPr/>
          </p:nvSpPr>
          <p:spPr>
            <a:xfrm>
              <a:off x="4578985" y="2877185"/>
              <a:ext cx="3035300" cy="1461135"/>
            </a:xfrm>
            <a:prstGeom prst="rect">
              <a:avLst/>
            </a:prstGeom>
            <a:solidFill>
              <a:schemeClr val="accent1">
                <a:tint val="40000"/>
                <a:alpha val="89882"/>
              </a:schemeClr>
            </a:solidFill>
            <a:ln w="25400" cap="flat" cmpd="sng">
              <a:solidFill>
                <a:schemeClr val="accent1">
                  <a:tint val="40000"/>
                  <a:alpha val="89803"/>
                </a:schemeClr>
              </a:solidFill>
              <a:prstDash val="solid"/>
            </a:ln>
          </p:spPr>
          <p:style>
            <a:lnRef idx="2">
              <a:schemeClr val="accent1">
                <a:tint val="40000"/>
              </a:schemeClr>
            </a:lnRef>
            <a:fillRef idx="1">
              <a:schemeClr val="accent1">
                <a:tint val="40000"/>
              </a:schemeClr>
            </a:fillRef>
            <a:effectRef idx="0">
              <a:srgbClr val="FFFFFF"/>
            </a:effectRef>
            <a:fontRef idx="minor"/>
          </p:style>
          <p:txBody>
            <a:bodyPr vert="horz" wrap="square" lIns="91440" tIns="45720" rIns="91440" bIns="45720" numCol="1" anchor="t" upright="1">
              <a:noAutofit/>
            </a:bodyPr>
            <a:lstStyle/>
            <a:p>
              <a:pPr marL="0" indent="0" algn="l" defTabSz="457200" eaLnBrk="0" fontAlgn="base" latinLnBrk="0">
                <a:lnSpc>
                  <a:spcPct val="90000"/>
                </a:lnSpc>
                <a:spcBef>
                  <a:spcPts val="0"/>
                </a:spcBef>
                <a:spcAft>
                  <a:spcPts val="800"/>
                </a:spcAft>
                <a:buFont typeface="Arial" panose="020B0604020202020204"/>
                <a:buChar char="•"/>
              </a:pP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解题无科学策略</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a:p>
              <a:pPr marL="0" indent="0" algn="l" defTabSz="457200" eaLnBrk="0" fontAlgn="base" latinLnBrk="0">
                <a:lnSpc>
                  <a:spcPct val="90000"/>
                </a:lnSpc>
                <a:spcBef>
                  <a:spcPts val="0"/>
                </a:spcBef>
                <a:spcAft>
                  <a:spcPts val="800"/>
                </a:spcAft>
                <a:buFont typeface="Arial" panose="020B0604020202020204"/>
                <a:buChar char="•"/>
              </a:pP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解题少思维训练</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p:txBody>
        </p:sp>
        <p:sp>
          <p:nvSpPr>
            <p:cNvPr id="11273" name="图示 1"/>
            <p:cNvSpPr txBox="1"/>
            <p:nvPr/>
          </p:nvSpPr>
          <p:spPr>
            <a:xfrm>
              <a:off x="8038465" y="2096770"/>
              <a:ext cx="3035300" cy="781050"/>
            </a:xfrm>
            <a:prstGeom prst="rect">
              <a:avLst/>
            </a:prstGeom>
            <a:ln w="25400" cap="flat" cmpd="sng">
              <a:solidFill>
                <a:schemeClr val="accent1">
                  <a:alpha val="100000"/>
                </a:schemeClr>
              </a:solidFill>
              <a:prstDash val="solid"/>
            </a:ln>
          </p:spPr>
          <p:style>
            <a:lnRef idx="2">
              <a:schemeClr val="accent1"/>
            </a:lnRef>
            <a:fillRef idx="1">
              <a:schemeClr val="accent1"/>
            </a:fillRef>
            <a:effectRef idx="0">
              <a:srgbClr val="FFFFFF"/>
            </a:effectRef>
            <a:fontRef idx="minor">
              <a:schemeClr val="lt1"/>
            </a:fontRef>
          </p:style>
          <p:txBody>
            <a:bodyPr vert="horz" wrap="square" lIns="91440" tIns="45720" rIns="91440" bIns="45720" numCol="1" anchor="ctr" upright="1">
              <a:noAutofit/>
            </a:bodyPr>
            <a:lstStyle/>
            <a:p>
              <a:pPr marL="0" indent="0" algn="ctr" defTabSz="457200" eaLnBrk="0" fontAlgn="base" latinLnBrk="0">
                <a:lnSpc>
                  <a:spcPct val="90000"/>
                </a:lnSpc>
                <a:spcBef>
                  <a:spcPts val="0"/>
                </a:spcBef>
                <a:spcAft>
                  <a:spcPts val="800"/>
                </a:spcAft>
                <a:buFontTx/>
                <a:buNone/>
              </a:pPr>
              <a:r>
                <a:rPr lang="en-US" altLang="ko-KR" sz="3200" b="0" strike="noStrike" cap="none" dirty="0" smtClean="0">
                  <a:solidFill>
                    <a:srgbClr val="FF0000"/>
                  </a:solidFill>
                  <a:latin typeface="微软雅黑" panose="020B0503020204020204" pitchFamily="34" charset="-122"/>
                  <a:ea typeface="微软雅黑" panose="020B0503020204020204" pitchFamily="34" charset="-122"/>
                </a:rPr>
                <a:t>无规范少科学</a:t>
              </a:r>
              <a:endParaRPr lang="ko-KR" altLang="en-US" sz="3200" b="0" strike="noStrike" cap="none" dirty="0" smtClean="0">
                <a:solidFill>
                  <a:srgbClr val="FF0000"/>
                </a:solidFill>
                <a:latin typeface="微软雅黑" panose="020B0503020204020204" pitchFamily="34" charset="-122"/>
                <a:ea typeface="微软雅黑" panose="020B0503020204020204" pitchFamily="34" charset="-122"/>
              </a:endParaRPr>
            </a:p>
          </p:txBody>
        </p:sp>
        <p:sp>
          <p:nvSpPr>
            <p:cNvPr id="11274" name="图示 1"/>
            <p:cNvSpPr/>
            <p:nvPr/>
          </p:nvSpPr>
          <p:spPr>
            <a:xfrm>
              <a:off x="8038465" y="2877185"/>
              <a:ext cx="3035300" cy="1461135"/>
            </a:xfrm>
            <a:prstGeom prst="rect">
              <a:avLst/>
            </a:prstGeom>
            <a:solidFill>
              <a:schemeClr val="accent1">
                <a:tint val="40000"/>
                <a:alpha val="89882"/>
              </a:schemeClr>
            </a:solidFill>
            <a:ln w="25400" cap="flat" cmpd="sng">
              <a:solidFill>
                <a:schemeClr val="accent1">
                  <a:tint val="40000"/>
                  <a:alpha val="89803"/>
                </a:schemeClr>
              </a:solidFill>
              <a:prstDash val="solid"/>
            </a:ln>
          </p:spPr>
          <p:style>
            <a:lnRef idx="2">
              <a:schemeClr val="accent1">
                <a:tint val="40000"/>
              </a:schemeClr>
            </a:lnRef>
            <a:fillRef idx="1">
              <a:schemeClr val="accent1">
                <a:tint val="40000"/>
              </a:schemeClr>
            </a:fillRef>
            <a:effectRef idx="0">
              <a:srgbClr val="FFFFFF"/>
            </a:effectRef>
            <a:fontRef idx="minor"/>
          </p:style>
          <p:txBody>
            <a:bodyPr vert="horz" wrap="square" lIns="91440" tIns="45720" rIns="91440" bIns="45720" numCol="1" anchor="t" upright="1">
              <a:noAutofit/>
            </a:bodyPr>
            <a:lstStyle/>
            <a:p>
              <a:pPr marL="0" indent="0" algn="l" defTabSz="457200" eaLnBrk="0" fontAlgn="base" latinLnBrk="0">
                <a:lnSpc>
                  <a:spcPct val="90000"/>
                </a:lnSpc>
                <a:spcBef>
                  <a:spcPts val="0"/>
                </a:spcBef>
                <a:spcAft>
                  <a:spcPts val="800"/>
                </a:spcAft>
                <a:buFont typeface="Arial" panose="020B0604020202020204"/>
                <a:buChar char="•"/>
              </a:pP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训练无答题规范</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a:p>
              <a:pPr marL="0" indent="0" algn="l" defTabSz="457200" eaLnBrk="0" fontAlgn="base" latinLnBrk="0">
                <a:lnSpc>
                  <a:spcPct val="90000"/>
                </a:lnSpc>
                <a:spcBef>
                  <a:spcPts val="0"/>
                </a:spcBef>
                <a:spcAft>
                  <a:spcPts val="800"/>
                </a:spcAft>
                <a:buFont typeface="Arial" panose="020B0604020202020204"/>
                <a:buChar char="•"/>
              </a:pPr>
              <a:r>
                <a:rPr lang="en-US" altLang="ko-KR" sz="2800" b="0" strike="noStrike" cap="none" dirty="0" smtClean="0">
                  <a:solidFill>
                    <a:schemeClr val="dk1"/>
                  </a:solidFill>
                  <a:latin typeface="微软雅黑" panose="020B0503020204020204" pitchFamily="34" charset="-122"/>
                  <a:ea typeface="微软雅黑" panose="020B0503020204020204" pitchFamily="34" charset="-122"/>
                </a:rPr>
                <a:t>训练少科学理念</a:t>
              </a:r>
              <a:endParaRPr lang="ko-KR" altLang="en-US" sz="2800" b="0" strike="noStrike" cap="none" dirty="0" smtClean="0">
                <a:solidFill>
                  <a:schemeClr val="dk1"/>
                </a:solidFill>
                <a:latin typeface="微软雅黑" panose="020B0503020204020204" pitchFamily="34" charset="-122"/>
                <a:ea typeface="微软雅黑" panose="020B0503020204020204" pitchFamily="34" charset="-122"/>
              </a:endParaRPr>
            </a:p>
          </p:txBody>
        </p:sp>
      </p:grpSp>
      <p:sp>
        <p:nvSpPr>
          <p:cNvPr id="2" name="文本框 7"/>
          <p:cNvSpPr txBox="1">
            <a:spLocks noChangeArrowheads="1"/>
          </p:cNvSpPr>
          <p:nvPr/>
        </p:nvSpPr>
        <p:spPr bwMode="auto">
          <a:xfrm>
            <a:off x="1314450" y="5610225"/>
            <a:ext cx="9528810" cy="666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62" tIns="41031" rIns="82062" bIns="41031">
            <a:spAutoFit/>
          </a:bodyPr>
          <a:lstStyle>
            <a:lvl1pPr eaLnBrk="0" hangingPunct="0">
              <a:defRPr sz="37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37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37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37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37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700" b="1">
                <a:solidFill>
                  <a:schemeClr val="tx1"/>
                </a:solidFill>
                <a:latin typeface="Times New Roman" panose="02020603050405020304" pitchFamily="18" charset="0"/>
                <a:ea typeface="宋体" panose="02010600030101010101" pitchFamily="2" charset="-122"/>
              </a:defRPr>
            </a:lvl9pPr>
          </a:lstStyle>
          <a:p>
            <a:pPr algn="ctr"/>
            <a:r>
              <a:rPr lang="zh-CN" altLang="en-US" sz="3790" dirty="0">
                <a:solidFill>
                  <a:srgbClr val="FF0000"/>
                </a:solidFill>
                <a:ea typeface="楷体_GB2312" panose="02010609030101010101" charset="-122"/>
              </a:rPr>
              <a:t>低效的训练带来的是低效的结果！</a:t>
            </a:r>
            <a:endParaRPr lang="zh-CN" altLang="en-US" sz="3790" dirty="0">
              <a:solidFill>
                <a:srgbClr val="FF0000"/>
              </a:solidFill>
              <a:ea typeface="楷体_GB2312" panose="02010609030101010101" charset="-122"/>
            </a:endParaRPr>
          </a:p>
        </p:txBody>
      </p:sp>
    </p:spTree>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内容占位符 314369"/>
          <p:cNvSpPr txBox="1">
            <a:spLocks noGrp="1"/>
          </p:cNvSpPr>
          <p:nvPr>
            <p:ph idx="4294967295"/>
          </p:nvPr>
        </p:nvSpPr>
        <p:spPr>
          <a:xfrm>
            <a:off x="534670" y="1466850"/>
            <a:ext cx="11130915" cy="4399915"/>
          </a:xfrm>
          <a:prstGeom prst="rect">
            <a:avLst/>
          </a:prstGeom>
          <a:noFill/>
          <a:ln w="0">
            <a:noFill/>
          </a:ln>
        </p:spPr>
        <p:txBody>
          <a:bodyPr vert="horz" wrap="square" lIns="91440" tIns="45720" rIns="91440" bIns="45720" anchor="t">
            <a:noAutofit/>
          </a:bodyPr>
          <a:lstStyle/>
          <a:p>
            <a:pPr marL="325755" indent="-325755" algn="l" defTabSz="914400" eaLnBrk="0" fontAlgn="base" latinLnBrk="0" hangingPunct="0">
              <a:lnSpc>
                <a:spcPct val="100000"/>
              </a:lnSpc>
              <a:spcBef>
                <a:spcPts val="700"/>
              </a:spcBef>
              <a:spcAft>
                <a:spcPts val="0"/>
              </a:spcAft>
              <a:buClr>
                <a:srgbClr val="5BBE4E"/>
              </a:buClr>
              <a:buFont typeface="Wingdings" panose="05000000000000000000"/>
              <a:buChar char="v"/>
            </a:pPr>
            <a:r>
              <a:rPr lang="en-US" altLang="ko-KR" sz="2800" b="1" strike="noStrike" cap="none" dirty="0" smtClean="0">
                <a:latin typeface="仿宋_GB2312" panose="02010609030101010101" charset="-122"/>
                <a:ea typeface="仿宋_GB2312" panose="02010609030101010101" charset="-122"/>
              </a:rPr>
              <a:t>落实各类学生分层帮扶，寻求学科质量的增长空间</a:t>
            </a:r>
            <a:endParaRPr lang="ko-KR" altLang="en-US" sz="2800" b="1" strike="noStrike" cap="none" dirty="0" smtClean="0">
              <a:latin typeface="仿宋_GB2312" panose="02010609030101010101" charset="-122"/>
              <a:ea typeface="仿宋_GB2312" panose="02010609030101010101" charset="-122"/>
            </a:endParaRPr>
          </a:p>
          <a:p>
            <a:pPr marL="325755" indent="-325755" algn="l" defTabSz="914400" eaLnBrk="0" fontAlgn="base" latinLnBrk="0" hangingPunct="0">
              <a:lnSpc>
                <a:spcPct val="100000"/>
              </a:lnSpc>
              <a:spcBef>
                <a:spcPts val="700"/>
              </a:spcBef>
              <a:spcAft>
                <a:spcPts val="0"/>
              </a:spcAft>
              <a:buClr>
                <a:srgbClr val="C00000"/>
              </a:buClr>
              <a:buFont typeface="Wingdings" panose="05000000000000000000"/>
              <a:buChar char="v"/>
            </a:pPr>
            <a:r>
              <a:rPr lang="en-US" altLang="ko-KR" sz="2800" b="1" strike="noStrike" cap="none" dirty="0" smtClean="0">
                <a:solidFill>
                  <a:srgbClr val="C00000"/>
                </a:solidFill>
                <a:latin typeface="仿宋_GB2312" panose="02010609030101010101" charset="-122"/>
                <a:ea typeface="仿宋_GB2312" panose="02010609030101010101" charset="-122"/>
              </a:rPr>
              <a:t>优等生：</a:t>
            </a:r>
            <a:r>
              <a:rPr lang="en-US" altLang="ko-KR" sz="2800" b="1" strike="noStrike" cap="none" dirty="0" smtClean="0">
                <a:latin typeface="仿宋_GB2312" panose="02010609030101010101" charset="-122"/>
                <a:ea typeface="仿宋_GB2312" panose="02010609030101010101" charset="-122"/>
              </a:rPr>
              <a:t>指方向、定目标、有选择，适当关注解题能力要求较高的试题</a:t>
            </a:r>
            <a:endParaRPr lang="ko-KR" altLang="en-US" sz="2800" b="1" strike="noStrike" cap="none" dirty="0" smtClean="0">
              <a:latin typeface="仿宋_GB2312" panose="02010609030101010101" charset="-122"/>
              <a:ea typeface="仿宋_GB2312" panose="02010609030101010101" charset="-122"/>
            </a:endParaRPr>
          </a:p>
          <a:p>
            <a:pPr marL="325755" indent="-325755" algn="l" defTabSz="914400" eaLnBrk="0" fontAlgn="base" latinLnBrk="0" hangingPunct="0">
              <a:lnSpc>
                <a:spcPct val="100000"/>
              </a:lnSpc>
              <a:spcBef>
                <a:spcPts val="700"/>
              </a:spcBef>
              <a:spcAft>
                <a:spcPts val="0"/>
              </a:spcAft>
              <a:buClr>
                <a:srgbClr val="C00000"/>
              </a:buClr>
              <a:buFont typeface="Wingdings" panose="05000000000000000000"/>
              <a:buChar char="v"/>
            </a:pPr>
            <a:r>
              <a:rPr lang="en-US" altLang="ko-KR" sz="2800" b="1" strike="noStrike" cap="none" dirty="0" smtClean="0">
                <a:solidFill>
                  <a:srgbClr val="C00000"/>
                </a:solidFill>
                <a:latin typeface="仿宋_GB2312" panose="02010609030101010101" charset="-122"/>
                <a:ea typeface="仿宋_GB2312" panose="02010609030101010101" charset="-122"/>
              </a:rPr>
              <a:t>中等水平“临界生”</a:t>
            </a:r>
            <a:r>
              <a:rPr lang="en-US" altLang="ko-KR" sz="2800" b="1" strike="noStrike" cap="none" dirty="0" smtClean="0">
                <a:latin typeface="仿宋_GB2312" panose="02010609030101010101" charset="-122"/>
                <a:ea typeface="仿宋_GB2312" panose="02010609030101010101" charset="-122"/>
              </a:rPr>
              <a:t>：定位要科学合理，目标要略高于学生实际水平，提高复习的主动性</a:t>
            </a:r>
            <a:endParaRPr lang="ko-KR" altLang="en-US" sz="2800" b="1" strike="noStrike" cap="none" dirty="0" smtClean="0">
              <a:latin typeface="仿宋_GB2312" panose="02010609030101010101" charset="-122"/>
              <a:ea typeface="仿宋_GB2312" panose="02010609030101010101" charset="-122"/>
            </a:endParaRPr>
          </a:p>
          <a:p>
            <a:pPr marL="325755" indent="-325755" algn="l" defTabSz="914400" eaLnBrk="0" fontAlgn="base" latinLnBrk="0" hangingPunct="0">
              <a:lnSpc>
                <a:spcPct val="100000"/>
              </a:lnSpc>
              <a:spcBef>
                <a:spcPts val="700"/>
              </a:spcBef>
              <a:spcAft>
                <a:spcPts val="0"/>
              </a:spcAft>
              <a:buClr>
                <a:srgbClr val="C00000"/>
              </a:buClr>
              <a:buFont typeface="Wingdings" panose="05000000000000000000"/>
              <a:buChar char="v"/>
            </a:pPr>
            <a:r>
              <a:rPr lang="en-US" altLang="ko-KR" sz="2800" b="1" strike="noStrike" cap="none" dirty="0" smtClean="0">
                <a:solidFill>
                  <a:srgbClr val="C00000"/>
                </a:solidFill>
                <a:latin typeface="仿宋_GB2312" panose="02010609030101010101" charset="-122"/>
                <a:ea typeface="仿宋_GB2312" panose="02010609030101010101" charset="-122"/>
              </a:rPr>
              <a:t>基础薄弱生：</a:t>
            </a:r>
            <a:r>
              <a:rPr lang="en-US" altLang="ko-KR" sz="2800" b="1" strike="noStrike" cap="none" dirty="0" smtClean="0">
                <a:latin typeface="仿宋_GB2312" panose="02010609030101010101" charset="-122"/>
                <a:ea typeface="仿宋_GB2312" panose="02010609030101010101" charset="-122"/>
              </a:rPr>
              <a:t>采取“低难度、缓坡度、小台阶、快反馈”的复习策略</a:t>
            </a:r>
            <a:endParaRPr lang="ko-KR" altLang="en-US" sz="2800" b="1" strike="noStrike" cap="none" dirty="0" smtClean="0">
              <a:latin typeface="仿宋_GB2312" panose="02010609030101010101" charset="-122"/>
              <a:ea typeface="仿宋_GB2312" panose="02010609030101010101" charset="-122"/>
            </a:endParaRPr>
          </a:p>
          <a:p>
            <a:pPr marL="325755" indent="-325755" algn="l" defTabSz="914400" eaLnBrk="0" fontAlgn="base" latinLnBrk="0" hangingPunct="0">
              <a:lnSpc>
                <a:spcPct val="100000"/>
              </a:lnSpc>
              <a:spcBef>
                <a:spcPts val="700"/>
              </a:spcBef>
              <a:spcAft>
                <a:spcPts val="0"/>
              </a:spcAft>
              <a:buClr>
                <a:srgbClr val="C00000"/>
              </a:buClr>
              <a:buFont typeface="Wingdings" panose="05000000000000000000"/>
              <a:buChar char="v"/>
            </a:pPr>
            <a:r>
              <a:rPr lang="en-US" altLang="ko-KR" sz="2800" b="1" strike="noStrike" cap="none" dirty="0" smtClean="0">
                <a:solidFill>
                  <a:srgbClr val="C00000"/>
                </a:solidFill>
                <a:latin typeface="仿宋_GB2312" panose="02010609030101010101" charset="-122"/>
                <a:ea typeface="仿宋_GB2312" panose="02010609030101010101" charset="-122"/>
              </a:rPr>
              <a:t>及时查漏补缺：对易错、易混淆知识点防止不深不透、走马观花。避免“练得越多错的越多、耗时越多，负担越重”</a:t>
            </a:r>
            <a:endParaRPr lang="ko-KR" altLang="en-US" sz="2800" b="1" strike="noStrike" cap="none" dirty="0" smtClean="0">
              <a:solidFill>
                <a:srgbClr val="C00000"/>
              </a:solidFill>
              <a:latin typeface="仿宋_GB2312" panose="02010609030101010101" charset="-122"/>
              <a:ea typeface="仿宋_GB2312" panose="02010609030101010101" charset="-122"/>
            </a:endParaRPr>
          </a:p>
        </p:txBody>
      </p:sp>
      <p:sp>
        <p:nvSpPr>
          <p:cNvPr id="314372" name="文本框 314371"/>
          <p:cNvSpPr txBox="1"/>
          <p:nvPr/>
        </p:nvSpPr>
        <p:spPr bwMode="auto">
          <a:xfrm>
            <a:off x="916940" y="760095"/>
            <a:ext cx="3703955" cy="645795"/>
          </a:xfrm>
          <a:prstGeom prst="rect">
            <a:avLst/>
          </a:prstGeom>
          <a:noFill/>
          <a:ln w="0">
            <a:noFill/>
          </a:ln>
        </p:spPr>
        <p:txBody>
          <a:bodyPr vert="horz" wrap="none" lIns="91440" tIns="45720" rIns="91440" bIns="45720" anchor="t">
            <a:spAutoFit/>
          </a:bodyPr>
          <a:lstStyle/>
          <a:p>
            <a:pPr marL="0" indent="0" algn="l" defTabSz="457200" eaLnBrk="0" fontAlgn="base" latinLnBrk="0">
              <a:lnSpc>
                <a:spcPct val="100000"/>
              </a:lnSpc>
              <a:spcBef>
                <a:spcPts val="0"/>
              </a:spcBef>
              <a:spcAft>
                <a:spcPts val="0"/>
              </a:spcAft>
              <a:buFontTx/>
              <a:buNone/>
            </a:pPr>
            <a:r>
              <a:rPr lang="en-US" altLang="ko-KR" sz="3600" b="1" strike="noStrike" cap="none" dirty="0" smtClean="0">
                <a:solidFill>
                  <a:srgbClr val="FF0000"/>
                </a:solidFill>
                <a:latin typeface="仿宋_GB2312" panose="02010609030101010101" charset="-122"/>
                <a:ea typeface="仿宋_GB2312" panose="02010609030101010101" charset="-122"/>
              </a:rPr>
              <a:t>落实各类学生分层</a:t>
            </a:r>
            <a:endParaRPr lang="ko-KR" altLang="en-US" sz="3600" b="1" strike="noStrike" cap="none" dirty="0" smtClean="0">
              <a:solidFill>
                <a:srgbClr val="FF0000"/>
              </a:solidFill>
              <a:latin typeface="仿宋_GB2312" panose="02010609030101010101" charset="-122"/>
              <a:ea typeface="仿宋_GB2312" panose="02010609030101010101" charset="-122"/>
            </a:endParaRP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AutoShape 15"/>
          <p:cNvSpPr/>
          <p:nvPr/>
        </p:nvSpPr>
        <p:spPr>
          <a:xfrm>
            <a:off x="4392930" y="2148205"/>
            <a:ext cx="2257425" cy="682625"/>
          </a:xfrm>
          <a:prstGeom prst="roundRect">
            <a:avLst>
              <a:gd name="adj" fmla="val 9102"/>
            </a:avLst>
          </a:prstGeom>
          <a:gradFill rotWithShape="1">
            <a:gsLst>
              <a:gs pos="0">
                <a:srgbClr val="699D5F"/>
              </a:gs>
              <a:gs pos="100000">
                <a:srgbClr val="31492C"/>
              </a:gs>
            </a:gsLst>
            <a:lin ang="5400000" scaled="1"/>
            <a:tileRect/>
          </a:gradFill>
          <a:ln w="25400" cap="flat" cmpd="sng">
            <a:solidFill>
              <a:schemeClr val="bg1"/>
            </a:solidFill>
            <a:prstDash val="solid"/>
            <a:headEnd type="none" w="med" len="med"/>
            <a:tailEnd type="none" w="med" len="med"/>
          </a:ln>
        </p:spPr>
        <p:txBody>
          <a:bodyPr wrap="none" anchor="ctr"/>
          <a:lstStyle/>
          <a:p>
            <a:pPr algn="ctr" eaLnBrk="0" hangingPunct="0"/>
            <a:r>
              <a:rPr lang="zh-CN" altLang="en-US" sz="2700" b="1" dirty="0">
                <a:solidFill>
                  <a:schemeClr val="bg1"/>
                </a:solidFill>
                <a:latin typeface="华文新魏" panose="02010800040101010101" pitchFamily="2" charset="-122"/>
                <a:ea typeface="微软雅黑" panose="020B0503020204020204" pitchFamily="34" charset="-122"/>
                <a:sym typeface="华文新魏" panose="02010800040101010101" pitchFamily="2" charset="-122"/>
              </a:rPr>
              <a:t>对点突破</a:t>
            </a:r>
            <a:endParaRPr lang="zh-CN" altLang="en-US" sz="2700" b="1" dirty="0">
              <a:solidFill>
                <a:srgbClr val="262626"/>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94211" name="AutoShape 16"/>
          <p:cNvSpPr/>
          <p:nvPr/>
        </p:nvSpPr>
        <p:spPr>
          <a:xfrm>
            <a:off x="1103630" y="2148205"/>
            <a:ext cx="2252980" cy="682625"/>
          </a:xfrm>
          <a:prstGeom prst="roundRect">
            <a:avLst>
              <a:gd name="adj" fmla="val 9102"/>
            </a:avLst>
          </a:prstGeom>
          <a:gradFill rotWithShape="1">
            <a:gsLst>
              <a:gs pos="0">
                <a:srgbClr val="ED7D31"/>
              </a:gs>
              <a:gs pos="100000">
                <a:srgbClr val="6D3916"/>
              </a:gs>
            </a:gsLst>
            <a:lin ang="5400000" scaled="1"/>
            <a:tileRect/>
          </a:gradFill>
          <a:ln w="25400" cap="flat" cmpd="sng">
            <a:solidFill>
              <a:schemeClr val="bg1"/>
            </a:solidFill>
            <a:prstDash val="solid"/>
            <a:headEnd type="none" w="med" len="med"/>
            <a:tailEnd type="none" w="med" len="med"/>
          </a:ln>
        </p:spPr>
        <p:txBody>
          <a:bodyPr wrap="none" anchor="ctr"/>
          <a:lstStyle/>
          <a:p>
            <a:pPr algn="ctr" eaLnBrk="0" hangingPunct="0"/>
            <a:r>
              <a:rPr lang="zh-CN" altLang="en-US" sz="2700" b="1" dirty="0">
                <a:solidFill>
                  <a:schemeClr val="bg1"/>
                </a:solidFill>
                <a:latin typeface="华文新魏" panose="02010800040101010101" pitchFamily="2" charset="-122"/>
                <a:ea typeface="微软雅黑" panose="020B0503020204020204" pitchFamily="34" charset="-122"/>
                <a:sym typeface="华文新魏" panose="02010800040101010101" pitchFamily="2" charset="-122"/>
              </a:rPr>
              <a:t>考试诊断</a:t>
            </a:r>
            <a:endParaRPr lang="zh-CN" altLang="en-US" sz="100" dirty="0">
              <a:latin typeface="Calibri" panose="020F0502020204030204" charset="0"/>
            </a:endParaRPr>
          </a:p>
        </p:txBody>
      </p:sp>
      <p:sp>
        <p:nvSpPr>
          <p:cNvPr id="94212" name="AutoShape 7"/>
          <p:cNvSpPr/>
          <p:nvPr/>
        </p:nvSpPr>
        <p:spPr>
          <a:xfrm>
            <a:off x="3659505" y="2228850"/>
            <a:ext cx="503555" cy="497205"/>
          </a:xfrm>
          <a:prstGeom prst="chevron">
            <a:avLst>
              <a:gd name="adj" fmla="val 65022"/>
            </a:avLst>
          </a:prstGeom>
          <a:solidFill>
            <a:schemeClr val="hlink"/>
          </a:solidFill>
          <a:ln w="9525">
            <a:noFill/>
          </a:ln>
        </p:spPr>
        <p:txBody>
          <a:bodyPr wrap="none" anchor="ctr"/>
          <a:lstStyle/>
          <a:p>
            <a:pPr marL="0" marR="0" lvl="0" indent="0" algn="ctr"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79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sym typeface="Times New Roman" panose="02020603050405020304" pitchFamily="18" charset="0"/>
            </a:endParaRPr>
          </a:p>
        </p:txBody>
      </p:sp>
      <p:sp>
        <p:nvSpPr>
          <p:cNvPr id="94213" name="圆角矩形 51"/>
          <p:cNvSpPr/>
          <p:nvPr/>
        </p:nvSpPr>
        <p:spPr>
          <a:xfrm>
            <a:off x="760730" y="3072130"/>
            <a:ext cx="2919095" cy="2654300"/>
          </a:xfrm>
          <a:prstGeom prst="roundRect">
            <a:avLst>
              <a:gd name="adj" fmla="val 16667"/>
            </a:avLst>
          </a:prstGeom>
          <a:solidFill>
            <a:srgbClr val="DDEAF6"/>
          </a:solidFill>
          <a:ln w="9525" cap="flat" cmpd="sng">
            <a:solidFill>
              <a:schemeClr val="tx1"/>
            </a:solidFill>
            <a:prstDash val="solid"/>
            <a:headEnd type="none" w="med" len="med"/>
            <a:tailEnd type="none" w="med" len="med"/>
          </a:ln>
        </p:spPr>
        <p:txBody>
          <a:bodyPr/>
          <a:lstStyle/>
          <a:p>
            <a:pPr algn="ctr"/>
            <a:endParaRPr lang="zh-CN" altLang="en-US" sz="1700" b="1" dirty="0">
              <a:solidFill>
                <a:srgbClr val="000000"/>
              </a:solidFill>
              <a:latin typeface="Calibri" panose="020F0502020204030204" charset="0"/>
              <a:ea typeface="楷体_GB2312" panose="02010609030101010101" charset="-122"/>
            </a:endParaRPr>
          </a:p>
          <a:p>
            <a:pPr algn="ctr">
              <a:lnSpc>
                <a:spcPct val="150000"/>
              </a:lnSpc>
            </a:pPr>
            <a:r>
              <a:rPr lang="zh-CN" altLang="en-US" sz="1700" b="1" dirty="0">
                <a:solidFill>
                  <a:srgbClr val="000000"/>
                </a:solidFill>
                <a:latin typeface="Calibri" panose="020F0502020204030204" charset="0"/>
                <a:ea typeface="楷体_GB2312" panose="02010609030101010101" charset="-122"/>
              </a:rPr>
              <a:t> </a:t>
            </a:r>
            <a:r>
              <a:rPr lang="zh-CN" altLang="en-US" sz="2300" b="1" dirty="0">
                <a:solidFill>
                  <a:srgbClr val="000000"/>
                </a:solidFill>
                <a:latin typeface="Calibri" panose="020F0502020204030204" charset="0"/>
                <a:ea typeface="楷体_GB2312" panose="02010609030101010101" charset="-122"/>
              </a:rPr>
              <a:t>通过考试诊断问题</a:t>
            </a:r>
            <a:endParaRPr lang="en-US" altLang="zh-CN" sz="2300" b="1" dirty="0">
              <a:solidFill>
                <a:srgbClr val="000000"/>
              </a:solidFill>
              <a:latin typeface="Calibri" panose="020F0502020204030204" charset="0"/>
              <a:ea typeface="楷体_GB2312" panose="02010609030101010101" charset="-122"/>
            </a:endParaRPr>
          </a:p>
          <a:p>
            <a:pPr algn="ctr">
              <a:lnSpc>
                <a:spcPct val="150000"/>
              </a:lnSpc>
            </a:pPr>
            <a:r>
              <a:rPr lang="zh-CN" altLang="en-US" sz="2300" b="1" dirty="0">
                <a:solidFill>
                  <a:srgbClr val="000000"/>
                </a:solidFill>
                <a:latin typeface="Calibri" panose="020F0502020204030204" charset="0"/>
                <a:ea typeface="楷体_GB2312" panose="02010609030101010101" charset="-122"/>
              </a:rPr>
              <a:t> 找出原因及时指导</a:t>
            </a:r>
            <a:endParaRPr lang="en-US" altLang="zh-CN" sz="2300" b="1" dirty="0">
              <a:solidFill>
                <a:srgbClr val="000000"/>
              </a:solidFill>
              <a:latin typeface="Calibri" panose="020F0502020204030204" charset="0"/>
              <a:ea typeface="楷体_GB2312" panose="02010609030101010101" charset="-122"/>
            </a:endParaRPr>
          </a:p>
          <a:p>
            <a:pPr algn="ctr">
              <a:lnSpc>
                <a:spcPct val="150000"/>
              </a:lnSpc>
            </a:pPr>
            <a:r>
              <a:rPr lang="zh-CN" altLang="en-US" sz="1700" b="1" dirty="0">
                <a:solidFill>
                  <a:srgbClr val="000000"/>
                </a:solidFill>
                <a:latin typeface="Calibri" panose="020F0502020204030204" charset="0"/>
                <a:ea typeface="楷体_GB2312" panose="02010609030101010101" charset="-122"/>
              </a:rPr>
              <a:t> </a:t>
            </a:r>
            <a:endParaRPr lang="en-US" altLang="zh-CN" sz="1700" b="1" dirty="0">
              <a:solidFill>
                <a:srgbClr val="000000"/>
              </a:solidFill>
              <a:latin typeface="Calibri" panose="020F0502020204030204" charset="0"/>
              <a:ea typeface="楷体_GB2312" panose="02010609030101010101" charset="-122"/>
            </a:endParaRPr>
          </a:p>
        </p:txBody>
      </p:sp>
      <p:sp>
        <p:nvSpPr>
          <p:cNvPr id="94214" name="圆角矩形 52"/>
          <p:cNvSpPr/>
          <p:nvPr/>
        </p:nvSpPr>
        <p:spPr>
          <a:xfrm>
            <a:off x="3951605" y="3108325"/>
            <a:ext cx="3384550" cy="2797175"/>
          </a:xfrm>
          <a:prstGeom prst="roundRect">
            <a:avLst>
              <a:gd name="adj" fmla="val 16667"/>
            </a:avLst>
          </a:prstGeom>
          <a:solidFill>
            <a:srgbClr val="DDEAF6"/>
          </a:solidFill>
          <a:ln w="9525" cap="flat" cmpd="sng">
            <a:solidFill>
              <a:schemeClr val="tx1"/>
            </a:solidFill>
            <a:prstDash val="solid"/>
            <a:headEnd type="none" w="med" len="med"/>
            <a:tailEnd type="none" w="med" len="med"/>
          </a:ln>
        </p:spPr>
        <p:txBody>
          <a:bodyPr/>
          <a:lstStyle/>
          <a:p>
            <a:pPr>
              <a:lnSpc>
                <a:spcPct val="150000"/>
              </a:lnSpc>
            </a:pPr>
            <a:r>
              <a:rPr lang="zh-CN" altLang="en-US" sz="2300" b="1" dirty="0">
                <a:solidFill>
                  <a:srgbClr val="000000"/>
                </a:solidFill>
                <a:latin typeface="Calibri" panose="020F0502020204030204" charset="0"/>
                <a:ea typeface="楷体_GB2312" panose="02010609030101010101" charset="-122"/>
              </a:rPr>
              <a:t>错题整理，对点补救</a:t>
            </a:r>
            <a:endParaRPr lang="en-US" altLang="zh-CN" sz="2300" b="1" dirty="0">
              <a:solidFill>
                <a:srgbClr val="000000"/>
              </a:solidFill>
              <a:latin typeface="Calibri" panose="020F0502020204030204" charset="0"/>
              <a:ea typeface="楷体_GB2312" panose="02010609030101010101" charset="-122"/>
            </a:endParaRPr>
          </a:p>
          <a:p>
            <a:pPr>
              <a:lnSpc>
                <a:spcPct val="150000"/>
              </a:lnSpc>
            </a:pPr>
            <a:r>
              <a:rPr lang="zh-CN" altLang="en-US" sz="2300" b="1" dirty="0">
                <a:solidFill>
                  <a:srgbClr val="000000"/>
                </a:solidFill>
                <a:latin typeface="Calibri" panose="020F0502020204030204" charset="0"/>
                <a:ea typeface="楷体_GB2312" panose="02010609030101010101" charset="-122"/>
              </a:rPr>
              <a:t>重点、难点、易错点突破变式训练</a:t>
            </a:r>
            <a:endParaRPr lang="en-US" altLang="zh-CN" sz="2300" b="1" dirty="0">
              <a:solidFill>
                <a:srgbClr val="000000"/>
              </a:solidFill>
              <a:latin typeface="Calibri" panose="020F0502020204030204" charset="0"/>
              <a:ea typeface="楷体_GB2312" panose="02010609030101010101" charset="-122"/>
            </a:endParaRPr>
          </a:p>
          <a:p>
            <a:pPr algn="ctr"/>
            <a:endParaRPr lang="zh-CN" altLang="en-US" sz="1700" b="1" dirty="0">
              <a:solidFill>
                <a:srgbClr val="000000"/>
              </a:solidFill>
              <a:latin typeface="Calibri" panose="020F0502020204030204" charset="0"/>
              <a:ea typeface="楷体_GB2312" panose="02010609030101010101" charset="-122"/>
            </a:endParaRPr>
          </a:p>
        </p:txBody>
      </p:sp>
      <p:sp>
        <p:nvSpPr>
          <p:cNvPr id="94215" name="AutoShape 14"/>
          <p:cNvSpPr/>
          <p:nvPr/>
        </p:nvSpPr>
        <p:spPr>
          <a:xfrm>
            <a:off x="7825105" y="2186305"/>
            <a:ext cx="2255520" cy="683895"/>
          </a:xfrm>
          <a:prstGeom prst="roundRect">
            <a:avLst>
              <a:gd name="adj" fmla="val 9102"/>
            </a:avLst>
          </a:prstGeom>
          <a:gradFill rotWithShape="1">
            <a:gsLst>
              <a:gs pos="0">
                <a:srgbClr val="5B9BD5"/>
              </a:gs>
              <a:gs pos="100000">
                <a:srgbClr val="294761"/>
              </a:gs>
            </a:gsLst>
            <a:lin ang="5400000" scaled="1"/>
            <a:tileRect/>
          </a:gradFill>
          <a:ln w="25400" cap="flat" cmpd="sng">
            <a:solidFill>
              <a:schemeClr val="bg1"/>
            </a:solidFill>
            <a:prstDash val="solid"/>
            <a:headEnd type="none" w="med" len="med"/>
            <a:tailEnd type="none" w="med" len="med"/>
          </a:ln>
        </p:spPr>
        <p:txBody>
          <a:bodyPr wrap="none" anchor="ctr"/>
          <a:lstStyle/>
          <a:p>
            <a:pPr algn="ctr" eaLnBrk="0" hangingPunct="0"/>
            <a:r>
              <a:rPr lang="zh-CN" altLang="en-US" sz="2700" b="1" dirty="0">
                <a:solidFill>
                  <a:schemeClr val="bg1"/>
                </a:solidFill>
                <a:latin typeface="华文新魏" panose="02010800040101010101" pitchFamily="2" charset="-122"/>
                <a:ea typeface="微软雅黑" panose="020B0503020204020204" pitchFamily="34" charset="-122"/>
                <a:sym typeface="华文新魏" panose="02010800040101010101" pitchFamily="2" charset="-122"/>
              </a:rPr>
              <a:t>系统构建</a:t>
            </a:r>
            <a:endParaRPr lang="en-US" altLang="zh-CN" sz="2700" b="1" dirty="0">
              <a:solidFill>
                <a:schemeClr val="bg1"/>
              </a:solidFill>
              <a:latin typeface="华文新魏" panose="02010800040101010101" pitchFamily="2" charset="-122"/>
              <a:ea typeface="微软雅黑" panose="020B0503020204020204" pitchFamily="34" charset="-122"/>
              <a:sym typeface="华文新魏" panose="02010800040101010101" pitchFamily="2" charset="-122"/>
            </a:endParaRPr>
          </a:p>
        </p:txBody>
      </p:sp>
      <p:sp>
        <p:nvSpPr>
          <p:cNvPr id="94216" name="AutoShape 7"/>
          <p:cNvSpPr/>
          <p:nvPr/>
        </p:nvSpPr>
        <p:spPr>
          <a:xfrm>
            <a:off x="7102475" y="2275205"/>
            <a:ext cx="501650" cy="497205"/>
          </a:xfrm>
          <a:prstGeom prst="chevron">
            <a:avLst>
              <a:gd name="adj" fmla="val 64783"/>
            </a:avLst>
          </a:prstGeom>
          <a:solidFill>
            <a:schemeClr val="hlink"/>
          </a:solidFill>
          <a:ln w="9525">
            <a:noFill/>
          </a:ln>
        </p:spPr>
        <p:txBody>
          <a:bodyPr wrap="none" anchor="ctr"/>
          <a:lstStyle/>
          <a:p>
            <a:pPr marL="0" marR="0" lvl="0" indent="0" algn="ctr"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795" b="0" i="0" u="none" strike="noStrike" kern="1200" cap="none" spc="0" normalizeH="0" baseline="0" noProof="1">
              <a:ln>
                <a:noFill/>
              </a:ln>
              <a:solidFill>
                <a:schemeClr val="tx1"/>
              </a:solidFill>
              <a:effectLst/>
              <a:uLnTx/>
              <a:uFillTx/>
              <a:latin typeface="Times New Roman" panose="02020603050405020304" pitchFamily="18" charset="0"/>
              <a:ea typeface="宋体" panose="02010600030101010101" pitchFamily="2" charset="-122"/>
              <a:cs typeface="+mn-cs"/>
              <a:sym typeface="Times New Roman" panose="02020603050405020304" pitchFamily="18" charset="0"/>
            </a:endParaRPr>
          </a:p>
        </p:txBody>
      </p:sp>
      <p:sp>
        <p:nvSpPr>
          <p:cNvPr id="94217" name="圆角矩形 55"/>
          <p:cNvSpPr/>
          <p:nvPr/>
        </p:nvSpPr>
        <p:spPr>
          <a:xfrm>
            <a:off x="7679055" y="3072130"/>
            <a:ext cx="2733675" cy="2832100"/>
          </a:xfrm>
          <a:prstGeom prst="roundRect">
            <a:avLst>
              <a:gd name="adj" fmla="val 16667"/>
            </a:avLst>
          </a:prstGeom>
          <a:solidFill>
            <a:srgbClr val="DDEAF6"/>
          </a:solidFill>
          <a:ln w="9525" cap="flat" cmpd="sng">
            <a:solidFill>
              <a:schemeClr val="tx1"/>
            </a:solidFill>
            <a:prstDash val="solid"/>
            <a:headEnd type="none" w="med" len="med"/>
            <a:tailEnd type="none" w="med" len="med"/>
          </a:ln>
        </p:spPr>
        <p:txBody>
          <a:bodyPr/>
          <a:lstStyle/>
          <a:p>
            <a:pPr algn="ctr"/>
            <a:endParaRPr lang="zh-CN" altLang="en-US" sz="1700" b="1" dirty="0">
              <a:solidFill>
                <a:srgbClr val="000000"/>
              </a:solidFill>
              <a:latin typeface="Calibri" panose="020F0502020204030204" charset="0"/>
              <a:ea typeface="楷体_GB2312" panose="02010609030101010101" charset="-122"/>
            </a:endParaRPr>
          </a:p>
          <a:p>
            <a:pPr algn="ctr">
              <a:lnSpc>
                <a:spcPct val="150000"/>
              </a:lnSpc>
            </a:pPr>
            <a:r>
              <a:rPr lang="zh-CN" altLang="en-US" sz="2300" b="1" dirty="0">
                <a:solidFill>
                  <a:srgbClr val="000000"/>
                </a:solidFill>
                <a:latin typeface="Calibri" panose="020F0502020204030204" charset="0"/>
                <a:ea typeface="楷体_GB2312" panose="02010609030101010101" charset="-122"/>
              </a:rPr>
              <a:t>零散知识集团化</a:t>
            </a:r>
            <a:endParaRPr lang="en-US" altLang="zh-CN" sz="2300" b="1" dirty="0">
              <a:solidFill>
                <a:srgbClr val="000000"/>
              </a:solidFill>
              <a:latin typeface="Calibri" panose="020F0502020204030204" charset="0"/>
              <a:ea typeface="楷体_GB2312" panose="02010609030101010101" charset="-122"/>
            </a:endParaRPr>
          </a:p>
          <a:p>
            <a:pPr algn="ctr">
              <a:lnSpc>
                <a:spcPct val="150000"/>
              </a:lnSpc>
            </a:pPr>
            <a:r>
              <a:rPr lang="zh-CN" altLang="en-US" sz="2300" b="1" dirty="0">
                <a:solidFill>
                  <a:srgbClr val="000000"/>
                </a:solidFill>
                <a:latin typeface="Calibri" panose="020F0502020204030204" charset="0"/>
                <a:ea typeface="楷体_GB2312" panose="02010609030101010101" charset="-122"/>
              </a:rPr>
              <a:t>集团知识结构化</a:t>
            </a:r>
            <a:endParaRPr lang="zh-CN" altLang="en-US" sz="2300" b="1" dirty="0">
              <a:solidFill>
                <a:srgbClr val="000000"/>
              </a:solidFill>
              <a:latin typeface="Calibri" panose="020F0502020204030204" charset="0"/>
              <a:ea typeface="楷体_GB2312" panose="02010609030101010101" charset="-122"/>
            </a:endParaRPr>
          </a:p>
          <a:p>
            <a:pPr algn="ctr">
              <a:lnSpc>
                <a:spcPct val="150000"/>
              </a:lnSpc>
            </a:pPr>
            <a:r>
              <a:rPr lang="zh-CN" altLang="en-US" sz="2300" b="1" dirty="0">
                <a:solidFill>
                  <a:srgbClr val="000000"/>
                </a:solidFill>
                <a:latin typeface="Calibri" panose="020F0502020204030204" charset="0"/>
                <a:ea typeface="楷体_GB2312" panose="02010609030101010101" charset="-122"/>
              </a:rPr>
              <a:t>专题考点题型化</a:t>
            </a:r>
            <a:endParaRPr lang="en-US" altLang="zh-CN" sz="2300" b="1" dirty="0">
              <a:solidFill>
                <a:srgbClr val="000000"/>
              </a:solidFill>
              <a:latin typeface="Calibri" panose="020F0502020204030204" charset="0"/>
              <a:ea typeface="楷体_GB2312" panose="02010609030101010101" charset="-122"/>
            </a:endParaRPr>
          </a:p>
          <a:p>
            <a:pPr algn="ctr">
              <a:lnSpc>
                <a:spcPct val="150000"/>
              </a:lnSpc>
            </a:pPr>
            <a:r>
              <a:rPr lang="zh-CN" altLang="en-US" sz="2300" b="1" dirty="0">
                <a:solidFill>
                  <a:srgbClr val="000000"/>
                </a:solidFill>
                <a:latin typeface="Calibri" panose="020F0502020204030204" charset="0"/>
                <a:ea typeface="楷体_GB2312" panose="02010609030101010101" charset="-122"/>
              </a:rPr>
              <a:t>同一题型规律化</a:t>
            </a:r>
            <a:endParaRPr lang="zh-CN" altLang="en-US" sz="2300" dirty="0">
              <a:latin typeface="Calibri" panose="020F0502020204030204" charset="0"/>
            </a:endParaRPr>
          </a:p>
        </p:txBody>
      </p:sp>
      <p:sp>
        <p:nvSpPr>
          <p:cNvPr id="94218" name="Rectangle 1"/>
          <p:cNvSpPr/>
          <p:nvPr/>
        </p:nvSpPr>
        <p:spPr>
          <a:xfrm>
            <a:off x="2187575" y="859790"/>
            <a:ext cx="6500495" cy="800100"/>
          </a:xfrm>
          <a:prstGeom prst="rect">
            <a:avLst/>
          </a:prstGeom>
          <a:noFill/>
          <a:ln w="9525">
            <a:noFill/>
          </a:ln>
        </p:spPr>
        <p:txBody>
          <a:bodyPr wrap="none" anchor="ctr">
            <a:spAutoFit/>
          </a:bodyPr>
          <a:lstStyle/>
          <a:p>
            <a:pPr algn="ctr" eaLnBrk="0" hangingPunct="0"/>
            <a:r>
              <a:rPr lang="zh-CN" altLang="en-US" sz="4600" b="1" dirty="0">
                <a:solidFill>
                  <a:srgbClr val="000000"/>
                </a:solidFill>
                <a:latin typeface="华文楷体" panose="02010600040101010101" pitchFamily="2" charset="-122"/>
                <a:ea typeface="华文楷体" panose="02010600040101010101" pitchFamily="2" charset="-122"/>
                <a:sym typeface="Times New Roman" panose="02020603050405020304" pitchFamily="18" charset="0"/>
              </a:rPr>
              <a:t>错题突破与题组训练模式</a:t>
            </a:r>
            <a:endParaRPr lang="zh-CN" altLang="en-US" sz="4600" b="1" dirty="0">
              <a:solidFill>
                <a:srgbClr val="000000"/>
              </a:solidFill>
              <a:latin typeface="华文楷体" panose="02010600040101010101" pitchFamily="2" charset="-122"/>
              <a:ea typeface="华文楷体" panose="02010600040101010101" pitchFamily="2" charset="-122"/>
              <a:sym typeface="Times New Roman" panose="02020603050405020304" pitchFamily="18" charset="0"/>
            </a:endParaRPr>
          </a:p>
        </p:txBody>
      </p:sp>
      <p:sp>
        <p:nvSpPr>
          <p:cNvPr id="94219" name="椭圆形标注1 4655"/>
          <p:cNvSpPr/>
          <p:nvPr/>
        </p:nvSpPr>
        <p:spPr>
          <a:xfrm>
            <a:off x="9476740" y="648970"/>
            <a:ext cx="2669540" cy="1010285"/>
          </a:xfrm>
          <a:prstGeom prst="wedgeEllipseCallout">
            <a:avLst>
              <a:gd name="adj1" fmla="val -62935"/>
              <a:gd name="adj2" fmla="val 72838"/>
            </a:avLst>
          </a:prstGeom>
          <a:solidFill>
            <a:schemeClr val="bg1"/>
          </a:solidFill>
          <a:ln w="12700" cap="flat" cmpd="sng">
            <a:solidFill>
              <a:schemeClr val="tx1"/>
            </a:solidFill>
            <a:prstDash val="solid"/>
            <a:miter/>
            <a:headEnd type="none" w="med" len="med"/>
            <a:tailEnd type="none" w="med" len="med"/>
          </a:ln>
        </p:spPr>
        <p:txBody>
          <a:bodyPr/>
          <a:lstStyle/>
          <a:p>
            <a:pPr algn="ctr"/>
            <a:r>
              <a:rPr lang="zh-CN" altLang="en-US" sz="3700" dirty="0">
                <a:latin typeface="Calibri" panose="020F0502020204030204" charset="0"/>
              </a:rPr>
              <a:t>错题本</a:t>
            </a:r>
            <a:endParaRPr lang="zh-CN" altLang="en-US" sz="3700" dirty="0">
              <a:latin typeface="Calibri" panose="020F0502020204030204" charset="0"/>
            </a:endParaRPr>
          </a:p>
        </p:txBody>
      </p:sp>
      <p:sp>
        <p:nvSpPr>
          <p:cNvPr id="12" name="日期占位符 11"/>
          <p:cNvSpPr>
            <a:spLocks noGrp="1"/>
          </p:cNvSpPr>
          <p:nvPr>
            <p:ph type="dt" sz="half" idx="4294967295"/>
          </p:nvPr>
        </p:nvSpPr>
        <p:spPr>
          <a:xfrm>
            <a:off x="609600" y="6537325"/>
            <a:ext cx="2845435" cy="243840"/>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9B093404-B86E-4C19-8A8E-9ABB2D3226B9}"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42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4211"/>
                                        </p:tgtEl>
                                        <p:attrNameLst>
                                          <p:attrName>style.visibility</p:attrName>
                                        </p:attrNameLst>
                                      </p:cBhvr>
                                      <p:to>
                                        <p:strVal val="visible"/>
                                      </p:to>
                                    </p:set>
                                    <p:anim calcmode="lin" valueType="num">
                                      <p:cBhvr>
                                        <p:cTn id="11" dur="500" fill="hold"/>
                                        <p:tgtEl>
                                          <p:spTgt spid="94211"/>
                                        </p:tgtEl>
                                        <p:attrNameLst>
                                          <p:attrName>ppt_x</p:attrName>
                                        </p:attrNameLst>
                                      </p:cBhvr>
                                      <p:tavLst>
                                        <p:tav tm="0">
                                          <p:val>
                                            <p:strVal val="#ppt_x"/>
                                          </p:val>
                                        </p:tav>
                                        <p:tav tm="100000">
                                          <p:val>
                                            <p:strVal val="#ppt_x"/>
                                          </p:val>
                                        </p:tav>
                                      </p:tavLst>
                                    </p:anim>
                                    <p:anim calcmode="lin" valueType="num">
                                      <p:cBhvr>
                                        <p:cTn id="12" dur="500" fill="hold"/>
                                        <p:tgtEl>
                                          <p:spTgt spid="942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4212"/>
                                        </p:tgtEl>
                                        <p:attrNameLst>
                                          <p:attrName>style.visibility</p:attrName>
                                        </p:attrNameLst>
                                      </p:cBhvr>
                                      <p:to>
                                        <p:strVal val="visible"/>
                                      </p:to>
                                    </p:set>
                                    <p:anim calcmode="lin" valueType="num">
                                      <p:cBhvr>
                                        <p:cTn id="15" dur="500" fill="hold"/>
                                        <p:tgtEl>
                                          <p:spTgt spid="94212"/>
                                        </p:tgtEl>
                                        <p:attrNameLst>
                                          <p:attrName>ppt_x</p:attrName>
                                        </p:attrNameLst>
                                      </p:cBhvr>
                                      <p:tavLst>
                                        <p:tav tm="0">
                                          <p:val>
                                            <p:strVal val="#ppt_x"/>
                                          </p:val>
                                        </p:tav>
                                        <p:tav tm="100000">
                                          <p:val>
                                            <p:strVal val="#ppt_x"/>
                                          </p:val>
                                        </p:tav>
                                      </p:tavLst>
                                    </p:anim>
                                    <p:anim calcmode="lin" valueType="num">
                                      <p:cBhvr>
                                        <p:cTn id="16" dur="500" fill="hold"/>
                                        <p:tgtEl>
                                          <p:spTgt spid="942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4210"/>
                                        </p:tgtEl>
                                        <p:attrNameLst>
                                          <p:attrName>style.visibility</p:attrName>
                                        </p:attrNameLst>
                                      </p:cBhvr>
                                      <p:to>
                                        <p:strVal val="visible"/>
                                      </p:to>
                                    </p:set>
                                    <p:anim calcmode="lin" valueType="num">
                                      <p:cBhvr>
                                        <p:cTn id="19" dur="500" fill="hold"/>
                                        <p:tgtEl>
                                          <p:spTgt spid="94210"/>
                                        </p:tgtEl>
                                        <p:attrNameLst>
                                          <p:attrName>ppt_x</p:attrName>
                                        </p:attrNameLst>
                                      </p:cBhvr>
                                      <p:tavLst>
                                        <p:tav tm="0">
                                          <p:val>
                                            <p:strVal val="#ppt_x"/>
                                          </p:val>
                                        </p:tav>
                                        <p:tav tm="100000">
                                          <p:val>
                                            <p:strVal val="#ppt_x"/>
                                          </p:val>
                                        </p:tav>
                                      </p:tavLst>
                                    </p:anim>
                                    <p:anim calcmode="lin" valueType="num">
                                      <p:cBhvr>
                                        <p:cTn id="20" dur="500" fill="hold"/>
                                        <p:tgtEl>
                                          <p:spTgt spid="942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4216"/>
                                        </p:tgtEl>
                                        <p:attrNameLst>
                                          <p:attrName>style.visibility</p:attrName>
                                        </p:attrNameLst>
                                      </p:cBhvr>
                                      <p:to>
                                        <p:strVal val="visible"/>
                                      </p:to>
                                    </p:set>
                                    <p:anim calcmode="lin" valueType="num">
                                      <p:cBhvr>
                                        <p:cTn id="23" dur="500" fill="hold"/>
                                        <p:tgtEl>
                                          <p:spTgt spid="94216"/>
                                        </p:tgtEl>
                                        <p:attrNameLst>
                                          <p:attrName>ppt_x</p:attrName>
                                        </p:attrNameLst>
                                      </p:cBhvr>
                                      <p:tavLst>
                                        <p:tav tm="0">
                                          <p:val>
                                            <p:strVal val="#ppt_x"/>
                                          </p:val>
                                        </p:tav>
                                        <p:tav tm="100000">
                                          <p:val>
                                            <p:strVal val="#ppt_x"/>
                                          </p:val>
                                        </p:tav>
                                      </p:tavLst>
                                    </p:anim>
                                    <p:anim calcmode="lin" valueType="num">
                                      <p:cBhvr>
                                        <p:cTn id="24" dur="500" fill="hold"/>
                                        <p:tgtEl>
                                          <p:spTgt spid="942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4215"/>
                                        </p:tgtEl>
                                        <p:attrNameLst>
                                          <p:attrName>style.visibility</p:attrName>
                                        </p:attrNameLst>
                                      </p:cBhvr>
                                      <p:to>
                                        <p:strVal val="visible"/>
                                      </p:to>
                                    </p:set>
                                    <p:anim calcmode="lin" valueType="num">
                                      <p:cBhvr>
                                        <p:cTn id="27" dur="500" fill="hold"/>
                                        <p:tgtEl>
                                          <p:spTgt spid="94215"/>
                                        </p:tgtEl>
                                        <p:attrNameLst>
                                          <p:attrName>ppt_x</p:attrName>
                                        </p:attrNameLst>
                                      </p:cBhvr>
                                      <p:tavLst>
                                        <p:tav tm="0">
                                          <p:val>
                                            <p:strVal val="#ppt_x"/>
                                          </p:val>
                                        </p:tav>
                                        <p:tav tm="100000">
                                          <p:val>
                                            <p:strVal val="#ppt_x"/>
                                          </p:val>
                                        </p:tav>
                                      </p:tavLst>
                                    </p:anim>
                                    <p:anim calcmode="lin" valueType="num">
                                      <p:cBhvr>
                                        <p:cTn id="28" dur="500" fill="hold"/>
                                        <p:tgtEl>
                                          <p:spTgt spid="942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4213"/>
                                        </p:tgtEl>
                                        <p:attrNameLst>
                                          <p:attrName>style.visibility</p:attrName>
                                        </p:attrNameLst>
                                      </p:cBhvr>
                                      <p:to>
                                        <p:strVal val="visible"/>
                                      </p:to>
                                    </p:set>
                                    <p:anim calcmode="lin" valueType="num">
                                      <p:cBhvr>
                                        <p:cTn id="31" dur="500" fill="hold"/>
                                        <p:tgtEl>
                                          <p:spTgt spid="94213"/>
                                        </p:tgtEl>
                                        <p:attrNameLst>
                                          <p:attrName>ppt_x</p:attrName>
                                        </p:attrNameLst>
                                      </p:cBhvr>
                                      <p:tavLst>
                                        <p:tav tm="0">
                                          <p:val>
                                            <p:strVal val="#ppt_x"/>
                                          </p:val>
                                        </p:tav>
                                        <p:tav tm="100000">
                                          <p:val>
                                            <p:strVal val="#ppt_x"/>
                                          </p:val>
                                        </p:tav>
                                      </p:tavLst>
                                    </p:anim>
                                    <p:anim calcmode="lin" valueType="num">
                                      <p:cBhvr>
                                        <p:cTn id="32" dur="500" fill="hold"/>
                                        <p:tgtEl>
                                          <p:spTgt spid="942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4214"/>
                                        </p:tgtEl>
                                        <p:attrNameLst>
                                          <p:attrName>style.visibility</p:attrName>
                                        </p:attrNameLst>
                                      </p:cBhvr>
                                      <p:to>
                                        <p:strVal val="visible"/>
                                      </p:to>
                                    </p:set>
                                    <p:anim calcmode="lin" valueType="num">
                                      <p:cBhvr>
                                        <p:cTn id="35" dur="500" fill="hold"/>
                                        <p:tgtEl>
                                          <p:spTgt spid="94214"/>
                                        </p:tgtEl>
                                        <p:attrNameLst>
                                          <p:attrName>ppt_x</p:attrName>
                                        </p:attrNameLst>
                                      </p:cBhvr>
                                      <p:tavLst>
                                        <p:tav tm="0">
                                          <p:val>
                                            <p:strVal val="#ppt_x"/>
                                          </p:val>
                                        </p:tav>
                                        <p:tav tm="100000">
                                          <p:val>
                                            <p:strVal val="#ppt_x"/>
                                          </p:val>
                                        </p:tav>
                                      </p:tavLst>
                                    </p:anim>
                                    <p:anim calcmode="lin" valueType="num">
                                      <p:cBhvr>
                                        <p:cTn id="36" dur="500" fill="hold"/>
                                        <p:tgtEl>
                                          <p:spTgt spid="942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4217"/>
                                        </p:tgtEl>
                                        <p:attrNameLst>
                                          <p:attrName>style.visibility</p:attrName>
                                        </p:attrNameLst>
                                      </p:cBhvr>
                                      <p:to>
                                        <p:strVal val="visible"/>
                                      </p:to>
                                    </p:set>
                                    <p:anim calcmode="lin" valueType="num">
                                      <p:cBhvr>
                                        <p:cTn id="39" dur="500" fill="hold"/>
                                        <p:tgtEl>
                                          <p:spTgt spid="94217"/>
                                        </p:tgtEl>
                                        <p:attrNameLst>
                                          <p:attrName>ppt_x</p:attrName>
                                        </p:attrNameLst>
                                      </p:cBhvr>
                                      <p:tavLst>
                                        <p:tav tm="0">
                                          <p:val>
                                            <p:strVal val="#ppt_x"/>
                                          </p:val>
                                        </p:tav>
                                        <p:tav tm="100000">
                                          <p:val>
                                            <p:strVal val="#ppt_x"/>
                                          </p:val>
                                        </p:tav>
                                      </p:tavLst>
                                    </p:anim>
                                    <p:anim calcmode="lin" valueType="num">
                                      <p:cBhvr>
                                        <p:cTn id="40" dur="500" fill="hold"/>
                                        <p:tgtEl>
                                          <p:spTgt spid="9421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94219"/>
                                        </p:tgtEl>
                                        <p:attrNameLst>
                                          <p:attrName>style.visibility</p:attrName>
                                        </p:attrNameLst>
                                      </p:cBhvr>
                                      <p:to>
                                        <p:strVal val="visible"/>
                                      </p:to>
                                    </p:set>
                                    <p:anim calcmode="lin" valueType="num">
                                      <p:cBhvr additive="base">
                                        <p:cTn id="45" dur="500" fill="hold"/>
                                        <p:tgtEl>
                                          <p:spTgt spid="94219"/>
                                        </p:tgtEl>
                                        <p:attrNameLst>
                                          <p:attrName>ppt_x</p:attrName>
                                        </p:attrNameLst>
                                      </p:cBhvr>
                                      <p:tavLst>
                                        <p:tav tm="0">
                                          <p:val>
                                            <p:strVal val="#ppt_x"/>
                                          </p:val>
                                        </p:tav>
                                        <p:tav tm="100000">
                                          <p:val>
                                            <p:strVal val="#ppt_x"/>
                                          </p:val>
                                        </p:tav>
                                      </p:tavLst>
                                    </p:anim>
                                    <p:anim calcmode="lin" valueType="num">
                                      <p:cBhvr additive="base">
                                        <p:cTn id="46" dur="500" fill="hold"/>
                                        <p:tgtEl>
                                          <p:spTgt spid="942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nimBg="1"/>
      <p:bldP spid="94211" grpId="0" animBg="1"/>
      <p:bldP spid="94212" grpId="0" animBg="1"/>
      <p:bldP spid="94213" grpId="0" animBg="1"/>
      <p:bldP spid="94214" grpId="0" animBg="1"/>
      <p:bldP spid="94215" grpId="0" animBg="1"/>
      <p:bldP spid="94216" grpId="0" animBg="1"/>
      <p:bldP spid="94217" grpId="0" animBg="1"/>
      <p:bldP spid="94218" grpId="0"/>
      <p:bldP spid="94219"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文本框 265217"/>
          <p:cNvSpPr txBox="1">
            <a:spLocks noChangeArrowheads="1"/>
          </p:cNvSpPr>
          <p:nvPr/>
        </p:nvSpPr>
        <p:spPr bwMode="auto">
          <a:xfrm>
            <a:off x="1199515" y="972185"/>
            <a:ext cx="7790815" cy="706755"/>
          </a:xfrm>
          <a:prstGeom prst="rect">
            <a:avLst/>
          </a:prstGeom>
          <a:noFill/>
          <a:ln w="9525">
            <a:noFill/>
            <a:miter lim="800000"/>
          </a:ln>
        </p:spPr>
        <p:txBody>
          <a:bodyPr vert="horz" wrap="square" lIns="91440" tIns="45720" rIns="91440" bIns="45720" numCol="1" anchor="t">
            <a:spAutoFit/>
          </a:bodyPr>
          <a:lstStyle/>
          <a:p>
            <a:pPr marL="0" indent="0" algn="l" defTabSz="457200" eaLnBrk="0" fontAlgn="base" latinLnBrk="0">
              <a:lnSpc>
                <a:spcPct val="100000"/>
              </a:lnSpc>
              <a:spcBef>
                <a:spcPts val="0"/>
              </a:spcBef>
              <a:spcAft>
                <a:spcPts val="0"/>
              </a:spcAft>
              <a:buFontTx/>
              <a:buNone/>
            </a:pPr>
            <a:r>
              <a:rPr lang="en-US" altLang="ko-KR" sz="4000" b="1" strike="noStrike" cap="none" dirty="0" smtClean="0">
                <a:solidFill>
                  <a:srgbClr val="F32B48"/>
                </a:solidFill>
                <a:latin typeface="仿宋_GB2312" panose="02010609030101010101" charset="-122"/>
                <a:ea typeface="仿宋_GB2312" panose="02010609030101010101" charset="-122"/>
              </a:rPr>
              <a:t> </a:t>
            </a:r>
            <a:r>
              <a:rPr lang="en-US" altLang="ko-KR" sz="4000" b="0" strike="noStrike" cap="none" dirty="0" smtClean="0">
                <a:solidFill>
                  <a:srgbClr val="F32B48"/>
                </a:solidFill>
                <a:latin typeface="仿宋_GB2312" panose="02010609030101010101" charset="-122"/>
                <a:ea typeface="仿宋_GB2312" panose="02010609030101010101" charset="-122"/>
              </a:rPr>
              <a:t>书写</a:t>
            </a:r>
            <a:r>
              <a:rPr lang="en-US" altLang="ko-KR" sz="4000" b="1" strike="noStrike" cap="none" dirty="0" smtClean="0">
                <a:solidFill>
                  <a:srgbClr val="F32B48"/>
                </a:solidFill>
                <a:latin typeface="仿宋_GB2312" panose="02010609030101010101" charset="-122"/>
                <a:ea typeface="仿宋_GB2312" panose="02010609030101010101" charset="-122"/>
              </a:rPr>
              <a:t>规范要求</a:t>
            </a:r>
            <a:endParaRPr lang="ko-KR" altLang="en-US" sz="4000" b="1" strike="noStrike" cap="none" dirty="0" smtClean="0">
              <a:solidFill>
                <a:srgbClr val="F32B48"/>
              </a:solidFill>
              <a:latin typeface="仿宋_GB2312" panose="02010609030101010101" charset="-122"/>
              <a:ea typeface="仿宋_GB2312" panose="02010609030101010101" charset="-122"/>
            </a:endParaRPr>
          </a:p>
        </p:txBody>
      </p:sp>
      <p:sp>
        <p:nvSpPr>
          <p:cNvPr id="316419" name="文本框 265218"/>
          <p:cNvSpPr txBox="1">
            <a:spLocks noChangeArrowheads="1"/>
          </p:cNvSpPr>
          <p:nvPr/>
        </p:nvSpPr>
        <p:spPr bwMode="auto">
          <a:xfrm>
            <a:off x="593725" y="2143125"/>
            <a:ext cx="11004550" cy="2862580"/>
          </a:xfrm>
          <a:prstGeom prst="rect">
            <a:avLst/>
          </a:prstGeom>
          <a:noFill/>
          <a:ln w="38100">
            <a:solidFill>
              <a:srgbClr val="FF3300"/>
            </a:solidFill>
            <a:miter lim="800000"/>
          </a:ln>
        </p:spPr>
        <p:txBody>
          <a:bodyPr>
            <a:spAutoFit/>
          </a:bodyPr>
          <a:lstStyle/>
          <a:p>
            <a:pPr>
              <a:spcBef>
                <a:spcPct val="50000"/>
              </a:spcBef>
            </a:pPr>
            <a:r>
              <a:rPr lang="zh-CN" altLang="en-US" sz="3600" b="1" dirty="0">
                <a:solidFill>
                  <a:srgbClr val="FF0000"/>
                </a:solidFill>
                <a:latin typeface="宋体" panose="02010600030101010101" pitchFamily="2" charset="-122"/>
              </a:rPr>
              <a:t>卷面书写规范：</a:t>
            </a:r>
            <a:endParaRPr lang="en-US" altLang="zh-CN" sz="3600" b="1" dirty="0">
              <a:solidFill>
                <a:srgbClr val="FF0000"/>
              </a:solidFill>
              <a:latin typeface="宋体" panose="02010600030101010101" pitchFamily="2" charset="-122"/>
            </a:endParaRPr>
          </a:p>
          <a:p>
            <a:pPr>
              <a:spcBef>
                <a:spcPct val="50000"/>
              </a:spcBef>
            </a:pPr>
            <a:r>
              <a:rPr lang="zh-CN" altLang="en-US" sz="3600" b="1" dirty="0">
                <a:latin typeface="宋体" panose="02010600030101010101" pitchFamily="2" charset="-122"/>
              </a:rPr>
              <a:t>①卷面整洁规范可以增加二十分以上。</a:t>
            </a:r>
            <a:endParaRPr lang="zh-CN" altLang="en-US" sz="3600" b="1" dirty="0">
              <a:latin typeface="宋体" panose="02010600030101010101" pitchFamily="2" charset="-122"/>
            </a:endParaRPr>
          </a:p>
          <a:p>
            <a:pPr>
              <a:spcBef>
                <a:spcPct val="50000"/>
              </a:spcBef>
            </a:pPr>
            <a:r>
              <a:rPr lang="zh-CN" altLang="en-US" sz="3600" b="1" dirty="0">
                <a:latin typeface="宋体" panose="02010600030101010101" pitchFamily="2" charset="-122"/>
              </a:rPr>
              <a:t>②模拟考试时凡是有书写不符合基本要求的一律以零分计。</a:t>
            </a:r>
            <a:endParaRPr lang="zh-CN" altLang="en-US" sz="3600" b="1" dirty="0">
              <a:latin typeface="宋体" panose="02010600030101010101" pitchFamily="2" charset="-122"/>
            </a:endParaRPr>
          </a:p>
        </p:txBody>
      </p:sp>
      <p:sp>
        <p:nvSpPr>
          <p:cNvPr id="316420" name="日期占位符 3"/>
          <p:cNvSpPr txBox="1">
            <a:spLocks noGrp="1" noChangeArrowheads="1"/>
          </p:cNvSpPr>
          <p:nvPr/>
        </p:nvSpPr>
        <p:spPr bwMode="auto">
          <a:xfrm>
            <a:off x="1560830" y="6524625"/>
            <a:ext cx="647700" cy="215900"/>
          </a:xfrm>
          <a:prstGeom prst="rect">
            <a:avLst/>
          </a:prstGeom>
          <a:noFill/>
          <a:ln w="9525">
            <a:noFill/>
            <a:miter lim="800000"/>
          </a:ln>
        </p:spPr>
        <p:txBody>
          <a:bodyPr/>
          <a:lstStyle/>
          <a:p>
            <a:fld id="{2C73C0BC-AC3E-4E84-89EE-66F5C0B81E8C}" type="datetime10">
              <a:rPr lang="zh-CN" altLang="en-US" sz="1400">
                <a:solidFill>
                  <a:srgbClr val="00CC99"/>
                </a:solidFill>
                <a:latin typeface="Arial" panose="020B0604020202020204" pitchFamily="34" charset="0"/>
              </a:rPr>
            </a:fld>
            <a:endParaRPr lang="zh-CN" altLang="en-US" sz="1400">
              <a:solidFill>
                <a:srgbClr val="00CC99"/>
              </a:solidFill>
              <a:latin typeface="Arial" panose="020B0604020202020204" pitchFamily="34" charset="0"/>
            </a:endParaRPr>
          </a:p>
        </p:txBody>
      </p:sp>
      <p:sp>
        <p:nvSpPr>
          <p:cNvPr id="316421" name="日期占位符 1"/>
          <p:cNvSpPr txBox="1">
            <a:spLocks noGrp="1" noChangeArrowheads="1"/>
          </p:cNvSpPr>
          <p:nvPr/>
        </p:nvSpPr>
        <p:spPr bwMode="auto">
          <a:xfrm>
            <a:off x="2152650" y="6356350"/>
            <a:ext cx="2057400" cy="365125"/>
          </a:xfrm>
          <a:prstGeom prst="rect">
            <a:avLst/>
          </a:prstGeom>
          <a:noFill/>
          <a:ln w="9525">
            <a:noFill/>
            <a:miter lim="800000"/>
          </a:ln>
        </p:spPr>
        <p:txBody>
          <a:bodyPr anchor="ctr"/>
          <a:lstStyle/>
          <a:p>
            <a:fld id="{0AE140E5-38E4-4978-88BE-254983BBDC57}" type="datetime1">
              <a:rPr lang="en-US" altLang="zh-CN" sz="2000">
                <a:solidFill>
                  <a:srgbClr val="898989"/>
                </a:solidFill>
              </a:rPr>
            </a:fld>
            <a:endParaRPr lang="en-US" altLang="zh-CN" sz="2000">
              <a:solidFill>
                <a:srgbClr val="898989"/>
              </a:solidFill>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1012191" y="1571223"/>
          <a:ext cx="10615931" cy="4966102"/>
        </p:xfrm>
        <a:graphic>
          <a:graphicData uri="http://schemas.openxmlformats.org/presentationml/2006/ole">
            <mc:AlternateContent xmlns:mc="http://schemas.openxmlformats.org/markup-compatibility/2006">
              <mc:Choice xmlns:v="urn:schemas-microsoft-com:vml" Requires="v">
                <p:oleObj spid="_x0000_s1104" name="" r:id="rId1" imgW="9172575" imgH="3133725" progId="StaticMetafile">
                  <p:embed/>
                </p:oleObj>
              </mc:Choice>
              <mc:Fallback>
                <p:oleObj name="" r:id="rId1" imgW="9172575" imgH="3133725" progId="StaticMetafile">
                  <p:embed/>
                  <p:pic>
                    <p:nvPicPr>
                      <p:cNvPr id="0"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191" y="1571223"/>
                        <a:ext cx="10615931" cy="4966102"/>
                      </a:xfrm>
                      <a:prstGeom prst="rect">
                        <a:avLst/>
                      </a:prstGeom>
                      <a:noFill/>
                    </p:spPr>
                  </p:pic>
                </p:oleObj>
              </mc:Fallback>
            </mc:AlternateContent>
          </a:graphicData>
        </a:graphic>
      </p:graphicFrame>
      <p:sp>
        <p:nvSpPr>
          <p:cNvPr id="4" name="日期占位符 3"/>
          <p:cNvSpPr>
            <a:spLocks noGrp="1"/>
          </p:cNvSpPr>
          <p:nvPr>
            <p:ph type="dt" sz="half" idx="4294967295"/>
          </p:nvPr>
        </p:nvSpPr>
        <p:spPr>
          <a:xfrm>
            <a:off x="609600" y="6537325"/>
            <a:ext cx="2844800" cy="243205"/>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F7A5AE0B-1E8F-4DDF-91B6-2321CEA2A917}"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TextBox 2"/>
          <p:cNvSpPr txBox="1"/>
          <p:nvPr/>
        </p:nvSpPr>
        <p:spPr>
          <a:xfrm>
            <a:off x="158307" y="128564"/>
            <a:ext cx="5010785" cy="10147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altLang="zh-CN" sz="6000" dirty="0" smtClean="0">
                <a:solidFill>
                  <a:srgbClr val="FF0000"/>
                </a:solidFill>
                <a:latin typeface="华文隶书" panose="02010800040101010101" charset="-122"/>
                <a:ea typeface="华文隶书" panose="02010800040101010101" charset="-122"/>
              </a:rPr>
              <a:t>3.</a:t>
            </a:r>
            <a:r>
              <a:rPr lang="zh-CN" altLang="en-US" sz="6000" dirty="0" smtClean="0">
                <a:solidFill>
                  <a:srgbClr val="FF0000"/>
                </a:solidFill>
                <a:latin typeface="华文隶书" panose="02010800040101010101" charset="-122"/>
                <a:ea typeface="华文隶书" panose="02010800040101010101" charset="-122"/>
              </a:rPr>
              <a:t>课堂设计</a:t>
            </a:r>
            <a:endParaRPr lang="en-US" altLang="zh-CN" sz="6000" dirty="0" smtClean="0">
              <a:solidFill>
                <a:srgbClr val="FF0000"/>
              </a:solidFill>
              <a:latin typeface="华文隶书" panose="02010800040101010101" charset="-122"/>
              <a:ea typeface="华文隶书" panose="020108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内容占位符 2"/>
          <p:cNvSpPr>
            <a:spLocks noGrp="1"/>
          </p:cNvSpPr>
          <p:nvPr>
            <p:ph idx="1"/>
          </p:nvPr>
        </p:nvSpPr>
        <p:spPr>
          <a:xfrm>
            <a:off x="1676400" y="228600"/>
            <a:ext cx="8839200" cy="6477000"/>
          </a:xfrm>
        </p:spPr>
        <p:txBody>
          <a:bodyPr>
            <a:normAutofit fontScale="92500"/>
          </a:bodyPr>
          <a:lstStyle/>
          <a:p>
            <a:pPr>
              <a:lnSpc>
                <a:spcPts val="3275"/>
              </a:lnSpc>
            </a:pPr>
            <a:r>
              <a:rPr lang="zh-CN" altLang="en-US" sz="2800" b="1">
                <a:latin typeface="楷体" panose="02010609060101010101" pitchFamily="49" charset="-122"/>
                <a:ea typeface="楷体" panose="02010609060101010101" pitchFamily="49" charset="-122"/>
              </a:rPr>
              <a:t>中国历史：</a:t>
            </a:r>
            <a:endParaRPr lang="en-US" altLang="zh-CN" sz="2800" b="1">
              <a:latin typeface="楷体" panose="02010609060101010101" pitchFamily="49" charset="-122"/>
              <a:ea typeface="楷体" panose="02010609060101010101" pitchFamily="49" charset="-122"/>
            </a:endParaRPr>
          </a:p>
          <a:p>
            <a:pPr>
              <a:lnSpc>
                <a:spcPts val="3275"/>
              </a:lnSpc>
            </a:pPr>
            <a:r>
              <a:rPr lang="zh-CN" altLang="en-US" sz="2800" b="1">
                <a:latin typeface="楷体" panose="02010609060101010101" pitchFamily="49" charset="-122"/>
                <a:ea typeface="楷体" panose="02010609060101010101" pitchFamily="49" charset="-122"/>
              </a:rPr>
              <a:t>（1）</a:t>
            </a:r>
            <a:r>
              <a:rPr lang="zh-CN" altLang="en-US" sz="2800" b="1">
                <a:solidFill>
                  <a:srgbClr val="FF0000"/>
                </a:solidFill>
                <a:latin typeface="楷体" panose="02010609060101010101" pitchFamily="49" charset="-122"/>
                <a:ea typeface="楷体" panose="02010609060101010101" pitchFamily="49" charset="-122"/>
              </a:rPr>
              <a:t>五千年中华文明</a:t>
            </a:r>
            <a:r>
              <a:rPr lang="zh-CN" altLang="en-US" sz="2800" b="1">
                <a:latin typeface="楷体" panose="02010609060101010101" pitchFamily="49" charset="-122"/>
                <a:ea typeface="楷体" panose="02010609060101010101" pitchFamily="49" charset="-122"/>
              </a:rPr>
              <a:t>呈现多元一体的特征；（2）中国</a:t>
            </a:r>
            <a:r>
              <a:rPr lang="zh-CN" altLang="en-US" sz="2800" b="1">
                <a:solidFill>
                  <a:srgbClr val="FF0000"/>
                </a:solidFill>
                <a:latin typeface="楷体" panose="02010609060101010101" pitchFamily="49" charset="-122"/>
                <a:ea typeface="楷体" panose="02010609060101010101" pitchFamily="49" charset="-122"/>
              </a:rPr>
              <a:t>大一统</a:t>
            </a:r>
            <a:r>
              <a:rPr lang="zh-CN" altLang="en-US" sz="2800" b="1">
                <a:latin typeface="楷体" panose="02010609060101010101" pitchFamily="49" charset="-122"/>
                <a:ea typeface="楷体" panose="02010609060101010101" pitchFamily="49" charset="-122"/>
              </a:rPr>
              <a:t>是历史发展的必然；（3）近代以来中国人民反对侵略，争取民族独立，实现国家富强的</a:t>
            </a:r>
            <a:r>
              <a:rPr lang="zh-CN" altLang="en-US" sz="2800" b="1">
                <a:solidFill>
                  <a:srgbClr val="FF0000"/>
                </a:solidFill>
                <a:latin typeface="楷体" panose="02010609060101010101" pitchFamily="49" charset="-122"/>
                <a:ea typeface="楷体" panose="02010609060101010101" pitchFamily="49" charset="-122"/>
              </a:rPr>
              <a:t>不懈努力</a:t>
            </a:r>
            <a:r>
              <a:rPr lang="zh-CN" altLang="en-US" sz="2800" b="1">
                <a:latin typeface="楷体" panose="02010609060101010101" pitchFamily="49" charset="-122"/>
                <a:ea typeface="楷体" panose="02010609060101010101" pitchFamily="49" charset="-122"/>
              </a:rPr>
              <a:t>；（4）只有</a:t>
            </a:r>
            <a:r>
              <a:rPr lang="zh-CN" altLang="en-US" sz="2800" b="1">
                <a:solidFill>
                  <a:srgbClr val="FF0000"/>
                </a:solidFill>
                <a:latin typeface="楷体" panose="02010609060101010101" pitchFamily="49" charset="-122"/>
                <a:ea typeface="楷体" panose="02010609060101010101" pitchFamily="49" charset="-122"/>
              </a:rPr>
              <a:t>中国共产党</a:t>
            </a:r>
            <a:r>
              <a:rPr lang="zh-CN" altLang="en-US" sz="2800" b="1">
                <a:latin typeface="楷体" panose="02010609060101010101" pitchFamily="49" charset="-122"/>
                <a:ea typeface="楷体" panose="02010609060101010101" pitchFamily="49" charset="-122"/>
              </a:rPr>
              <a:t>的领导才能救中国、富强中国。</a:t>
            </a:r>
            <a:endParaRPr lang="zh-CN" altLang="en-US" sz="2800" b="1">
              <a:latin typeface="楷体" panose="02010609060101010101" pitchFamily="49" charset="-122"/>
              <a:ea typeface="楷体" panose="02010609060101010101" pitchFamily="49" charset="-122"/>
            </a:endParaRPr>
          </a:p>
          <a:p>
            <a:pPr>
              <a:lnSpc>
                <a:spcPts val="3275"/>
              </a:lnSpc>
            </a:pPr>
            <a:r>
              <a:rPr lang="zh-CN" altLang="en-US" sz="2800" b="1">
                <a:latin typeface="楷体" panose="02010609060101010101" pitchFamily="49" charset="-122"/>
                <a:ea typeface="楷体" panose="02010609060101010101" pitchFamily="49" charset="-122"/>
              </a:rPr>
              <a:t>  世界史：</a:t>
            </a:r>
            <a:endParaRPr lang="en-US" altLang="zh-CN" sz="2800" b="1">
              <a:latin typeface="楷体" panose="02010609060101010101" pitchFamily="49" charset="-122"/>
              <a:ea typeface="楷体" panose="02010609060101010101" pitchFamily="49" charset="-122"/>
            </a:endParaRPr>
          </a:p>
          <a:p>
            <a:pPr>
              <a:lnSpc>
                <a:spcPts val="3275"/>
              </a:lnSpc>
            </a:pPr>
            <a:r>
              <a:rPr lang="zh-CN" altLang="en-US" sz="2800" b="1">
                <a:latin typeface="楷体" panose="02010609060101010101" pitchFamily="49" charset="-122"/>
                <a:ea typeface="楷体" panose="02010609060101010101" pitchFamily="49" charset="-122"/>
              </a:rPr>
              <a:t>（1）世界文明的</a:t>
            </a:r>
            <a:r>
              <a:rPr lang="zh-CN" altLang="en-US" sz="2800" b="1">
                <a:solidFill>
                  <a:srgbClr val="FF0000"/>
                </a:solidFill>
                <a:latin typeface="楷体" panose="02010609060101010101" pitchFamily="49" charset="-122"/>
                <a:ea typeface="楷体" panose="02010609060101010101" pitchFamily="49" charset="-122"/>
              </a:rPr>
              <a:t>多样性</a:t>
            </a:r>
            <a:r>
              <a:rPr lang="zh-CN" altLang="en-US" sz="2800" b="1">
                <a:latin typeface="楷体" panose="02010609060101010101" pitchFamily="49" charset="-122"/>
                <a:ea typeface="楷体" panose="02010609060101010101" pitchFamily="49" charset="-122"/>
              </a:rPr>
              <a:t>（古代文明的产生与发展，中古时期的世界-欧洲、亚洲、非洲与美洲）；（2）近代以来资本主义的发展及其</a:t>
            </a:r>
            <a:r>
              <a:rPr lang="zh-CN" altLang="en-US" sz="2800" b="1">
                <a:solidFill>
                  <a:srgbClr val="FF0000"/>
                </a:solidFill>
                <a:latin typeface="楷体" panose="02010609060101010101" pitchFamily="49" charset="-122"/>
                <a:ea typeface="楷体" panose="02010609060101010101" pitchFamily="49" charset="-122"/>
              </a:rPr>
              <a:t>世界体系</a:t>
            </a:r>
            <a:r>
              <a:rPr lang="zh-CN" altLang="en-US" sz="2800" b="1">
                <a:latin typeface="楷体" panose="02010609060101010101" pitchFamily="49" charset="-122"/>
                <a:ea typeface="楷体" panose="02010609060101010101" pitchFamily="49" charset="-122"/>
              </a:rPr>
              <a:t>的确立；（3）</a:t>
            </a:r>
            <a:r>
              <a:rPr lang="zh-CN" altLang="en-US" sz="2800" b="1">
                <a:solidFill>
                  <a:srgbClr val="FF0000"/>
                </a:solidFill>
                <a:latin typeface="楷体" panose="02010609060101010101" pitchFamily="49" charset="-122"/>
                <a:ea typeface="楷体" panose="02010609060101010101" pitchFamily="49" charset="-122"/>
              </a:rPr>
              <a:t>社会主义发展道路</a:t>
            </a:r>
            <a:r>
              <a:rPr lang="zh-CN" altLang="en-US" sz="2800" b="1">
                <a:latin typeface="楷体" panose="02010609060101010101" pitchFamily="49" charset="-122"/>
                <a:ea typeface="楷体" panose="02010609060101010101" pitchFamily="49" charset="-122"/>
              </a:rPr>
              <a:t>的探索；（4）</a:t>
            </a:r>
            <a:r>
              <a:rPr lang="zh-CN" altLang="en-US" sz="2800" b="1">
                <a:solidFill>
                  <a:srgbClr val="FF0000"/>
                </a:solidFill>
                <a:latin typeface="楷体" panose="02010609060101010101" pitchFamily="49" charset="-122"/>
                <a:ea typeface="楷体" panose="02010609060101010101" pitchFamily="49" charset="-122"/>
              </a:rPr>
              <a:t>20世纪以来国际关系</a:t>
            </a:r>
            <a:r>
              <a:rPr lang="zh-CN" altLang="en-US" sz="2800" b="1">
                <a:latin typeface="楷体" panose="02010609060101010101" pitchFamily="49" charset="-122"/>
                <a:ea typeface="楷体" panose="02010609060101010101" pitchFamily="49" charset="-122"/>
              </a:rPr>
              <a:t>的演变。</a:t>
            </a:r>
            <a:endParaRPr lang="zh-CN" altLang="en-US" sz="2800" b="1">
              <a:latin typeface="楷体" panose="02010609060101010101" pitchFamily="49" charset="-122"/>
              <a:ea typeface="楷体" panose="02010609060101010101" pitchFamily="49" charset="-122"/>
            </a:endParaRPr>
          </a:p>
          <a:p>
            <a:pPr>
              <a:lnSpc>
                <a:spcPts val="3275"/>
              </a:lnSpc>
            </a:pPr>
            <a:r>
              <a:rPr lang="zh-CN" altLang="en-US" sz="2800"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rPr>
              <a:t>徐蓝：《统编高中历史教科书落实核心素养的若干措施》等</a:t>
            </a:r>
            <a:endParaRPr lang="zh-CN" altLang="en-US" sz="2800" b="1">
              <a:latin typeface="楷体" panose="02010609060101010101" pitchFamily="49" charset="-122"/>
              <a:ea typeface="楷体" panose="02010609060101010101" pitchFamily="49" charset="-122"/>
            </a:endParaRPr>
          </a:p>
          <a:p>
            <a:endParaRPr lang="zh-CN" altLang="en-US" smtClean="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bwMode="auto">
          <a:xfrm>
            <a:off x="655322" y="1104265"/>
            <a:ext cx="10781716" cy="5392420"/>
            <a:chOff x="0" y="0"/>
            <a:chExt cx="8535" cy="5888"/>
          </a:xfrm>
        </p:grpSpPr>
        <p:sp>
          <p:nvSpPr>
            <p:cNvPr id="4" name="Line 3"/>
            <p:cNvSpPr>
              <a:spLocks noChangeShapeType="1"/>
            </p:cNvSpPr>
            <p:nvPr/>
          </p:nvSpPr>
          <p:spPr bwMode="auto">
            <a:xfrm>
              <a:off x="679" y="3236"/>
              <a:ext cx="1" cy="1997"/>
            </a:xfrm>
            <a:prstGeom prst="line">
              <a:avLst/>
            </a:prstGeom>
            <a:ln>
              <a:tailEnd type="triangle" w="med" len="med"/>
            </a:ln>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nvGrpSpPr>
            <p:cNvPr id="3" name="Group 4"/>
            <p:cNvGrpSpPr/>
            <p:nvPr/>
          </p:nvGrpSpPr>
          <p:grpSpPr bwMode="auto">
            <a:xfrm>
              <a:off x="0" y="0"/>
              <a:ext cx="8535" cy="5888"/>
              <a:chOff x="0" y="0"/>
              <a:chExt cx="8535" cy="5888"/>
            </a:xfrm>
          </p:grpSpPr>
          <p:sp>
            <p:nvSpPr>
              <p:cNvPr id="6" name="Line 5"/>
              <p:cNvSpPr>
                <a:spLocks noChangeShapeType="1"/>
              </p:cNvSpPr>
              <p:nvPr/>
            </p:nvSpPr>
            <p:spPr bwMode="auto">
              <a:xfrm flipH="1">
                <a:off x="1702" y="1410"/>
                <a:ext cx="3" cy="296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nvGrpSpPr>
              <p:cNvPr id="5" name="Group 6"/>
              <p:cNvGrpSpPr/>
              <p:nvPr/>
            </p:nvGrpSpPr>
            <p:grpSpPr bwMode="auto">
              <a:xfrm>
                <a:off x="0" y="0"/>
                <a:ext cx="8535" cy="5888"/>
                <a:chOff x="0" y="0"/>
                <a:chExt cx="8535" cy="5888"/>
              </a:xfrm>
            </p:grpSpPr>
            <p:sp>
              <p:nvSpPr>
                <p:cNvPr id="8" name="Text Box 7"/>
                <p:cNvSpPr txBox="1">
                  <a:spLocks noChangeArrowheads="1"/>
                </p:cNvSpPr>
                <p:nvPr/>
              </p:nvSpPr>
              <p:spPr bwMode="auto">
                <a:xfrm>
                  <a:off x="4458" y="0"/>
                  <a:ext cx="4022" cy="847"/>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dirty="0">
                      <a:solidFill>
                        <a:schemeClr val="bg1"/>
                      </a:solidFill>
                      <a:latin typeface="新宋体" panose="02010609030101010101" charset="-122"/>
                      <a:ea typeface="新宋体" panose="02010609030101010101" charset="-122"/>
                    </a:rPr>
                    <a:t>⑴</a:t>
                  </a:r>
                  <a:r>
                    <a:rPr lang="zh-CN" sz="2200" b="1" dirty="0">
                      <a:solidFill>
                        <a:schemeClr val="bg1"/>
                      </a:solidFill>
                      <a:latin typeface="新宋体" panose="02010609030101010101" charset="-122"/>
                      <a:ea typeface="新宋体" panose="02010609030101010101" charset="-122"/>
                    </a:rPr>
                    <a:t>明确复习范围，布置复习内容。   </a:t>
                  </a:r>
                  <a:r>
                    <a:rPr lang="en-US" altLang="zh-CN" sz="2200" b="1" dirty="0">
                      <a:solidFill>
                        <a:schemeClr val="bg1"/>
                      </a:solidFill>
                      <a:latin typeface="新宋体" panose="02010609030101010101" charset="-122"/>
                      <a:ea typeface="新宋体" panose="02010609030101010101" charset="-122"/>
                    </a:rPr>
                    <a:t>  </a:t>
                  </a:r>
                  <a:r>
                    <a:rPr lang="zh-CN" sz="2200" b="1" dirty="0">
                      <a:solidFill>
                        <a:schemeClr val="bg1"/>
                      </a:solidFill>
                      <a:latin typeface="新宋体" panose="02010609030101010101" charset="-122"/>
                      <a:ea typeface="新宋体" panose="02010609030101010101" charset="-122"/>
                    </a:rPr>
                    <a:t> ⑵内容要具体，可操作。</a:t>
                  </a:r>
                  <a:endParaRPr lang="zh-CN" sz="2200" b="1" dirty="0">
                    <a:solidFill>
                      <a:schemeClr val="bg1"/>
                    </a:solidFill>
                    <a:latin typeface="新宋体" panose="02010609030101010101" charset="-122"/>
                    <a:ea typeface="新宋体" panose="02010609030101010101" charset="-122"/>
                  </a:endParaRPr>
                </a:p>
              </p:txBody>
            </p:sp>
            <p:grpSp>
              <p:nvGrpSpPr>
                <p:cNvPr id="7" name="Group 8"/>
                <p:cNvGrpSpPr/>
                <p:nvPr/>
              </p:nvGrpSpPr>
              <p:grpSpPr bwMode="auto">
                <a:xfrm>
                  <a:off x="0" y="185"/>
                  <a:ext cx="8535" cy="5703"/>
                  <a:chOff x="0" y="0"/>
                  <a:chExt cx="8535" cy="5703"/>
                </a:xfrm>
              </p:grpSpPr>
              <p:grpSp>
                <p:nvGrpSpPr>
                  <p:cNvPr id="9" name="Group 9"/>
                  <p:cNvGrpSpPr/>
                  <p:nvPr/>
                </p:nvGrpSpPr>
                <p:grpSpPr bwMode="auto">
                  <a:xfrm>
                    <a:off x="3438" y="864"/>
                    <a:ext cx="5043" cy="828"/>
                    <a:chOff x="0" y="0"/>
                    <a:chExt cx="4429" cy="829"/>
                  </a:xfrm>
                </p:grpSpPr>
                <p:sp>
                  <p:nvSpPr>
                    <p:cNvPr id="34" name="Text Box 10"/>
                    <p:cNvSpPr txBox="1">
                      <a:spLocks noChangeArrowheads="1"/>
                    </p:cNvSpPr>
                    <p:nvPr/>
                  </p:nvSpPr>
                  <p:spPr bwMode="auto">
                    <a:xfrm>
                      <a:off x="913" y="0"/>
                      <a:ext cx="3516" cy="8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dirty="0">
                          <a:solidFill>
                            <a:schemeClr val="bg1"/>
                          </a:solidFill>
                          <a:latin typeface="新宋体" panose="02010609030101010101" charset="-122"/>
                          <a:ea typeface="新宋体" panose="02010609030101010101" charset="-122"/>
                        </a:rPr>
                        <a:t>⑴</a:t>
                      </a:r>
                      <a:r>
                        <a:rPr lang="zh-CN" sz="2200" b="1" dirty="0">
                          <a:solidFill>
                            <a:schemeClr val="bg1"/>
                          </a:solidFill>
                          <a:latin typeface="新宋体" panose="02010609030101010101" charset="-122"/>
                          <a:ea typeface="新宋体" panose="02010609030101010101" charset="-122"/>
                        </a:rPr>
                        <a:t>导入新课，明确检查预习和复习效果。⑵提出复习任务，定向自学。</a:t>
                      </a:r>
                      <a:endParaRPr lang="zh-CN" sz="2200" b="1" dirty="0">
                        <a:solidFill>
                          <a:schemeClr val="bg1"/>
                        </a:solidFill>
                        <a:latin typeface="新宋体" panose="02010609030101010101" charset="-122"/>
                        <a:ea typeface="新宋体" panose="02010609030101010101" charset="-122"/>
                      </a:endParaRPr>
                    </a:p>
                    <a:p>
                      <a:endParaRPr lang="zh-CN" altLang="zh-CN" sz="2200" b="1" dirty="0">
                        <a:solidFill>
                          <a:schemeClr val="bg1"/>
                        </a:solidFill>
                        <a:latin typeface="新宋体" panose="02010609030101010101" charset="-122"/>
                        <a:ea typeface="新宋体" panose="02010609030101010101" charset="-122"/>
                      </a:endParaRPr>
                    </a:p>
                  </p:txBody>
                </p:sp>
                <p:sp>
                  <p:nvSpPr>
                    <p:cNvPr id="35" name="Line 11"/>
                    <p:cNvSpPr>
                      <a:spLocks noChangeShapeType="1"/>
                    </p:cNvSpPr>
                    <p:nvPr/>
                  </p:nvSpPr>
                  <p:spPr bwMode="auto">
                    <a:xfrm>
                      <a:off x="0" y="407"/>
                      <a:ext cx="924"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sp>
                <p:nvSpPr>
                  <p:cNvPr id="11" name="Line 12"/>
                  <p:cNvSpPr>
                    <a:spLocks noChangeShapeType="1"/>
                  </p:cNvSpPr>
                  <p:nvPr/>
                </p:nvSpPr>
                <p:spPr bwMode="auto">
                  <a:xfrm>
                    <a:off x="1279" y="252"/>
                    <a:ext cx="3181" cy="4"/>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2" name="Text Box 13"/>
                  <p:cNvSpPr txBox="1">
                    <a:spLocks noChangeArrowheads="1"/>
                  </p:cNvSpPr>
                  <p:nvPr/>
                </p:nvSpPr>
                <p:spPr bwMode="auto">
                  <a:xfrm>
                    <a:off x="0" y="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课前延伸</a:t>
                    </a:r>
                    <a:endParaRPr lang="zh-CN" sz="2400" b="1">
                      <a:solidFill>
                        <a:schemeClr val="bg1"/>
                      </a:solidFill>
                      <a:latin typeface="新宋体" panose="02010609030101010101" charset="-122"/>
                      <a:ea typeface="新宋体" panose="02010609030101010101" charset="-122"/>
                    </a:endParaRPr>
                  </a:p>
                </p:txBody>
              </p:sp>
              <p:sp>
                <p:nvSpPr>
                  <p:cNvPr id="13" name="Line 14"/>
                  <p:cNvSpPr>
                    <a:spLocks noChangeShapeType="1"/>
                  </p:cNvSpPr>
                  <p:nvPr/>
                </p:nvSpPr>
                <p:spPr bwMode="auto">
                  <a:xfrm>
                    <a:off x="651" y="520"/>
                    <a:ext cx="1" cy="1997"/>
                  </a:xfrm>
                  <a:prstGeom prst="line">
                    <a:avLst/>
                  </a:prstGeom>
                  <a:ln>
                    <a:tailEnd type="triangle" w="med" len="med"/>
                  </a:ln>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14" name="Text Box 15"/>
                  <p:cNvSpPr txBox="1">
                    <a:spLocks noChangeArrowheads="1"/>
                  </p:cNvSpPr>
                  <p:nvPr/>
                </p:nvSpPr>
                <p:spPr bwMode="auto">
                  <a:xfrm>
                    <a:off x="2140" y="1043"/>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自主学习</a:t>
                    </a:r>
                    <a:endParaRPr lang="zh-CN" sz="2400" b="1">
                      <a:solidFill>
                        <a:schemeClr val="bg1"/>
                      </a:solidFill>
                      <a:latin typeface="新宋体" panose="02010609030101010101" charset="-122"/>
                      <a:ea typeface="新宋体" panose="02010609030101010101" charset="-122"/>
                    </a:endParaRPr>
                  </a:p>
                </p:txBody>
              </p:sp>
              <p:grpSp>
                <p:nvGrpSpPr>
                  <p:cNvPr id="10" name="Group 16"/>
                  <p:cNvGrpSpPr/>
                  <p:nvPr/>
                </p:nvGrpSpPr>
                <p:grpSpPr bwMode="auto">
                  <a:xfrm>
                    <a:off x="3434" y="1785"/>
                    <a:ext cx="5046" cy="828"/>
                    <a:chOff x="0" y="0"/>
                    <a:chExt cx="5046" cy="828"/>
                  </a:xfrm>
                </p:grpSpPr>
                <p:sp>
                  <p:nvSpPr>
                    <p:cNvPr id="32" name="Text Box 17"/>
                    <p:cNvSpPr txBox="1">
                      <a:spLocks noChangeArrowheads="1"/>
                    </p:cNvSpPr>
                    <p:nvPr/>
                  </p:nvSpPr>
                  <p:spPr bwMode="auto">
                    <a:xfrm>
                      <a:off x="1052" y="0"/>
                      <a:ext cx="3994" cy="828"/>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小组内合作交流。</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⑵班内合作探究。</a:t>
                      </a:r>
                      <a:endParaRPr lang="zh-CN" sz="2200" b="1">
                        <a:solidFill>
                          <a:schemeClr val="bg1"/>
                        </a:solidFill>
                        <a:latin typeface="新宋体" panose="02010609030101010101" charset="-122"/>
                        <a:ea typeface="新宋体" panose="02010609030101010101" charset="-122"/>
                      </a:endParaRPr>
                    </a:p>
                    <a:p>
                      <a:endParaRPr lang="zh-CN" altLang="zh-CN" sz="2200" b="1">
                        <a:solidFill>
                          <a:schemeClr val="bg1"/>
                        </a:solidFill>
                        <a:latin typeface="新宋体" panose="02010609030101010101" charset="-122"/>
                        <a:ea typeface="新宋体" panose="02010609030101010101" charset="-122"/>
                      </a:endParaRPr>
                    </a:p>
                  </p:txBody>
                </p:sp>
                <p:sp>
                  <p:nvSpPr>
                    <p:cNvPr id="33" name="Line 18"/>
                    <p:cNvSpPr>
                      <a:spLocks noChangeShapeType="1"/>
                    </p:cNvSpPr>
                    <p:nvPr/>
                  </p:nvSpPr>
                  <p:spPr bwMode="auto">
                    <a:xfrm>
                      <a:off x="0" y="420"/>
                      <a:ext cx="1052"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sp>
                <p:nvSpPr>
                  <p:cNvPr id="16" name="Text Box 19"/>
                  <p:cNvSpPr txBox="1">
                    <a:spLocks noChangeArrowheads="1"/>
                  </p:cNvSpPr>
                  <p:nvPr/>
                </p:nvSpPr>
                <p:spPr bwMode="auto">
                  <a:xfrm>
                    <a:off x="2140" y="198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合作探究</a:t>
                    </a:r>
                    <a:endParaRPr lang="zh-CN" sz="2400" b="1">
                      <a:solidFill>
                        <a:schemeClr val="bg1"/>
                      </a:solidFill>
                      <a:latin typeface="新宋体" panose="02010609030101010101" charset="-122"/>
                      <a:ea typeface="新宋体" panose="02010609030101010101" charset="-122"/>
                    </a:endParaRPr>
                  </a:p>
                </p:txBody>
              </p:sp>
              <p:sp>
                <p:nvSpPr>
                  <p:cNvPr id="17" name="Text Box 20"/>
                  <p:cNvSpPr txBox="1">
                    <a:spLocks noChangeArrowheads="1"/>
                  </p:cNvSpPr>
                  <p:nvPr/>
                </p:nvSpPr>
                <p:spPr bwMode="auto">
                  <a:xfrm>
                    <a:off x="0" y="2498"/>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课中探究</a:t>
                    </a:r>
                    <a:endParaRPr lang="zh-CN" sz="2400" b="1">
                      <a:solidFill>
                        <a:schemeClr val="bg1"/>
                      </a:solidFill>
                      <a:latin typeface="新宋体" panose="02010609030101010101" charset="-122"/>
                      <a:ea typeface="新宋体" panose="02010609030101010101" charset="-122"/>
                    </a:endParaRPr>
                  </a:p>
                </p:txBody>
              </p:sp>
              <p:sp>
                <p:nvSpPr>
                  <p:cNvPr id="18" name="Text Box 21"/>
                  <p:cNvSpPr txBox="1">
                    <a:spLocks noChangeArrowheads="1"/>
                  </p:cNvSpPr>
                  <p:nvPr/>
                </p:nvSpPr>
                <p:spPr bwMode="auto">
                  <a:xfrm>
                    <a:off x="4498" y="2693"/>
                    <a:ext cx="4000" cy="991"/>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sz="2200" b="1">
                        <a:solidFill>
                          <a:schemeClr val="bg1"/>
                        </a:solidFill>
                        <a:latin typeface="新宋体" panose="02010609030101010101" charset="-122"/>
                        <a:ea typeface="新宋体" panose="02010609030101010101" charset="-122"/>
                      </a:rPr>
                      <a:t>教师通过典型例题分析和变式题目重点讲解。</a:t>
                    </a:r>
                    <a:endParaRPr lang="zh-CN" sz="2200" b="1">
                      <a:solidFill>
                        <a:schemeClr val="bg1"/>
                      </a:solidFill>
                      <a:latin typeface="新宋体" panose="02010609030101010101" charset="-122"/>
                      <a:ea typeface="新宋体" panose="02010609030101010101" charset="-122"/>
                    </a:endParaRPr>
                  </a:p>
                </p:txBody>
              </p:sp>
              <p:sp>
                <p:nvSpPr>
                  <p:cNvPr id="19" name="Text Box 22"/>
                  <p:cNvSpPr txBox="1">
                    <a:spLocks noChangeArrowheads="1"/>
                  </p:cNvSpPr>
                  <p:nvPr/>
                </p:nvSpPr>
                <p:spPr bwMode="auto">
                  <a:xfrm>
                    <a:off x="2140" y="2957"/>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精讲点拨</a:t>
                    </a:r>
                    <a:endParaRPr lang="zh-CN" sz="2400" b="1">
                      <a:solidFill>
                        <a:schemeClr val="bg1"/>
                      </a:solidFill>
                      <a:latin typeface="新宋体" panose="02010609030101010101" charset="-122"/>
                      <a:ea typeface="新宋体" panose="02010609030101010101" charset="-122"/>
                    </a:endParaRPr>
                  </a:p>
                </p:txBody>
              </p:sp>
              <p:sp>
                <p:nvSpPr>
                  <p:cNvPr id="20" name="Line 23"/>
                  <p:cNvSpPr>
                    <a:spLocks noChangeShapeType="1"/>
                  </p:cNvSpPr>
                  <p:nvPr/>
                </p:nvSpPr>
                <p:spPr bwMode="auto">
                  <a:xfrm>
                    <a:off x="3446" y="3221"/>
                    <a:ext cx="1051"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1" name="Text Box 24"/>
                  <p:cNvSpPr txBox="1">
                    <a:spLocks noChangeArrowheads="1"/>
                  </p:cNvSpPr>
                  <p:nvPr/>
                </p:nvSpPr>
                <p:spPr bwMode="auto">
                  <a:xfrm>
                    <a:off x="2140" y="3940"/>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有效训练</a:t>
                    </a:r>
                    <a:endParaRPr lang="zh-CN" sz="2400" b="1">
                      <a:solidFill>
                        <a:schemeClr val="bg1"/>
                      </a:solidFill>
                      <a:latin typeface="新宋体" panose="02010609030101010101" charset="-122"/>
                      <a:ea typeface="新宋体" panose="02010609030101010101" charset="-122"/>
                    </a:endParaRPr>
                  </a:p>
                </p:txBody>
              </p:sp>
              <p:sp>
                <p:nvSpPr>
                  <p:cNvPr id="22" name="Text Box 25"/>
                  <p:cNvSpPr txBox="1">
                    <a:spLocks noChangeArrowheads="1"/>
                  </p:cNvSpPr>
                  <p:nvPr/>
                </p:nvSpPr>
                <p:spPr bwMode="auto">
                  <a:xfrm>
                    <a:off x="4505" y="3824"/>
                    <a:ext cx="4002" cy="828"/>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sz="2200" b="1">
                        <a:solidFill>
                          <a:schemeClr val="bg1"/>
                        </a:solidFill>
                        <a:latin typeface="新宋体" panose="02010609030101010101" charset="-122"/>
                        <a:ea typeface="新宋体" panose="02010609030101010101" charset="-122"/>
                      </a:rPr>
                      <a:t>利用随堂检测题对当堂所学内容进行检测。</a:t>
                    </a:r>
                    <a:endParaRPr lang="zh-CN" sz="2200" b="1">
                      <a:solidFill>
                        <a:schemeClr val="bg1"/>
                      </a:solidFill>
                      <a:latin typeface="新宋体" panose="02010609030101010101" charset="-122"/>
                      <a:ea typeface="新宋体" panose="02010609030101010101" charset="-122"/>
                    </a:endParaRPr>
                  </a:p>
                  <a:p>
                    <a:endParaRPr lang="zh-CN" altLang="zh-CN" sz="2200" b="1">
                      <a:solidFill>
                        <a:schemeClr val="bg1"/>
                      </a:solidFill>
                      <a:latin typeface="新宋体" panose="02010609030101010101" charset="-122"/>
                      <a:ea typeface="新宋体" panose="02010609030101010101" charset="-122"/>
                    </a:endParaRPr>
                  </a:p>
                </p:txBody>
              </p:sp>
              <p:sp>
                <p:nvSpPr>
                  <p:cNvPr id="23" name="Line 26"/>
                  <p:cNvSpPr>
                    <a:spLocks noChangeShapeType="1"/>
                  </p:cNvSpPr>
                  <p:nvPr/>
                </p:nvSpPr>
                <p:spPr bwMode="auto">
                  <a:xfrm>
                    <a:off x="3439" y="4231"/>
                    <a:ext cx="1052" cy="1"/>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4" name="Text Box 27"/>
                  <p:cNvSpPr txBox="1">
                    <a:spLocks noChangeArrowheads="1"/>
                  </p:cNvSpPr>
                  <p:nvPr/>
                </p:nvSpPr>
                <p:spPr bwMode="auto">
                  <a:xfrm>
                    <a:off x="4516" y="4843"/>
                    <a:ext cx="4019" cy="86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pPr>
                      <a:lnSpc>
                        <a:spcPct val="112000"/>
                      </a:lnSpc>
                    </a:pPr>
                    <a:r>
                      <a:rPr lang="zh-CN" altLang="zh-CN" sz="2200" b="1">
                        <a:solidFill>
                          <a:schemeClr val="bg1"/>
                        </a:solidFill>
                        <a:latin typeface="新宋体" panose="02010609030101010101" charset="-122"/>
                        <a:ea typeface="新宋体" panose="02010609030101010101" charset="-122"/>
                      </a:rPr>
                      <a:t>⑴</a:t>
                    </a:r>
                    <a:r>
                      <a:rPr lang="zh-CN" sz="2200" b="1">
                        <a:solidFill>
                          <a:schemeClr val="bg1"/>
                        </a:solidFill>
                        <a:latin typeface="新宋体" panose="02010609030101010101" charset="-122"/>
                        <a:ea typeface="新宋体" panose="02010609030101010101" charset="-122"/>
                      </a:rPr>
                      <a:t>知识类复习，</a:t>
                    </a:r>
                    <a:endParaRPr lang="zh-CN" sz="2200" b="1">
                      <a:solidFill>
                        <a:schemeClr val="bg1"/>
                      </a:solidFill>
                      <a:latin typeface="新宋体" panose="02010609030101010101" charset="-122"/>
                      <a:ea typeface="新宋体" panose="02010609030101010101" charset="-122"/>
                    </a:endParaRPr>
                  </a:p>
                  <a:p>
                    <a:pPr>
                      <a:lnSpc>
                        <a:spcPct val="112000"/>
                      </a:lnSpc>
                    </a:pPr>
                    <a:r>
                      <a:rPr lang="zh-CN" sz="2200" b="1">
                        <a:solidFill>
                          <a:schemeClr val="bg1"/>
                        </a:solidFill>
                        <a:latin typeface="新宋体" panose="02010609030101010101" charset="-122"/>
                        <a:ea typeface="新宋体" panose="02010609030101010101" charset="-122"/>
                      </a:rPr>
                      <a:t>⑵习题化训练。</a:t>
                    </a:r>
                    <a:endParaRPr lang="zh-CN" sz="2200" b="1">
                      <a:solidFill>
                        <a:schemeClr val="bg1"/>
                      </a:solidFill>
                      <a:latin typeface="新宋体" panose="02010609030101010101" charset="-122"/>
                      <a:ea typeface="新宋体" panose="02010609030101010101" charset="-122"/>
                    </a:endParaRPr>
                  </a:p>
                </p:txBody>
              </p:sp>
              <p:sp>
                <p:nvSpPr>
                  <p:cNvPr id="25" name="Text Box 28"/>
                  <p:cNvSpPr txBox="1">
                    <a:spLocks noChangeArrowheads="1"/>
                  </p:cNvSpPr>
                  <p:nvPr/>
                </p:nvSpPr>
                <p:spPr bwMode="auto">
                  <a:xfrm>
                    <a:off x="0" y="5029"/>
                    <a:ext cx="1291" cy="529"/>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a:lstStyle/>
                  <a:p>
                    <a:r>
                      <a:rPr lang="zh-CN" sz="2400" b="1">
                        <a:solidFill>
                          <a:schemeClr val="bg1"/>
                        </a:solidFill>
                        <a:latin typeface="新宋体" panose="02010609030101010101" charset="-122"/>
                        <a:ea typeface="新宋体" panose="02010609030101010101" charset="-122"/>
                      </a:rPr>
                      <a:t>课后延伸</a:t>
                    </a:r>
                    <a:endParaRPr lang="zh-CN" sz="2400" b="1">
                      <a:solidFill>
                        <a:schemeClr val="bg1"/>
                      </a:solidFill>
                      <a:latin typeface="新宋体" panose="02010609030101010101" charset="-122"/>
                      <a:ea typeface="新宋体" panose="02010609030101010101" charset="-122"/>
                    </a:endParaRPr>
                  </a:p>
                </p:txBody>
              </p:sp>
              <p:sp>
                <p:nvSpPr>
                  <p:cNvPr id="26" name="Line 29"/>
                  <p:cNvSpPr>
                    <a:spLocks noChangeShapeType="1"/>
                  </p:cNvSpPr>
                  <p:nvPr/>
                </p:nvSpPr>
                <p:spPr bwMode="auto">
                  <a:xfrm>
                    <a:off x="1314" y="5274"/>
                    <a:ext cx="3181" cy="4"/>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7" name="Line 30"/>
                  <p:cNvSpPr>
                    <a:spLocks noChangeShapeType="1"/>
                  </p:cNvSpPr>
                  <p:nvPr/>
                </p:nvSpPr>
                <p:spPr bwMode="auto">
                  <a:xfrm>
                    <a:off x="1295" y="2760"/>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8" name="Line 31"/>
                  <p:cNvSpPr>
                    <a:spLocks noChangeShapeType="1"/>
                  </p:cNvSpPr>
                  <p:nvPr/>
                </p:nvSpPr>
                <p:spPr bwMode="auto">
                  <a:xfrm>
                    <a:off x="1725" y="1261"/>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29" name="Line 32"/>
                  <p:cNvSpPr>
                    <a:spLocks noChangeShapeType="1"/>
                  </p:cNvSpPr>
                  <p:nvPr/>
                </p:nvSpPr>
                <p:spPr bwMode="auto">
                  <a:xfrm>
                    <a:off x="1698" y="4222"/>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30" name="Line 33"/>
                  <p:cNvSpPr>
                    <a:spLocks noChangeShapeType="1"/>
                  </p:cNvSpPr>
                  <p:nvPr/>
                </p:nvSpPr>
                <p:spPr bwMode="auto">
                  <a:xfrm>
                    <a:off x="1736" y="3240"/>
                    <a:ext cx="407" cy="12"/>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sp>
                <p:nvSpPr>
                  <p:cNvPr id="31" name="Line 34"/>
                  <p:cNvSpPr>
                    <a:spLocks noChangeShapeType="1"/>
                  </p:cNvSpPr>
                  <p:nvPr/>
                </p:nvSpPr>
                <p:spPr bwMode="auto">
                  <a:xfrm flipV="1">
                    <a:off x="1745" y="2216"/>
                    <a:ext cx="418" cy="16"/>
                  </a:xfrm>
                  <a:prstGeom prst="line">
                    <a:avLst/>
                  </a:prstGeom>
                </p:spPr>
                <p:style>
                  <a:lnRef idx="1">
                    <a:schemeClr val="accent1"/>
                  </a:lnRef>
                  <a:fillRef idx="3">
                    <a:schemeClr val="accent1"/>
                  </a:fillRef>
                  <a:effectRef idx="2">
                    <a:schemeClr val="accent1"/>
                  </a:effectRef>
                  <a:fontRef idx="minor">
                    <a:schemeClr val="lt1"/>
                  </a:fontRef>
                </p:style>
                <p:txBody>
                  <a:bodyPr/>
                  <a:lstStyle/>
                  <a:p>
                    <a:endParaRPr lang="zh-CN" altLang="en-US"/>
                  </a:p>
                </p:txBody>
              </p:sp>
            </p:grpSp>
          </p:grpSp>
        </p:grpSp>
      </p:grpSp>
      <p:sp>
        <p:nvSpPr>
          <p:cNvPr id="36" name="矩形 35"/>
          <p:cNvSpPr/>
          <p:nvPr/>
        </p:nvSpPr>
        <p:spPr>
          <a:xfrm>
            <a:off x="4166224" y="11875"/>
            <a:ext cx="3280065" cy="646331"/>
          </a:xfrm>
          <a:prstGeom prst="rect">
            <a:avLst/>
          </a:prstGeom>
        </p:spPr>
        <p:txBody>
          <a:bodyPr wrap="none">
            <a:spAutoFit/>
          </a:bodyPr>
          <a:lstStyle/>
          <a:p>
            <a:pPr indent="0" fontAlgn="auto">
              <a:lnSpc>
                <a:spcPct val="150000"/>
              </a:lnSpc>
              <a:buFont typeface="Wingdings" panose="05000000000000000000" charset="0"/>
              <a:buNone/>
            </a:pPr>
            <a:r>
              <a:rPr lang="en-US" altLang="zh-CN" sz="2400" b="1" dirty="0">
                <a:latin typeface="黑体" panose="02010609060101010101" pitchFamily="49" charset="-122"/>
                <a:ea typeface="黑体" panose="02010609060101010101" pitchFamily="49" charset="-122"/>
                <a:sym typeface="+mn-ea"/>
              </a:rPr>
              <a:t>(</a:t>
            </a:r>
            <a:r>
              <a:rPr lang="zh-CN" altLang="en-US" sz="2400" b="1" dirty="0">
                <a:latin typeface="黑体" panose="02010609060101010101" pitchFamily="49" charset="-122"/>
                <a:ea typeface="黑体" panose="02010609060101010101" pitchFamily="49" charset="-122"/>
                <a:sym typeface="+mn-ea"/>
              </a:rPr>
              <a:t>复习课模型</a:t>
            </a:r>
            <a:r>
              <a:rPr lang="zh-CN" altLang="en-US" sz="2400" b="1" dirty="0" smtClean="0">
                <a:solidFill>
                  <a:srgbClr val="FF0000"/>
                </a:solidFill>
                <a:latin typeface="黑体" panose="02010609060101010101" pitchFamily="49" charset="-122"/>
                <a:ea typeface="黑体" panose="02010609060101010101" pitchFamily="49" charset="-122"/>
                <a:sym typeface="+mn-ea"/>
              </a:rPr>
              <a:t>【案例】</a:t>
            </a:r>
            <a:r>
              <a:rPr lang="en-US" altLang="zh-CN" sz="2400" b="1" dirty="0">
                <a:latin typeface="黑体" panose="02010609060101010101" pitchFamily="49" charset="-122"/>
                <a:ea typeface="黑体" panose="02010609060101010101" pitchFamily="49" charset="-122"/>
                <a:sym typeface="+mn-ea"/>
              </a:rPr>
              <a:t>)</a:t>
            </a:r>
            <a:endParaRPr lang="zh-CN" altLang="en-US" sz="2400" b="1" dirty="0">
              <a:latin typeface="黑体" panose="02010609060101010101" pitchFamily="49" charset="-122"/>
              <a:ea typeface="黑体" panose="02010609060101010101" pitchFamily="49" charset="-122"/>
              <a:sym typeface="+mn-ea"/>
            </a:endParaRPr>
          </a:p>
        </p:txBody>
      </p:sp>
      <p:sp>
        <p:nvSpPr>
          <p:cNvPr id="37" name="日期占位符 36"/>
          <p:cNvSpPr>
            <a:spLocks noGrp="1"/>
          </p:cNvSpPr>
          <p:nvPr>
            <p:ph type="dt" sz="half" idx="4294967295"/>
          </p:nvPr>
        </p:nvSpPr>
        <p:spPr>
          <a:xfrm>
            <a:off x="609600" y="6537325"/>
            <a:ext cx="2844800" cy="243205"/>
          </a:xfrm>
          <a:prstGeom prst="rect">
            <a:avLst/>
          </a:prstGeom>
        </p:spPr>
        <p:txBody>
          <a:bodyPr>
            <a:normAutofit fontScale="92500" lnSpcReduction="1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95479C09-4239-4913-BFAE-438193F9477A}" type="datetime10">
              <a:rPr kumimoji="0" lang="zh-CN" altLang="en-US" sz="12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750" advTm="2000">
        <p15:prstTrans prst="curtains"/>
      </p:transition>
    </mc:Choice>
    <mc:Fallback>
      <p:transition spd="slow" advTm="2000">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p:nvPr>
        </p:nvSpPr>
        <p:spPr>
          <a:xfrm>
            <a:off x="566740" y="552452"/>
            <a:ext cx="10314306" cy="5924550"/>
          </a:xfrm>
        </p:spPr>
        <p:txBody>
          <a:bodyPr vert="horz" wrap="square" lIns="91440" tIns="45720" rIns="91440" bIns="45720" anchor="ctr">
            <a:normAutofit fontScale="90000"/>
          </a:bodyPr>
          <a:lstStyle/>
          <a:p>
            <a:pPr eaLnBrk="1" hangingPunct="1"/>
            <a:r>
              <a:rPr lang="en-US" altLang="zh-CN" sz="2800" i="0" dirty="0">
                <a:latin typeface="宋体" panose="02010600030101010101" pitchFamily="2" charset="-122"/>
              </a:rPr>
              <a:t>  </a:t>
            </a:r>
            <a:r>
              <a:rPr lang="zh-CN" altLang="en-US" sz="2800" i="0" dirty="0" smtClean="0">
                <a:solidFill>
                  <a:srgbClr val="0000CC"/>
                </a:solidFill>
                <a:latin typeface="宋体" panose="02010600030101010101" pitchFamily="2" charset="-122"/>
              </a:rPr>
              <a:t>复习</a:t>
            </a:r>
            <a:r>
              <a:rPr lang="zh-CN" altLang="en-US" sz="2800" i="0" dirty="0">
                <a:solidFill>
                  <a:srgbClr val="0000CC"/>
                </a:solidFill>
                <a:latin typeface="宋体" panose="02010600030101010101" pitchFamily="2" charset="-122"/>
              </a:rPr>
              <a:t>课</a:t>
            </a:r>
            <a:br>
              <a:rPr lang="zh-CN" altLang="en-US" sz="2800" i="0" dirty="0">
                <a:solidFill>
                  <a:srgbClr val="0000CC"/>
                </a:solidFill>
                <a:latin typeface="宋体" panose="02010600030101010101" pitchFamily="2" charset="-122"/>
              </a:rPr>
            </a:br>
            <a:r>
              <a:rPr lang="zh-CN" altLang="en-US" sz="2800" i="0" dirty="0">
                <a:latin typeface="宋体" panose="02010600030101010101" pitchFamily="2" charset="-122"/>
              </a:rPr>
              <a:t>教学流程为：激情导入</a:t>
            </a:r>
            <a:r>
              <a:rPr lang="zh-CN" altLang="zh-CN" sz="2800" i="0" dirty="0">
                <a:latin typeface="宋体" panose="02010600030101010101" pitchFamily="2" charset="-122"/>
              </a:rPr>
              <a:t>——</a:t>
            </a:r>
            <a:r>
              <a:rPr lang="zh-CN" altLang="en-US" sz="2800" i="0" dirty="0">
                <a:latin typeface="宋体" panose="02010600030101010101" pitchFamily="2" charset="-122"/>
              </a:rPr>
              <a:t>明确目标</a:t>
            </a:r>
            <a:r>
              <a:rPr lang="zh-CN" altLang="zh-CN" sz="2800" i="0" dirty="0">
                <a:latin typeface="宋体" panose="02010600030101010101" pitchFamily="2" charset="-122"/>
              </a:rPr>
              <a:t>——</a:t>
            </a:r>
            <a:r>
              <a:rPr lang="zh-CN" altLang="en-US" sz="2800" i="0" dirty="0">
                <a:latin typeface="宋体" panose="02010600030101010101" pitchFamily="2" charset="-122"/>
              </a:rPr>
              <a:t>知识梳理</a:t>
            </a:r>
            <a:r>
              <a:rPr lang="zh-CN" altLang="zh-CN" sz="2800" i="0" dirty="0">
                <a:latin typeface="宋体" panose="02010600030101010101" pitchFamily="2" charset="-122"/>
              </a:rPr>
              <a:t>——</a:t>
            </a:r>
            <a:r>
              <a:rPr lang="zh-CN" altLang="en-US" sz="2800" i="0" dirty="0">
                <a:latin typeface="宋体" panose="02010600030101010101" pitchFamily="2" charset="-122"/>
              </a:rPr>
              <a:t>合作学习</a:t>
            </a:r>
            <a:r>
              <a:rPr lang="zh-CN" altLang="zh-CN" sz="2800" i="0" dirty="0">
                <a:latin typeface="宋体" panose="02010600030101010101" pitchFamily="2" charset="-122"/>
              </a:rPr>
              <a:t>——</a:t>
            </a:r>
            <a:r>
              <a:rPr lang="zh-CN" altLang="en-US" sz="2800" i="0" dirty="0">
                <a:latin typeface="宋体" panose="02010600030101010101" pitchFamily="2" charset="-122"/>
              </a:rPr>
              <a:t>典例精析</a:t>
            </a:r>
            <a:r>
              <a:rPr lang="zh-CN" altLang="zh-CN" sz="2800" i="0" dirty="0">
                <a:latin typeface="宋体" panose="02010600030101010101" pitchFamily="2" charset="-122"/>
              </a:rPr>
              <a:t>——</a:t>
            </a:r>
            <a:r>
              <a:rPr lang="zh-CN" altLang="en-US" sz="2800" i="0" dirty="0">
                <a:latin typeface="宋体" panose="02010600030101010101" pitchFamily="2" charset="-122"/>
              </a:rPr>
              <a:t>拓展延伸</a:t>
            </a:r>
            <a:br>
              <a:rPr lang="zh-CN" altLang="en-US" sz="2800" i="0" dirty="0">
                <a:latin typeface="宋体" panose="02010600030101010101" pitchFamily="2" charset="-122"/>
              </a:rPr>
            </a:br>
            <a:r>
              <a:rPr lang="zh-CN" altLang="zh-CN" sz="2800" i="0" dirty="0">
                <a:latin typeface="宋体" panose="02010600030101010101" pitchFamily="2" charset="-122"/>
              </a:rPr>
              <a:t>【</a:t>
            </a:r>
            <a:r>
              <a:rPr lang="zh-CN" altLang="en-US" sz="2800" i="0" dirty="0">
                <a:latin typeface="宋体" panose="02010600030101010101" pitchFamily="2" charset="-122"/>
              </a:rPr>
              <a:t>注意点</a:t>
            </a:r>
            <a:r>
              <a:rPr lang="zh-CN" altLang="zh-CN" sz="2800" i="0" dirty="0">
                <a:latin typeface="宋体" panose="02010600030101010101" pitchFamily="2" charset="-122"/>
              </a:rPr>
              <a:t>】</a:t>
            </a:r>
            <a:br>
              <a:rPr lang="zh-CN" altLang="zh-CN" sz="2800" i="0" dirty="0">
                <a:latin typeface="宋体" panose="02010600030101010101" pitchFamily="2" charset="-122"/>
              </a:rPr>
            </a:br>
            <a:r>
              <a:rPr lang="zh-CN" altLang="en-US" sz="2800" i="0" dirty="0">
                <a:latin typeface="宋体" panose="02010600030101010101" pitchFamily="2" charset="-122"/>
              </a:rPr>
              <a:t>每个环节，预设时间；</a:t>
            </a:r>
            <a:br>
              <a:rPr lang="zh-CN" altLang="en-US" sz="2800" i="0" dirty="0">
                <a:latin typeface="宋体" panose="02010600030101010101" pitchFamily="2" charset="-122"/>
              </a:rPr>
            </a:br>
            <a:r>
              <a:rPr lang="zh-CN" altLang="en-US" sz="2800" i="0" dirty="0">
                <a:solidFill>
                  <a:srgbClr val="FF0000"/>
                </a:solidFill>
                <a:latin typeface="宋体" panose="02010600030101010101" pitchFamily="2" charset="-122"/>
              </a:rPr>
              <a:t>知识梳理</a:t>
            </a:r>
            <a:r>
              <a:rPr lang="zh-CN" altLang="en-US" sz="2800" i="0" dirty="0">
                <a:solidFill>
                  <a:srgbClr val="0000FF"/>
                </a:solidFill>
                <a:latin typeface="宋体" panose="02010600030101010101" pitchFamily="2" charset="-122"/>
              </a:rPr>
              <a:t>环节，可以通过学习时间、学习问题前置的方式，让学生以知识树或者思维导图的形式，梳理本单元、本章节的主要内容，然后选择</a:t>
            </a:r>
            <a:r>
              <a:rPr lang="zh-CN" altLang="zh-CN" sz="2800" i="0" dirty="0">
                <a:solidFill>
                  <a:srgbClr val="0000FF"/>
                </a:solidFill>
                <a:latin typeface="宋体" panose="02010600030101010101" pitchFamily="2" charset="-122"/>
              </a:rPr>
              <a:t>2</a:t>
            </a:r>
            <a:r>
              <a:rPr lang="zh-CN" altLang="en-US" sz="2800" i="0" dirty="0">
                <a:solidFill>
                  <a:srgbClr val="0000FF"/>
                </a:solidFill>
                <a:latin typeface="宋体" panose="02010600030101010101" pitchFamily="2" charset="-122"/>
              </a:rPr>
              <a:t>个组展讲。</a:t>
            </a:r>
            <a:br>
              <a:rPr lang="zh-CN" altLang="en-US" sz="2800" i="0" dirty="0">
                <a:latin typeface="宋体" panose="02010600030101010101" pitchFamily="2" charset="-122"/>
              </a:rPr>
            </a:br>
            <a:r>
              <a:rPr lang="zh-CN" altLang="en-US" sz="2800" i="0" dirty="0">
                <a:solidFill>
                  <a:srgbClr val="FF0000"/>
                </a:solidFill>
                <a:latin typeface="宋体" panose="02010600030101010101" pitchFamily="2" charset="-122"/>
              </a:rPr>
              <a:t>合作学习</a:t>
            </a:r>
            <a:r>
              <a:rPr lang="zh-CN" altLang="en-US" sz="2800" i="0" dirty="0">
                <a:latin typeface="宋体" panose="02010600030101010101" pitchFamily="2" charset="-122"/>
              </a:rPr>
              <a:t>环节，学生根据老师设计的导学案或者问题，看书学习、讨论。</a:t>
            </a:r>
            <a:br>
              <a:rPr lang="zh-CN" altLang="en-US" sz="2800" i="0" dirty="0">
                <a:latin typeface="宋体" panose="02010600030101010101" pitchFamily="2" charset="-122"/>
              </a:rPr>
            </a:br>
            <a:r>
              <a:rPr lang="zh-CN" altLang="en-US" sz="2800" i="0" dirty="0">
                <a:solidFill>
                  <a:srgbClr val="FF0000"/>
                </a:solidFill>
                <a:latin typeface="宋体" panose="02010600030101010101" pitchFamily="2" charset="-122"/>
              </a:rPr>
              <a:t>典例精析</a:t>
            </a:r>
            <a:r>
              <a:rPr lang="zh-CN" altLang="en-US" sz="2800" i="0" dirty="0">
                <a:solidFill>
                  <a:srgbClr val="0000FF"/>
                </a:solidFill>
                <a:latin typeface="宋体" panose="02010600030101010101" pitchFamily="2" charset="-122"/>
              </a:rPr>
              <a:t>环节，注意精选与本单元知识相关的高考题或者名校模拟题，题型多样，有层次。</a:t>
            </a:r>
            <a:br>
              <a:rPr lang="zh-CN" altLang="en-US" sz="2800" i="0" dirty="0">
                <a:solidFill>
                  <a:srgbClr val="0000FF"/>
                </a:solidFill>
                <a:latin typeface="宋体" panose="02010600030101010101" pitchFamily="2" charset="-122"/>
              </a:rPr>
            </a:br>
            <a:r>
              <a:rPr lang="zh-CN" altLang="en-US" sz="2800" i="0" dirty="0">
                <a:solidFill>
                  <a:srgbClr val="FF0000"/>
                </a:solidFill>
                <a:latin typeface="宋体" panose="02010600030101010101" pitchFamily="2" charset="-122"/>
              </a:rPr>
              <a:t>拓展延伸</a:t>
            </a:r>
            <a:r>
              <a:rPr lang="zh-CN" altLang="en-US" sz="2800" i="0" dirty="0">
                <a:latin typeface="宋体" panose="02010600030101010101" pitchFamily="2" charset="-122"/>
              </a:rPr>
              <a:t>环节，即当堂训练，仍然要注意题型多样，有层次。  教师的点拨、学法指导贯彻始终。</a:t>
            </a:r>
            <a:endParaRPr lang="zh-CN" altLang="en-US" sz="2800" i="0" dirty="0">
              <a:latin typeface="宋体" panose="02010600030101010101" pitchFamily="2" charset="-122"/>
            </a:endParaRPr>
          </a:p>
        </p:txBody>
      </p:sp>
      <p:sp>
        <p:nvSpPr>
          <p:cNvPr id="3" name="日期占位符 2"/>
          <p:cNvSpPr>
            <a:spLocks noGrp="1"/>
          </p:cNvSpPr>
          <p:nvPr>
            <p:ph type="dt" sz="half" idx="4294967295"/>
          </p:nvPr>
        </p:nvSpPr>
        <p:spPr>
          <a:xfrm>
            <a:off x="566740" y="6477002"/>
            <a:ext cx="2844800" cy="244475"/>
          </a:xfrm>
          <a:prstGeom prst="rect">
            <a:avLst/>
          </a:prstGeom>
        </p:spPr>
        <p:txBody>
          <a:bodyPr>
            <a:normAutofit fontScale="85000" lnSpcReduction="20000"/>
          </a:body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fld id="{0C7E6359-8022-4D58-BBC2-4983E6C125D5}" type="datetime10">
              <a:rPr kumimoji="0" lang="zh-CN" altLang="en-US" sz="1400" b="0" i="0" u="none" strike="noStrike" kern="120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dirty="0">
              <a:ln>
                <a:noFill/>
              </a:ln>
              <a:solidFill>
                <a:schemeClr val="bg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thruBlk="1"/>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1"/>
          <a:srcRect b="14145"/>
          <a:stretch>
            <a:fillRect/>
          </a:stretch>
        </p:blipFill>
        <p:spPr>
          <a:xfrm>
            <a:off x="8733548" y="1095101"/>
            <a:ext cx="2157715" cy="1852512"/>
          </a:xfrm>
          <a:prstGeom prst="rect">
            <a:avLst/>
          </a:prstGeom>
        </p:spPr>
      </p:pic>
      <p:pic>
        <p:nvPicPr>
          <p:cNvPr id="10" name="图片 9"/>
          <p:cNvPicPr>
            <a:picLocks noChangeAspect="1"/>
          </p:cNvPicPr>
          <p:nvPr/>
        </p:nvPicPr>
        <p:blipFill rotWithShape="1">
          <a:blip r:embed="rId1"/>
          <a:srcRect t="79934"/>
          <a:stretch>
            <a:fillRect/>
          </a:stretch>
        </p:blipFill>
        <p:spPr>
          <a:xfrm>
            <a:off x="6306457" y="5950858"/>
            <a:ext cx="3309257" cy="664028"/>
          </a:xfrm>
          <a:prstGeom prst="rect">
            <a:avLst/>
          </a:prstGeom>
        </p:spPr>
      </p:pic>
      <p:grpSp>
        <p:nvGrpSpPr>
          <p:cNvPr id="2" name="组合 1"/>
          <p:cNvGrpSpPr/>
          <p:nvPr/>
        </p:nvGrpSpPr>
        <p:grpSpPr>
          <a:xfrm>
            <a:off x="2164715" y="1517650"/>
            <a:ext cx="7126605" cy="2607310"/>
            <a:chOff x="5367275" y="2078182"/>
            <a:chExt cx="1457580" cy="2399028"/>
          </a:xfrm>
        </p:grpSpPr>
        <p:sp>
          <p:nvSpPr>
            <p:cNvPr id="3" name="矩形 2"/>
            <p:cNvSpPr/>
            <p:nvPr/>
          </p:nvSpPr>
          <p:spPr>
            <a:xfrm>
              <a:off x="5367275" y="2078182"/>
              <a:ext cx="1457450" cy="2399028"/>
            </a:xfrm>
            <a:prstGeom prst="rect">
              <a:avLst/>
            </a:prstGeom>
            <a:noFill/>
            <a:ln>
              <a:solidFill>
                <a:srgbClr val="A1C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p:nvSpPr>
          <p:spPr>
            <a:xfrm>
              <a:off x="5367275" y="2505854"/>
              <a:ext cx="1457580" cy="1482302"/>
            </a:xfrm>
            <a:prstGeom prst="rect">
              <a:avLst/>
            </a:prstGeom>
            <a:noFill/>
          </p:spPr>
          <p:txBody>
            <a:bodyPr wrap="square" rtlCol="0">
              <a:spAutoFit/>
            </a:bodyPr>
            <a:lstStyle/>
            <a:p>
              <a:pPr algn="ctr">
                <a:lnSpc>
                  <a:spcPct val="130000"/>
                </a:lnSpc>
              </a:pPr>
              <a:r>
                <a:rPr kumimoji="1" lang="zh-CN" altLang="en-US" sz="4800" b="1" spc="600" dirty="0" smtClean="0">
                  <a:solidFill>
                    <a:schemeClr val="tx1">
                      <a:lumMod val="75000"/>
                      <a:lumOff val="25000"/>
                    </a:schemeClr>
                  </a:solidFill>
                  <a:latin typeface="Source Han Serif CN Medium" panose="02020400000000000000" pitchFamily="18" charset="-128"/>
                  <a:ea typeface="Source Han Serif CN Medium" panose="02020400000000000000" pitchFamily="18" charset="-128"/>
                </a:rPr>
                <a:t>课例：启蒙运动</a:t>
              </a:r>
              <a:endParaRPr kumimoji="1" lang="zh-CN" altLang="en-US" sz="48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endParaRPr>
            </a:p>
            <a:p>
              <a:pPr algn="ctr">
                <a:lnSpc>
                  <a:spcPct val="130000"/>
                </a:lnSpc>
              </a:pPr>
              <a:r>
                <a:rPr kumimoji="1" lang="en-US" altLang="zh-CN" sz="28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28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近代人文主义高峰</a:t>
              </a:r>
              <a:endParaRPr kumimoji="1" lang="zh-CN" altLang="en-US" sz="28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gr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srcRect t="79934"/>
          <a:stretch>
            <a:fillRect/>
          </a:stretch>
        </p:blipFill>
        <p:spPr>
          <a:xfrm>
            <a:off x="6687457" y="5931808"/>
            <a:ext cx="3309257" cy="664028"/>
          </a:xfrm>
          <a:prstGeom prst="rect">
            <a:avLst/>
          </a:prstGeom>
        </p:spPr>
      </p:pic>
      <p:sp>
        <p:nvSpPr>
          <p:cNvPr id="3103" name="Line 19"/>
          <p:cNvSpPr/>
          <p:nvPr/>
        </p:nvSpPr>
        <p:spPr>
          <a:xfrm>
            <a:off x="1854200" y="2976245"/>
            <a:ext cx="8513445" cy="635"/>
          </a:xfrm>
          <a:prstGeom prst="line">
            <a:avLst/>
          </a:prstGeom>
          <a:ln w="38100" cap="flat" cmpd="sng">
            <a:solidFill>
              <a:schemeClr val="tx1"/>
            </a:solidFill>
            <a:prstDash val="solid"/>
            <a:headEnd type="none" w="med" len="med"/>
            <a:tailEnd type="triangle" w="med" len="med"/>
          </a:ln>
        </p:spPr>
      </p:sp>
      <p:sp>
        <p:nvSpPr>
          <p:cNvPr id="3087" name="Text Box 26"/>
          <p:cNvSpPr txBox="1"/>
          <p:nvPr/>
        </p:nvSpPr>
        <p:spPr>
          <a:xfrm>
            <a:off x="2414905" y="3091180"/>
            <a:ext cx="1553845" cy="1076325"/>
          </a:xfrm>
          <a:prstGeom prst="rect">
            <a:avLst/>
          </a:prstGeom>
          <a:noFill/>
          <a:ln w="9525">
            <a:noFill/>
          </a:ln>
        </p:spPr>
        <p:txBody>
          <a:bodyPr wrap="square">
            <a:spAutoFit/>
          </a:bodyPr>
          <a:lstStyle/>
          <a:p>
            <a:pPr fontAlgn="auto">
              <a:spcBef>
                <a:spcPts val="0"/>
              </a:spcBef>
            </a:pPr>
            <a:r>
              <a:rPr lang="en-US" altLang="zh-CN" sz="3200" b="1" dirty="0">
                <a:latin typeface="Arial" panose="020B0604020202020204" pitchFamily="34" charset="0"/>
                <a:ea typeface="黑体" panose="02010609060101010101" pitchFamily="49" charset="-122"/>
              </a:rPr>
              <a:t>17</a:t>
            </a:r>
            <a:r>
              <a:rPr lang="zh-CN" altLang="en-US" sz="3200" b="1" dirty="0">
                <a:latin typeface="Arial" panose="020B0604020202020204" pitchFamily="34" charset="0"/>
                <a:ea typeface="黑体" panose="02010609060101010101" pitchFamily="49" charset="-122"/>
              </a:rPr>
              <a:t>世纪</a:t>
            </a:r>
            <a:endParaRPr lang="en-US" altLang="zh-CN" sz="3200" b="1" dirty="0">
              <a:latin typeface="Arial" panose="020B0604020202020204" pitchFamily="34" charset="0"/>
              <a:ea typeface="黑体" panose="02010609060101010101" pitchFamily="49" charset="-122"/>
            </a:endParaRPr>
          </a:p>
          <a:p>
            <a:pPr fontAlgn="auto">
              <a:spcBef>
                <a:spcPts val="0"/>
              </a:spcBef>
            </a:pPr>
            <a:r>
              <a:rPr lang="en-US" altLang="zh-CN" sz="3200" b="1" dirty="0">
                <a:latin typeface="Arial" panose="020B0604020202020204" pitchFamily="34" charset="0"/>
                <a:ea typeface="黑体" panose="02010609060101010101" pitchFamily="49" charset="-122"/>
              </a:rPr>
              <a:t>1600</a:t>
            </a:r>
            <a:r>
              <a:rPr lang="zh-CN" altLang="en-US" sz="3200" b="1" dirty="0">
                <a:latin typeface="Arial" panose="020B0604020202020204" pitchFamily="34" charset="0"/>
                <a:ea typeface="黑体" panose="02010609060101010101" pitchFamily="49" charset="-122"/>
              </a:rPr>
              <a:t>年</a:t>
            </a:r>
            <a:endParaRPr lang="zh-CN" altLang="en-US" sz="3200" b="1" dirty="0">
              <a:latin typeface="Arial" panose="020B0604020202020204" pitchFamily="34" charset="0"/>
              <a:ea typeface="黑体" panose="02010609060101010101" pitchFamily="49" charset="-122"/>
            </a:endParaRPr>
          </a:p>
        </p:txBody>
      </p:sp>
      <p:sp>
        <p:nvSpPr>
          <p:cNvPr id="12" name="Line 22"/>
          <p:cNvSpPr/>
          <p:nvPr/>
        </p:nvSpPr>
        <p:spPr>
          <a:xfrm>
            <a:off x="6924676" y="2831783"/>
            <a:ext cx="0" cy="144462"/>
          </a:xfrm>
          <a:prstGeom prst="line">
            <a:avLst/>
          </a:prstGeom>
          <a:ln w="57150" cap="flat" cmpd="sng">
            <a:solidFill>
              <a:schemeClr val="tx1"/>
            </a:solidFill>
            <a:prstDash val="solid"/>
            <a:headEnd type="none" w="med" len="med"/>
            <a:tailEnd type="none" w="med" len="med"/>
          </a:ln>
        </p:spPr>
      </p:sp>
      <p:sp>
        <p:nvSpPr>
          <p:cNvPr id="13" name="Text Box 26"/>
          <p:cNvSpPr txBox="1"/>
          <p:nvPr/>
        </p:nvSpPr>
        <p:spPr>
          <a:xfrm>
            <a:off x="7241540" y="3091180"/>
            <a:ext cx="1553845" cy="1076325"/>
          </a:xfrm>
          <a:prstGeom prst="rect">
            <a:avLst/>
          </a:prstGeom>
          <a:noFill/>
          <a:ln w="9525">
            <a:noFill/>
          </a:ln>
        </p:spPr>
        <p:txBody>
          <a:bodyPr wrap="square">
            <a:spAutoFit/>
          </a:bodyPr>
          <a:lstStyle/>
          <a:p>
            <a:pPr algn="ctr" fontAlgn="auto">
              <a:spcBef>
                <a:spcPts val="0"/>
              </a:spcBef>
            </a:pPr>
            <a:r>
              <a:rPr lang="en-US" altLang="zh-CN" sz="3200" b="1" dirty="0">
                <a:latin typeface="Arial" panose="020B0604020202020204" pitchFamily="34" charset="0"/>
                <a:ea typeface="黑体" panose="02010609060101010101" pitchFamily="49" charset="-122"/>
              </a:rPr>
              <a:t>18</a:t>
            </a:r>
            <a:r>
              <a:rPr lang="zh-CN" sz="3200" b="1" dirty="0">
                <a:latin typeface="Arial" panose="020B0604020202020204" pitchFamily="34" charset="0"/>
                <a:ea typeface="黑体" panose="02010609060101010101" pitchFamily="49" charset="-122"/>
              </a:rPr>
              <a:t>世纪</a:t>
            </a:r>
            <a:r>
              <a:rPr lang="en-US" altLang="zh-CN" sz="3200" b="1" dirty="0">
                <a:latin typeface="Arial" panose="020B0604020202020204" pitchFamily="34" charset="0"/>
                <a:ea typeface="黑体" panose="02010609060101010101" pitchFamily="49" charset="-122"/>
              </a:rPr>
              <a:t>1800</a:t>
            </a:r>
            <a:r>
              <a:rPr lang="zh-CN" altLang="en-US" sz="3200" b="1" dirty="0">
                <a:latin typeface="Arial" panose="020B0604020202020204" pitchFamily="34" charset="0"/>
                <a:ea typeface="黑体" panose="02010609060101010101" pitchFamily="49" charset="-122"/>
              </a:rPr>
              <a:t>年</a:t>
            </a:r>
            <a:endParaRPr lang="zh-CN" altLang="en-US" sz="3200" b="1" dirty="0">
              <a:latin typeface="Arial" panose="020B0604020202020204" pitchFamily="34" charset="0"/>
              <a:ea typeface="黑体" panose="02010609060101010101" pitchFamily="49" charset="-122"/>
            </a:endParaRPr>
          </a:p>
        </p:txBody>
      </p:sp>
      <p:sp>
        <p:nvSpPr>
          <p:cNvPr id="16" name="Text Box 26"/>
          <p:cNvSpPr txBox="1"/>
          <p:nvPr/>
        </p:nvSpPr>
        <p:spPr>
          <a:xfrm>
            <a:off x="6147435" y="2228850"/>
            <a:ext cx="1553845" cy="583565"/>
          </a:xfrm>
          <a:prstGeom prst="rect">
            <a:avLst/>
          </a:prstGeom>
          <a:noFill/>
          <a:ln w="9525">
            <a:noFill/>
          </a:ln>
        </p:spPr>
        <p:txBody>
          <a:bodyPr wrap="square">
            <a:spAutoFit/>
          </a:bodyPr>
          <a:lstStyle/>
          <a:p>
            <a:pPr>
              <a:spcBef>
                <a:spcPct val="50000"/>
              </a:spcBef>
            </a:pPr>
            <a:r>
              <a:rPr lang="en-US" altLang="zh-CN" sz="3200" b="1" dirty="0">
                <a:latin typeface="Arial" panose="020B0604020202020204" pitchFamily="34" charset="0"/>
                <a:ea typeface="黑体" panose="02010609060101010101" pitchFamily="49" charset="-122"/>
              </a:rPr>
              <a:t>1760</a:t>
            </a:r>
            <a:r>
              <a:rPr lang="zh-CN" altLang="en-US" sz="3200" b="1" dirty="0">
                <a:latin typeface="Arial" panose="020B0604020202020204" pitchFamily="34" charset="0"/>
                <a:ea typeface="黑体" panose="02010609060101010101" pitchFamily="49" charset="-122"/>
              </a:rPr>
              <a:t>年</a:t>
            </a:r>
            <a:endParaRPr lang="zh-CN" altLang="en-US" sz="3200" b="1" dirty="0">
              <a:latin typeface="Arial" panose="020B0604020202020204" pitchFamily="34" charset="0"/>
              <a:ea typeface="黑体" panose="02010609060101010101" pitchFamily="49" charset="-122"/>
            </a:endParaRPr>
          </a:p>
        </p:txBody>
      </p:sp>
      <p:sp>
        <p:nvSpPr>
          <p:cNvPr id="17" name="Text Box 26"/>
          <p:cNvSpPr txBox="1"/>
          <p:nvPr/>
        </p:nvSpPr>
        <p:spPr>
          <a:xfrm>
            <a:off x="4375785" y="1545590"/>
            <a:ext cx="2548255" cy="583565"/>
          </a:xfrm>
          <a:prstGeom prst="rect">
            <a:avLst/>
          </a:prstGeom>
          <a:noFill/>
          <a:ln w="9525">
            <a:noFill/>
          </a:ln>
        </p:spPr>
        <p:txBody>
          <a:bodyPr wrap="square">
            <a:spAutoFit/>
          </a:bodyPr>
          <a:lstStyle/>
          <a:p>
            <a:pPr algn="ctr">
              <a:spcBef>
                <a:spcPct val="50000"/>
              </a:spcBef>
            </a:pPr>
            <a:r>
              <a:rPr lang="zh-CN" sz="3200" b="1" dirty="0">
                <a:latin typeface="Arial" panose="020B0604020202020204" pitchFamily="34" charset="0"/>
                <a:ea typeface="黑体" panose="02010609060101010101" pitchFamily="49" charset="-122"/>
              </a:rPr>
              <a:t>启蒙运动</a:t>
            </a:r>
            <a:endParaRPr lang="zh-CN" sz="3200" b="1" dirty="0">
              <a:latin typeface="Arial" panose="020B0604020202020204" pitchFamily="34" charset="0"/>
              <a:ea typeface="黑体" panose="02010609060101010101" pitchFamily="49" charset="-122"/>
            </a:endParaRPr>
          </a:p>
        </p:txBody>
      </p:sp>
      <p:cxnSp>
        <p:nvCxnSpPr>
          <p:cNvPr id="19" name="直接连接符 18"/>
          <p:cNvCxnSpPr/>
          <p:nvPr/>
        </p:nvCxnSpPr>
        <p:spPr>
          <a:xfrm flipH="1">
            <a:off x="6924675" y="2947035"/>
            <a:ext cx="635" cy="1220470"/>
          </a:xfrm>
          <a:prstGeom prst="line">
            <a:avLst/>
          </a:prstGeom>
          <a:ln w="25400">
            <a:prstDash val="dash"/>
          </a:ln>
        </p:spPr>
        <p:style>
          <a:lnRef idx="3">
            <a:schemeClr val="accent1"/>
          </a:lnRef>
          <a:fillRef idx="0">
            <a:schemeClr val="accent1"/>
          </a:fillRef>
          <a:effectRef idx="2">
            <a:schemeClr val="accent1"/>
          </a:effectRef>
          <a:fontRef idx="minor">
            <a:schemeClr val="tx1"/>
          </a:fontRef>
        </p:style>
      </p:cxnSp>
      <p:cxnSp>
        <p:nvCxnSpPr>
          <p:cNvPr id="22" name="直接连接符 21"/>
          <p:cNvCxnSpPr/>
          <p:nvPr/>
        </p:nvCxnSpPr>
        <p:spPr>
          <a:xfrm>
            <a:off x="3191510" y="1529080"/>
            <a:ext cx="635" cy="1417955"/>
          </a:xfrm>
          <a:prstGeom prst="line">
            <a:avLst/>
          </a:prstGeom>
          <a:ln w="25400">
            <a:prstDash val="dash"/>
          </a:ln>
        </p:spPr>
        <p:style>
          <a:lnRef idx="3">
            <a:schemeClr val="accent1"/>
          </a:lnRef>
          <a:fillRef idx="0">
            <a:schemeClr val="accent1"/>
          </a:fillRef>
          <a:effectRef idx="2">
            <a:schemeClr val="accent1"/>
          </a:effectRef>
          <a:fontRef idx="minor">
            <a:schemeClr val="tx1"/>
          </a:fontRef>
        </p:style>
      </p:cxnSp>
      <p:cxnSp>
        <p:nvCxnSpPr>
          <p:cNvPr id="24" name="直接连接符 23"/>
          <p:cNvCxnSpPr/>
          <p:nvPr/>
        </p:nvCxnSpPr>
        <p:spPr>
          <a:xfrm>
            <a:off x="8018145" y="1538605"/>
            <a:ext cx="635" cy="1437640"/>
          </a:xfrm>
          <a:prstGeom prst="line">
            <a:avLst/>
          </a:prstGeom>
          <a:ln w="25400">
            <a:prstDash val="dash"/>
          </a:ln>
        </p:spPr>
        <p:style>
          <a:lnRef idx="3">
            <a:schemeClr val="accent1"/>
          </a:lnRef>
          <a:fillRef idx="0">
            <a:schemeClr val="accent1"/>
          </a:fillRef>
          <a:effectRef idx="2">
            <a:schemeClr val="accent1"/>
          </a:effectRef>
          <a:fontRef idx="minor">
            <a:schemeClr val="tx1"/>
          </a:fontRef>
        </p:style>
      </p:cxnSp>
      <p:cxnSp>
        <p:nvCxnSpPr>
          <p:cNvPr id="25" name="直接箭头连接符 24"/>
          <p:cNvCxnSpPr/>
          <p:nvPr/>
        </p:nvCxnSpPr>
        <p:spPr>
          <a:xfrm flipV="1">
            <a:off x="3223895" y="1837055"/>
            <a:ext cx="1405890" cy="635"/>
          </a:xfrm>
          <a:prstGeom prst="straightConnector1">
            <a:avLst/>
          </a:prstGeom>
          <a:ln w="34925">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H="1">
            <a:off x="6812280" y="1837055"/>
            <a:ext cx="1193165" cy="0"/>
          </a:xfrm>
          <a:prstGeom prst="straightConnector1">
            <a:avLst/>
          </a:prstGeom>
          <a:ln w="34925">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32" name="Line 22"/>
          <p:cNvSpPr/>
          <p:nvPr/>
        </p:nvSpPr>
        <p:spPr>
          <a:xfrm>
            <a:off x="3192146" y="2812098"/>
            <a:ext cx="0" cy="144462"/>
          </a:xfrm>
          <a:prstGeom prst="line">
            <a:avLst/>
          </a:prstGeom>
          <a:ln w="57150" cap="flat" cmpd="sng">
            <a:solidFill>
              <a:schemeClr val="tx1"/>
            </a:solidFill>
            <a:prstDash val="solid"/>
            <a:headEnd type="none" w="med" len="med"/>
            <a:tailEnd type="none" w="med" len="med"/>
          </a:ln>
        </p:spPr>
      </p:sp>
      <p:sp>
        <p:nvSpPr>
          <p:cNvPr id="34" name="Line 22"/>
          <p:cNvSpPr/>
          <p:nvPr/>
        </p:nvSpPr>
        <p:spPr>
          <a:xfrm>
            <a:off x="8018146" y="2802573"/>
            <a:ext cx="0" cy="144462"/>
          </a:xfrm>
          <a:prstGeom prst="line">
            <a:avLst/>
          </a:prstGeom>
          <a:ln w="57150" cap="flat" cmpd="sng">
            <a:solidFill>
              <a:schemeClr val="tx1"/>
            </a:solidFill>
            <a:prstDash val="solid"/>
            <a:headEnd type="none" w="med" len="med"/>
            <a:tailEnd type="none" w="med" len="med"/>
          </a:ln>
        </p:spPr>
      </p:sp>
      <p:sp>
        <p:nvSpPr>
          <p:cNvPr id="36" name="文本框 35"/>
          <p:cNvSpPr txBox="1"/>
          <p:nvPr/>
        </p:nvSpPr>
        <p:spPr>
          <a:xfrm>
            <a:off x="209550" y="155575"/>
            <a:ext cx="2926080" cy="922020"/>
          </a:xfrm>
          <a:prstGeom prst="rect">
            <a:avLst/>
          </a:prstGeom>
          <a:noFill/>
          <a:ln>
            <a:solidFill>
              <a:schemeClr val="accent1"/>
            </a:solidFill>
          </a:ln>
        </p:spPr>
        <p:txBody>
          <a:bodyPr wrap="none" rtlCol="0">
            <a:spAutoFit/>
          </a:bodyPr>
          <a:lstStyle/>
          <a:p>
            <a:r>
              <a:rPr lang="zh-CN" altLang="en-US" sz="5400">
                <a:latin typeface="华文行楷" panose="02010800040101010101" charset="-122"/>
                <a:ea typeface="华文行楷" panose="02010800040101010101" charset="-122"/>
              </a:rPr>
              <a:t>启蒙运动</a:t>
            </a:r>
            <a:endParaRPr lang="zh-CN" altLang="en-US" sz="5400">
              <a:latin typeface="华文行楷" panose="02010800040101010101" charset="-122"/>
              <a:ea typeface="华文行楷" panose="02010800040101010101" charset="-122"/>
            </a:endParaRPr>
          </a:p>
        </p:txBody>
      </p:sp>
      <p:sp>
        <p:nvSpPr>
          <p:cNvPr id="2" name="Text Box 26"/>
          <p:cNvSpPr txBox="1"/>
          <p:nvPr/>
        </p:nvSpPr>
        <p:spPr>
          <a:xfrm>
            <a:off x="5996940" y="4228465"/>
            <a:ext cx="1856740" cy="583565"/>
          </a:xfrm>
          <a:prstGeom prst="rect">
            <a:avLst/>
          </a:prstGeom>
          <a:noFill/>
          <a:ln w="9525">
            <a:noFill/>
          </a:ln>
        </p:spPr>
        <p:txBody>
          <a:bodyPr wrap="square">
            <a:spAutoFit/>
          </a:bodyPr>
          <a:lstStyle/>
          <a:p>
            <a:pPr fontAlgn="auto">
              <a:spcBef>
                <a:spcPts val="0"/>
              </a:spcBef>
            </a:pPr>
            <a:r>
              <a:rPr lang="zh-CN" sz="3200" b="1" dirty="0">
                <a:latin typeface="Arial" panose="020B0604020202020204" pitchFamily="34" charset="0"/>
                <a:ea typeface="黑体" panose="02010609060101010101" pitchFamily="49" charset="-122"/>
              </a:rPr>
              <a:t>工业革命</a:t>
            </a:r>
            <a:endParaRPr lang="zh-CN" sz="3200" b="1" dirty="0">
              <a:latin typeface="Arial" panose="020B0604020202020204" pitchFamily="34" charset="0"/>
              <a:ea typeface="黑体" panose="02010609060101010101" pitchFamily="49" charset="-122"/>
            </a:endParaRPr>
          </a:p>
        </p:txBody>
      </p:sp>
      <p:sp>
        <p:nvSpPr>
          <p:cNvPr id="3" name="Text Box 26"/>
          <p:cNvSpPr txBox="1"/>
          <p:nvPr/>
        </p:nvSpPr>
        <p:spPr>
          <a:xfrm>
            <a:off x="6146800" y="2229485"/>
            <a:ext cx="1553845" cy="583565"/>
          </a:xfrm>
          <a:prstGeom prst="rect">
            <a:avLst/>
          </a:prstGeom>
          <a:noFill/>
          <a:ln w="9525">
            <a:noFill/>
          </a:ln>
        </p:spPr>
        <p:txBody>
          <a:bodyPr wrap="square">
            <a:spAutoFit/>
          </a:bodyPr>
          <a:lstStyle/>
          <a:p>
            <a:pPr>
              <a:spcBef>
                <a:spcPct val="50000"/>
              </a:spcBef>
            </a:pPr>
            <a:r>
              <a:rPr lang="en-US" altLang="zh-CN" sz="3200" b="1" dirty="0">
                <a:latin typeface="Arial" panose="020B0604020202020204" pitchFamily="34" charset="0"/>
                <a:ea typeface="黑体" panose="02010609060101010101" pitchFamily="49" charset="-122"/>
              </a:rPr>
              <a:t>1760</a:t>
            </a:r>
            <a:r>
              <a:rPr lang="zh-CN" altLang="en-US" sz="3200" b="1" dirty="0">
                <a:latin typeface="Arial" panose="020B0604020202020204" pitchFamily="34" charset="0"/>
                <a:ea typeface="黑体" panose="02010609060101010101" pitchFamily="49" charset="-122"/>
              </a:rPr>
              <a:t>年</a:t>
            </a:r>
            <a:endParaRPr lang="zh-CN" altLang="en-US" sz="3200" b="1" dirty="0">
              <a:latin typeface="Arial" panose="020B0604020202020204" pitchFamily="34" charset="0"/>
              <a:ea typeface="黑体" panose="02010609060101010101" pitchFamily="49" charset="-122"/>
            </a:endParaRPr>
          </a:p>
        </p:txBody>
      </p:sp>
      <p:cxnSp>
        <p:nvCxnSpPr>
          <p:cNvPr id="4" name="直接连接符 3"/>
          <p:cNvCxnSpPr/>
          <p:nvPr/>
        </p:nvCxnSpPr>
        <p:spPr>
          <a:xfrm flipH="1">
            <a:off x="6924040" y="2947670"/>
            <a:ext cx="635" cy="1220470"/>
          </a:xfrm>
          <a:prstGeom prst="line">
            <a:avLst/>
          </a:prstGeom>
          <a:ln w="25400">
            <a:prstDash val="dash"/>
          </a:ln>
        </p:spPr>
        <p:style>
          <a:lnRef idx="3">
            <a:schemeClr val="accent1"/>
          </a:lnRef>
          <a:fillRef idx="0">
            <a:schemeClr val="accent1"/>
          </a:fillRef>
          <a:effectRef idx="2">
            <a:schemeClr val="accent1"/>
          </a:effectRef>
          <a:fontRef idx="minor">
            <a:schemeClr val="tx1"/>
          </a:fontRef>
        </p:style>
      </p:cxnSp>
      <p:sp>
        <p:nvSpPr>
          <p:cNvPr id="5" name="Text Box 26"/>
          <p:cNvSpPr txBox="1"/>
          <p:nvPr/>
        </p:nvSpPr>
        <p:spPr>
          <a:xfrm>
            <a:off x="5996305" y="4229100"/>
            <a:ext cx="1856740" cy="583565"/>
          </a:xfrm>
          <a:prstGeom prst="rect">
            <a:avLst/>
          </a:prstGeom>
          <a:noFill/>
          <a:ln w="9525">
            <a:noFill/>
          </a:ln>
        </p:spPr>
        <p:txBody>
          <a:bodyPr wrap="square">
            <a:spAutoFit/>
          </a:bodyPr>
          <a:lstStyle/>
          <a:p>
            <a:pPr fontAlgn="auto">
              <a:spcBef>
                <a:spcPts val="0"/>
              </a:spcBef>
            </a:pPr>
            <a:r>
              <a:rPr lang="zh-CN" sz="3200" b="1" dirty="0">
                <a:latin typeface="Arial" panose="020B0604020202020204" pitchFamily="34" charset="0"/>
                <a:ea typeface="黑体" panose="02010609060101010101" pitchFamily="49" charset="-122"/>
              </a:rPr>
              <a:t>工业革命</a:t>
            </a:r>
            <a:endParaRPr lang="zh-CN" sz="3200" b="1" dirty="0">
              <a:latin typeface="Arial" panose="020B0604020202020204" pitchFamily="34" charset="0"/>
              <a:ea typeface="黑体" panose="02010609060101010101" pitchFamily="49" charset="-122"/>
            </a:endParaRPr>
          </a:p>
        </p:txBody>
      </p:sp>
      <p:sp>
        <p:nvSpPr>
          <p:cNvPr id="6" name="Text Box 26"/>
          <p:cNvSpPr txBox="1"/>
          <p:nvPr/>
        </p:nvSpPr>
        <p:spPr>
          <a:xfrm>
            <a:off x="1871980" y="5194300"/>
            <a:ext cx="8495665" cy="119888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fontAlgn="auto">
              <a:spcBef>
                <a:spcPts val="0"/>
              </a:spcBef>
            </a:pPr>
            <a:r>
              <a:rPr lang="zh-CN" sz="3600" b="1" dirty="0">
                <a:latin typeface="Arial" panose="020B0604020202020204" pitchFamily="34" charset="0"/>
                <a:ea typeface="黑体" panose="02010609060101010101" pitchFamily="49" charset="-122"/>
              </a:rPr>
              <a:t>启蒙运动：开始于英国，在法国达到高潮，思想传播欧洲诸国乃至世界。</a:t>
            </a:r>
            <a:endParaRPr lang="zh-CN" sz="3600" b="1" dirty="0">
              <a:latin typeface="Arial" panose="020B060402020202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87"/>
                                        </p:tgtEl>
                                        <p:attrNameLst>
                                          <p:attrName>style.visibility</p:attrName>
                                        </p:attrNameLst>
                                      </p:cBhvr>
                                      <p:to>
                                        <p:strVal val="visible"/>
                                      </p:to>
                                    </p:set>
                                    <p:anim calcmode="lin" valueType="num">
                                      <p:cBhvr additive="base">
                                        <p:cTn id="7" dur="500" fill="hold"/>
                                        <p:tgtEl>
                                          <p:spTgt spid="3087"/>
                                        </p:tgtEl>
                                        <p:attrNameLst>
                                          <p:attrName>ppt_x</p:attrName>
                                        </p:attrNameLst>
                                      </p:cBhvr>
                                      <p:tavLst>
                                        <p:tav tm="0">
                                          <p:val>
                                            <p:strVal val="#ppt_x"/>
                                          </p:val>
                                        </p:tav>
                                        <p:tav tm="100000">
                                          <p:val>
                                            <p:strVal val="#ppt_x"/>
                                          </p:val>
                                        </p:tav>
                                      </p:tavLst>
                                    </p:anim>
                                    <p:anim calcmode="lin" valueType="num">
                                      <p:cBhvr additive="base">
                                        <p:cTn id="8" dur="500" fill="hold"/>
                                        <p:tgtEl>
                                          <p:spTgt spid="308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ppt_x"/>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7" grpId="0"/>
      <p:bldP spid="13" grpId="0"/>
      <p:bldP spid="17" grpId="0"/>
      <p:bldP spid="3" grpId="0"/>
      <p:bldP spid="5" grpId="0"/>
      <p:bldP spid="6"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srcRect t="79934"/>
          <a:stretch>
            <a:fillRect/>
          </a:stretch>
        </p:blipFill>
        <p:spPr>
          <a:xfrm>
            <a:off x="6687457" y="5931808"/>
            <a:ext cx="3309257" cy="664028"/>
          </a:xfrm>
          <a:prstGeom prst="rect">
            <a:avLst/>
          </a:prstGeom>
        </p:spPr>
      </p:pic>
      <p:grpSp>
        <p:nvGrpSpPr>
          <p:cNvPr id="19458" name="组合 7"/>
          <p:cNvGrpSpPr/>
          <p:nvPr/>
        </p:nvGrpSpPr>
        <p:grpSpPr>
          <a:xfrm>
            <a:off x="1776413" y="390525"/>
            <a:ext cx="7864475" cy="6019800"/>
            <a:chOff x="1547664" y="338708"/>
            <a:chExt cx="5896695" cy="4513322"/>
          </a:xfrm>
        </p:grpSpPr>
        <p:pic>
          <p:nvPicPr>
            <p:cNvPr id="19462" name="Picture 2" descr="https://timgsa.baidu.com/timg?image&amp;quality=80&amp;size=b9999_10000&amp;sec=1511881353605&amp;di=b4c4b4ee6c147a81e72ce404042fa602&amp;imgtype=0&amp;src=http%3A%2F%2Fn1.itc.cn%2Fimg8%2Fwb%2Frecom%2F2016%2F07%2F25%2F146946216215938474.JPEG"/>
            <p:cNvPicPr>
              <a:picLocks noChangeAspect="1"/>
            </p:cNvPicPr>
            <p:nvPr/>
          </p:nvPicPr>
          <p:blipFill>
            <a:blip r:embed="rId2"/>
            <a:stretch>
              <a:fillRect/>
            </a:stretch>
          </p:blipFill>
          <p:spPr>
            <a:xfrm>
              <a:off x="1547664" y="338708"/>
              <a:ext cx="5896695" cy="4032448"/>
            </a:xfrm>
            <a:prstGeom prst="rect">
              <a:avLst/>
            </a:prstGeom>
            <a:noFill/>
            <a:ln w="9525">
              <a:noFill/>
            </a:ln>
          </p:spPr>
        </p:pic>
        <p:sp>
          <p:nvSpPr>
            <p:cNvPr id="4103" name="TextBox 4"/>
            <p:cNvSpPr txBox="1">
              <a:spLocks noChangeArrowheads="1"/>
            </p:cNvSpPr>
            <p:nvPr/>
          </p:nvSpPr>
          <p:spPr bwMode="auto">
            <a:xfrm>
              <a:off x="1547664" y="4290245"/>
              <a:ext cx="5896695" cy="56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427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17—18</a:t>
              </a:r>
              <a:r>
                <a:rPr kumimoji="0" lang="zh-CN" altLang="en-US" sz="427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世纪欧洲的启蒙运动</a:t>
              </a:r>
              <a:endParaRPr kumimoji="0" lang="zh-CN" altLang="en-US" sz="427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sp>
        <p:nvSpPr>
          <p:cNvPr id="7" name="标注: 线形 1"/>
          <p:cNvSpPr/>
          <p:nvPr/>
        </p:nvSpPr>
        <p:spPr>
          <a:xfrm>
            <a:off x="311150" y="1239838"/>
            <a:ext cx="2768600" cy="865188"/>
          </a:xfrm>
          <a:prstGeom prst="borderCallout1">
            <a:avLst>
              <a:gd name="adj1" fmla="val 16010"/>
              <a:gd name="adj2" fmla="val 110471"/>
              <a:gd name="adj3" fmla="val 76686"/>
              <a:gd name="adj4" fmla="val 157220"/>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1660—1720</a:t>
            </a:r>
            <a:endPar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英国启蒙运动</a:t>
            </a:r>
            <a:endPar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9" name="标注: 线形 8"/>
          <p:cNvSpPr/>
          <p:nvPr/>
        </p:nvSpPr>
        <p:spPr>
          <a:xfrm>
            <a:off x="311150" y="3230563"/>
            <a:ext cx="2768600" cy="863600"/>
          </a:xfrm>
          <a:prstGeom prst="borderCallout1">
            <a:avLst>
              <a:gd name="adj1" fmla="val 16010"/>
              <a:gd name="adj2" fmla="val 110471"/>
              <a:gd name="adj3" fmla="val -20584"/>
              <a:gd name="adj4" fmla="val 162224"/>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1720—1789</a:t>
            </a:r>
            <a:endPar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法国启蒙运动</a:t>
            </a:r>
            <a:endPar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8" name="标注: 线形 9"/>
          <p:cNvSpPr/>
          <p:nvPr/>
        </p:nvSpPr>
        <p:spPr>
          <a:xfrm>
            <a:off x="7367588" y="1463675"/>
            <a:ext cx="2768600" cy="863600"/>
          </a:xfrm>
          <a:prstGeom prst="borderCallout1">
            <a:avLst>
              <a:gd name="adj1" fmla="val 44870"/>
              <a:gd name="adj2" fmla="val -5298"/>
              <a:gd name="adj3" fmla="val 135476"/>
              <a:gd name="adj4" fmla="val -48963"/>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1760—1820</a:t>
            </a:r>
            <a:endPar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德国启蒙运动</a:t>
            </a:r>
            <a:endPar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875" y="1648460"/>
            <a:ext cx="12002770" cy="4459605"/>
          </a:xfrm>
          <a:prstGeom prst="rect">
            <a:avLst/>
          </a:prstGeom>
          <a:noFill/>
          <a:ln>
            <a:solidFill>
              <a:srgbClr val="A1C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p:nvSpPr>
        <p:spPr>
          <a:xfrm>
            <a:off x="142875" y="1356995"/>
            <a:ext cx="2453640" cy="5042535"/>
          </a:xfrm>
          <a:prstGeom prst="rect">
            <a:avLst/>
          </a:prstGeom>
          <a:solidFill>
            <a:srgbClr val="A1C092"/>
          </a:solidFill>
          <a:ln>
            <a:noFill/>
          </a:ln>
          <a:effectLst>
            <a:outerShdw blurRad="393700" sx="107000" sy="107000" algn="ctr"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1"/>
          <a:srcRect b="14145"/>
          <a:stretch>
            <a:fillRect/>
          </a:stretch>
        </p:blipFill>
        <p:spPr>
          <a:xfrm flipH="1">
            <a:off x="-394970" y="2117090"/>
            <a:ext cx="2950845" cy="3013075"/>
          </a:xfrm>
          <a:prstGeom prst="rect">
            <a:avLst/>
          </a:prstGeom>
        </p:spPr>
      </p:pic>
      <p:sp>
        <p:nvSpPr>
          <p:cNvPr id="7" name="文本框 6"/>
          <p:cNvSpPr txBox="1"/>
          <p:nvPr/>
        </p:nvSpPr>
        <p:spPr>
          <a:xfrm>
            <a:off x="188595" y="264795"/>
            <a:ext cx="2926080" cy="922020"/>
          </a:xfrm>
          <a:prstGeom prst="rect">
            <a:avLst/>
          </a:prstGeom>
          <a:noFill/>
          <a:ln>
            <a:solidFill>
              <a:schemeClr val="accent1"/>
            </a:solidFill>
          </a:ln>
        </p:spPr>
        <p:txBody>
          <a:bodyPr wrap="none" rtlCol="0">
            <a:spAutoFit/>
          </a:bodyPr>
          <a:lstStyle/>
          <a:p>
            <a:r>
              <a:rPr lang="zh-CN" altLang="en-US" sz="5400">
                <a:latin typeface="华文行楷" panose="02010800040101010101" charset="-122"/>
                <a:ea typeface="华文行楷" panose="02010800040101010101" charset="-122"/>
              </a:rPr>
              <a:t>历史概念</a:t>
            </a:r>
            <a:endParaRPr lang="zh-CN" altLang="en-US" sz="5400">
              <a:latin typeface="华文行楷" panose="02010800040101010101" charset="-122"/>
              <a:ea typeface="华文行楷" panose="02010800040101010101" charset="-122"/>
            </a:endParaRPr>
          </a:p>
        </p:txBody>
      </p:sp>
      <p:sp>
        <p:nvSpPr>
          <p:cNvPr id="12" name="Rectangle 4"/>
          <p:cNvSpPr/>
          <p:nvPr/>
        </p:nvSpPr>
        <p:spPr>
          <a:xfrm>
            <a:off x="2596515" y="2139950"/>
            <a:ext cx="9398000" cy="3476625"/>
          </a:xfrm>
          <a:prstGeom prst="rect">
            <a:avLst/>
          </a:prstGeom>
          <a:noFill/>
          <a:ln w="9525">
            <a:noFill/>
          </a:ln>
        </p:spPr>
        <p:txBody>
          <a:bodyPr wrap="square">
            <a:spAutoFit/>
          </a:bodyPr>
          <a:lstStyle/>
          <a:p>
            <a:pPr fontAlgn="auto">
              <a:lnSpc>
                <a:spcPct val="100000"/>
              </a:lnSpc>
              <a:spcBef>
                <a:spcPts val="0"/>
              </a:spcBef>
            </a:pPr>
            <a:r>
              <a:rPr kumimoji="1" lang="en-US" altLang="zh-CN" sz="3200" b="1" dirty="0" smtClean="0">
                <a:latin typeface="黑体" panose="02010609060101010101" pitchFamily="49" charset="-122"/>
                <a:ea typeface="黑体" panose="02010609060101010101" pitchFamily="49" charset="-122"/>
                <a:cs typeface="华文楷体" panose="02010600040101010101" pitchFamily="2" charset="-122"/>
                <a:sym typeface="+mn-ea"/>
              </a:rPr>
              <a:t>    </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启蒙思想家以</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理性</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作为思想武器，将批判的矛头指向</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封建主义</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，为推翻欧洲封建专制制度的</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资产阶级革命</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做了思想上的准备。启蒙思想家</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反对宗教迷信，提倡科学</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。他们力图把人类生活世俗化，开辟一个非宗教的</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理性时代</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。他们关注社会，希望用理性的关辉映照出一个</a:t>
            </a:r>
            <a:r>
              <a:rPr kumimoji="1" lang="zh-CN" altLang="en-US" sz="3200" b="1" dirty="0" smtClean="0">
                <a:solidFill>
                  <a:srgbClr val="FF0000"/>
                </a:solidFill>
                <a:latin typeface="黑体" panose="02010609060101010101" pitchFamily="49" charset="-122"/>
                <a:ea typeface="黑体" panose="02010609060101010101" pitchFamily="49" charset="-122"/>
                <a:cs typeface="华文楷体" panose="02010600040101010101" pitchFamily="2" charset="-122"/>
                <a:sym typeface="+mn-ea"/>
              </a:rPr>
              <a:t>民主、科学</a:t>
            </a:r>
            <a:r>
              <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rPr>
              <a:t>的光明时代。</a:t>
            </a:r>
            <a:endParaRPr kumimoji="1" lang="zh-CN" altLang="en-US" sz="3200" b="1" dirty="0" smtClean="0">
              <a:latin typeface="黑体" panose="02010609060101010101" pitchFamily="49" charset="-122"/>
              <a:ea typeface="黑体" panose="02010609060101010101" pitchFamily="49" charset="-122"/>
              <a:cs typeface="华文楷体" panose="02010600040101010101" pitchFamily="2" charset="-122"/>
              <a:sym typeface="+mn-ea"/>
            </a:endParaRPr>
          </a:p>
          <a:p>
            <a:pPr algn="r" fontAlgn="auto">
              <a:lnSpc>
                <a:spcPct val="100000"/>
              </a:lnSpc>
              <a:spcBef>
                <a:spcPts val="0"/>
              </a:spcBef>
            </a:pPr>
            <a:r>
              <a:rPr kumimoji="1" lang="en-US" altLang="zh-CN" sz="2800" b="1" dirty="0" smtClean="0">
                <a:latin typeface="黑体" panose="02010609060101010101" pitchFamily="49" charset="-122"/>
                <a:ea typeface="黑体" panose="02010609060101010101" pitchFamily="49" charset="-122"/>
                <a:cs typeface="华文楷体" panose="02010600040101010101" pitchFamily="2" charset="-122"/>
                <a:sym typeface="+mn-ea"/>
              </a:rPr>
              <a:t>——</a:t>
            </a:r>
            <a:r>
              <a:rPr kumimoji="1" lang="zh-CN" altLang="en-US" sz="2800" b="1" dirty="0" smtClean="0">
                <a:latin typeface="黑体" panose="02010609060101010101" pitchFamily="49" charset="-122"/>
                <a:ea typeface="黑体" panose="02010609060101010101" pitchFamily="49" charset="-122"/>
                <a:cs typeface="华文楷体" panose="02010600040101010101" pitchFamily="2" charset="-122"/>
                <a:sym typeface="+mn-ea"/>
              </a:rPr>
              <a:t>《必修三</a:t>
            </a:r>
            <a:r>
              <a:rPr kumimoji="1" lang="en-US" altLang="zh-CN" sz="2800" b="1" dirty="0" smtClean="0">
                <a:latin typeface="黑体" panose="02010609060101010101" pitchFamily="49" charset="-122"/>
                <a:ea typeface="黑体" panose="02010609060101010101" pitchFamily="49" charset="-122"/>
                <a:cs typeface="华文楷体" panose="02010600040101010101" pitchFamily="2" charset="-122"/>
                <a:sym typeface="+mn-ea"/>
              </a:rPr>
              <a:t>P109</a:t>
            </a:r>
            <a:r>
              <a:rPr kumimoji="1" lang="zh-CN" altLang="en-US" sz="2800" b="1" dirty="0" smtClean="0">
                <a:latin typeface="黑体" panose="02010609060101010101" pitchFamily="49" charset="-122"/>
                <a:ea typeface="黑体" panose="02010609060101010101" pitchFamily="49" charset="-122"/>
                <a:cs typeface="华文楷体" panose="02010600040101010101" pitchFamily="2" charset="-122"/>
                <a:sym typeface="+mn-ea"/>
              </a:rPr>
              <a:t>》</a:t>
            </a:r>
            <a:endParaRPr kumimoji="1" lang="zh-CN" altLang="en-US" sz="2800" b="1" dirty="0" smtClean="0">
              <a:latin typeface="黑体" panose="02010609060101010101" pitchFamily="49" charset="-122"/>
              <a:ea typeface="黑体" panose="02010609060101010101" pitchFamily="49" charset="-122"/>
              <a:cs typeface="华文楷体" panose="02010600040101010101" pitchFamily="2" charset="-122"/>
              <a:sym typeface="+mn-ea"/>
            </a:endParaRPr>
          </a:p>
        </p:txBody>
      </p:sp>
      <p:sp>
        <p:nvSpPr>
          <p:cNvPr id="13" name="文本框 12"/>
          <p:cNvSpPr txBox="1"/>
          <p:nvPr/>
        </p:nvSpPr>
        <p:spPr>
          <a:xfrm>
            <a:off x="5801360" y="480060"/>
            <a:ext cx="2621280" cy="829945"/>
          </a:xfrm>
          <a:prstGeom prst="rect">
            <a:avLst/>
          </a:prstGeom>
          <a:noFill/>
          <a:ln>
            <a:solidFill>
              <a:schemeClr val="accent1"/>
            </a:solidFill>
          </a:ln>
        </p:spPr>
        <p:txBody>
          <a:bodyPr wrap="none" rtlCol="0">
            <a:spAutoFit/>
          </a:bodyPr>
          <a:lstStyle/>
          <a:p>
            <a:pPr algn="ctr"/>
            <a:r>
              <a:rPr lang="zh-CN" sz="4800">
                <a:latin typeface="楷体" panose="02010609060101010101" pitchFamily="49" charset="-122"/>
                <a:ea typeface="楷体" panose="02010609060101010101" pitchFamily="49" charset="-122"/>
              </a:rPr>
              <a:t>启蒙运动</a:t>
            </a:r>
            <a:endParaRPr lang="zh-CN" sz="480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244" name="文本框 7"/>
          <p:cNvSpPr txBox="1"/>
          <p:nvPr/>
        </p:nvSpPr>
        <p:spPr>
          <a:xfrm>
            <a:off x="182880" y="899160"/>
            <a:ext cx="402717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一、启蒙运动的背景</a:t>
            </a:r>
            <a:endParaRPr lang="zh-CN" altLang="en-US" sz="3200" b="1" dirty="0">
              <a:latin typeface="黑体" panose="02010609060101010101" pitchFamily="49" charset="-122"/>
              <a:ea typeface="黑体" panose="02010609060101010101" pitchFamily="49" charset="-122"/>
            </a:endParaRPr>
          </a:p>
        </p:txBody>
      </p:sp>
      <p:sp>
        <p:nvSpPr>
          <p:cNvPr id="6150" name="TextBox 13"/>
          <p:cNvSpPr txBox="1">
            <a:spLocks noChangeArrowheads="1"/>
          </p:cNvSpPr>
          <p:nvPr/>
        </p:nvSpPr>
        <p:spPr bwMode="auto">
          <a:xfrm>
            <a:off x="354648" y="1640523"/>
            <a:ext cx="893127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a:t>
            </a:r>
            <a:r>
              <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资本主义经济发展，资产阶级力量壮大；</a:t>
            </a:r>
            <a:endPar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6151" name="TextBox 17"/>
          <p:cNvSpPr txBox="1">
            <a:spLocks noChangeArrowheads="1"/>
          </p:cNvSpPr>
          <p:nvPr/>
        </p:nvSpPr>
        <p:spPr bwMode="auto">
          <a:xfrm>
            <a:off x="354965" y="2443480"/>
            <a:ext cx="85013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a:t>
            </a:r>
            <a:r>
              <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英法等国封建制度阻碍资本主义的发展；</a:t>
            </a:r>
            <a:endPar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6146" name="TextBox 6"/>
          <p:cNvSpPr txBox="1">
            <a:spLocks noChangeArrowheads="1"/>
          </p:cNvSpPr>
          <p:nvPr/>
        </p:nvSpPr>
        <p:spPr bwMode="auto">
          <a:xfrm>
            <a:off x="354965" y="3487420"/>
            <a:ext cx="11354435" cy="3046095"/>
          </a:xfrm>
          <a:prstGeom prst="rect">
            <a:avLst/>
          </a:prstGeom>
          <a:noFill/>
          <a:ln w="19050">
            <a:solidFill>
              <a:srgbClr val="0000FF"/>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启蒙运动的现象并不是偶然的。首先，它是资产阶级的反封建、反专制制度的时代要求。</a:t>
            </a: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17</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18</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世纪西欧资产阶级的力量日益壮大，握有雄厚的经济力量，但是垂死的封建专制制度是他们进一步发展的巨大障碍，为了推翻这个</a:t>
            </a: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旧制度</a:t>
            </a: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，资产阶级必须制造舆论。启蒙运动便是在这个要求下产生的。</a:t>
            </a:r>
            <a:endPar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《世界史</a:t>
            </a:r>
            <a:r>
              <a:rPr kumimoji="0" lang="en-US" altLang="zh-CN"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近代史篇》</a:t>
            </a:r>
            <a:endParaRPr kumimoji="0" lang="zh-CN" altLang="en-US" sz="32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nvGrpSpPr>
          <p:cNvPr id="21508" name="组合 1"/>
          <p:cNvGrpSpPr/>
          <p:nvPr/>
        </p:nvGrpSpPr>
        <p:grpSpPr>
          <a:xfrm>
            <a:off x="8961390" y="177400"/>
            <a:ext cx="3051175" cy="3310255"/>
            <a:chOff x="6933884" y="-4212"/>
            <a:chExt cx="4346296" cy="4485038"/>
          </a:xfrm>
        </p:grpSpPr>
        <p:grpSp>
          <p:nvGrpSpPr>
            <p:cNvPr id="21511" name="组合 10"/>
            <p:cNvGrpSpPr/>
            <p:nvPr/>
          </p:nvGrpSpPr>
          <p:grpSpPr>
            <a:xfrm>
              <a:off x="6933884" y="-4212"/>
              <a:ext cx="4216945" cy="4485038"/>
              <a:chOff x="5289296" y="-136175"/>
              <a:chExt cx="3162423" cy="3362224"/>
            </a:xfrm>
          </p:grpSpPr>
          <p:pic>
            <p:nvPicPr>
              <p:cNvPr id="21513" name="Picture 6" descr="https://timgsa.baidu.com/timg?image&amp;quality=80&amp;size=b9999_10000&amp;sec=1511884622762&amp;di=2019063f92f1e6ac73f5cf565c86d858&amp;imgtype=0&amp;src=http%3A%2F%2Fphotocdn.sohu.com%2F20160112%2Fmp54004533_1452565111135_1_th.png"/>
              <p:cNvPicPr>
                <a:picLocks noChangeAspect="1"/>
              </p:cNvPicPr>
              <p:nvPr/>
            </p:nvPicPr>
            <p:blipFill>
              <a:blip r:embed="rId1"/>
              <a:stretch>
                <a:fillRect/>
              </a:stretch>
            </p:blipFill>
            <p:spPr>
              <a:xfrm>
                <a:off x="6343436" y="279185"/>
                <a:ext cx="2108283" cy="2946864"/>
              </a:xfrm>
              <a:prstGeom prst="rect">
                <a:avLst/>
              </a:prstGeom>
              <a:noFill/>
              <a:ln w="9525">
                <a:noFill/>
              </a:ln>
            </p:spPr>
          </p:pic>
          <p:sp>
            <p:nvSpPr>
              <p:cNvPr id="6153" name="TextBox 9"/>
              <p:cNvSpPr txBox="1">
                <a:spLocks noChangeArrowheads="1"/>
              </p:cNvSpPr>
              <p:nvPr/>
            </p:nvSpPr>
            <p:spPr bwMode="auto">
              <a:xfrm>
                <a:off x="5289296" y="-136175"/>
                <a:ext cx="984272" cy="3219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路易十四</a:t>
                </a:r>
                <a:endParaRPr kumimoji="0" lang="en-US" altLang="zh-CN"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a:t>
                </a:r>
                <a:r>
                  <a:rPr kumimoji="0" lang="en-US" altLang="zh-CN"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1638—1715</a:t>
                </a:r>
                <a:r>
                  <a:rPr kumimoji="0" lang="zh-CN" altLang="en-US"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a:t>
                </a:r>
                <a:endParaRPr kumimoji="0" lang="zh-CN" altLang="en-US" sz="2400"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endParaRPr>
              </a:p>
            </p:txBody>
          </p:sp>
        </p:grpSp>
        <p:sp>
          <p:nvSpPr>
            <p:cNvPr id="6149" name="TextBox 12"/>
            <p:cNvSpPr txBox="1">
              <a:spLocks noChangeArrowheads="1"/>
            </p:cNvSpPr>
            <p:nvPr/>
          </p:nvSpPr>
          <p:spPr bwMode="auto">
            <a:xfrm>
              <a:off x="8155912" y="-3351"/>
              <a:ext cx="3124268" cy="623759"/>
            </a:xfrm>
            <a:prstGeom prst="rect">
              <a:avLst/>
            </a:prstGeom>
            <a:solidFill>
              <a:schemeClr val="tx1">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“朕即国家！”</a:t>
              </a:r>
              <a:endParaRPr kumimoji="0" lang="zh-CN" altLang="en-US" sz="24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animEffect transition="in" filter="fade">
                                      <p:cBhvr>
                                        <p:cTn id="7" dur="1000"/>
                                        <p:tgtEl>
                                          <p:spTgt spid="6150"/>
                                        </p:tgtEl>
                                      </p:cBhvr>
                                    </p:animEffect>
                                    <p:anim calcmode="lin" valueType="num">
                                      <p:cBhvr>
                                        <p:cTn id="8" dur="1000" fill="hold"/>
                                        <p:tgtEl>
                                          <p:spTgt spid="6150"/>
                                        </p:tgtEl>
                                        <p:attrNameLst>
                                          <p:attrName>ppt_x</p:attrName>
                                        </p:attrNameLst>
                                      </p:cBhvr>
                                      <p:tavLst>
                                        <p:tav tm="0">
                                          <p:val>
                                            <p:strVal val="#ppt_x"/>
                                          </p:val>
                                        </p:tav>
                                        <p:tav tm="100000">
                                          <p:val>
                                            <p:strVal val="#ppt_x"/>
                                          </p:val>
                                        </p:tav>
                                      </p:tavLst>
                                    </p:anim>
                                    <p:anim calcmode="lin" valueType="num">
                                      <p:cBhvr>
                                        <p:cTn id="9" dur="1000" fill="hold"/>
                                        <p:tgtEl>
                                          <p:spTgt spid="615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fade">
                                      <p:cBhvr>
                                        <p:cTn id="12" dur="1000"/>
                                        <p:tgtEl>
                                          <p:spTgt spid="6151"/>
                                        </p:tgtEl>
                                      </p:cBhvr>
                                    </p:animEffect>
                                    <p:anim calcmode="lin" valueType="num">
                                      <p:cBhvr>
                                        <p:cTn id="13" dur="1000" fill="hold"/>
                                        <p:tgtEl>
                                          <p:spTgt spid="6151"/>
                                        </p:tgtEl>
                                        <p:attrNameLst>
                                          <p:attrName>ppt_x</p:attrName>
                                        </p:attrNameLst>
                                      </p:cBhvr>
                                      <p:tavLst>
                                        <p:tav tm="0">
                                          <p:val>
                                            <p:strVal val="#ppt_x"/>
                                          </p:val>
                                        </p:tav>
                                        <p:tav tm="100000">
                                          <p:val>
                                            <p:strVal val="#ppt_x"/>
                                          </p:val>
                                        </p:tav>
                                      </p:tavLst>
                                    </p:anim>
                                    <p:anim calcmode="lin" valueType="num">
                                      <p:cBhvr>
                                        <p:cTn id="14" dur="1000" fill="hold"/>
                                        <p:tgtEl>
                                          <p:spTgt spid="6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244" name="文本框 7"/>
          <p:cNvSpPr txBox="1"/>
          <p:nvPr/>
        </p:nvSpPr>
        <p:spPr>
          <a:xfrm>
            <a:off x="144780" y="813435"/>
            <a:ext cx="402717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一、启蒙运动的背景</a:t>
            </a:r>
            <a:endParaRPr lang="zh-CN" altLang="en-US" sz="3200" b="1" dirty="0">
              <a:latin typeface="黑体" panose="02010609060101010101" pitchFamily="49" charset="-122"/>
              <a:ea typeface="黑体" panose="02010609060101010101" pitchFamily="49" charset="-122"/>
            </a:endParaRPr>
          </a:p>
        </p:txBody>
      </p:sp>
      <p:sp>
        <p:nvSpPr>
          <p:cNvPr id="6146" name="TextBox 6"/>
          <p:cNvSpPr txBox="1">
            <a:spLocks noChangeArrowheads="1"/>
          </p:cNvSpPr>
          <p:nvPr/>
        </p:nvSpPr>
        <p:spPr bwMode="auto">
          <a:xfrm>
            <a:off x="4935220" y="899160"/>
            <a:ext cx="7042785" cy="4831080"/>
          </a:xfrm>
          <a:prstGeom prst="rect">
            <a:avLst/>
          </a:prstGeom>
          <a:extLst>
            <a:ext uri="{909E8E84-426E-40DD-AFC4-6F175D3DCCD1}">
              <a14:hiddenFill xmlns:a14="http://schemas.microsoft.com/office/drawing/2010/main">
                <a:solidFill>
                  <a:srgbClr val="FFFFFF"/>
                </a:solidFill>
              </a14:hiddenFill>
            </a:ext>
          </a:extLst>
        </p:spPr>
        <p:style>
          <a:lnRef idx="2">
            <a:schemeClr val="accent6"/>
          </a:lnRef>
          <a:fillRef idx="1">
            <a:schemeClr val="lt1"/>
          </a:fillRef>
          <a:effectRef idx="0">
            <a:schemeClr val="accent6"/>
          </a:effectRef>
          <a:fontRef idx="minor">
            <a:schemeClr val="dk1"/>
          </a:fontRef>
        </p:style>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牛顿在</a:t>
            </a: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1687</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年发表了一部名著：《自然哲学的数学原理》，在这本书中他根据大量的数学上的证据提出了引力的法则。……这样一来，自然界俨然成为一架按照</a:t>
            </a:r>
            <a:r>
              <a:rPr kumimoji="0" lang="zh-CN" altLang="en-US" sz="28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自然法则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运行的庞大的机械装置，这一架机械装置可以观察、实验、测量及计算被人们所认识。由此类推，支配人类</a:t>
            </a:r>
            <a:r>
              <a:rPr kumimoji="0" lang="zh-CN" altLang="en-US" sz="28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社会的法则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依靠人的理性也可以为人们多发现。在牛顿的启发下，启蒙思想家们力图发现支配人事及社会的永恒法则。</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《世界史</a:t>
            </a: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近代史篇》</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nvGrpSpPr>
          <p:cNvPr id="7170" name="组合 14"/>
          <p:cNvGrpSpPr/>
          <p:nvPr/>
        </p:nvGrpSpPr>
        <p:grpSpPr>
          <a:xfrm>
            <a:off x="143510" y="1397635"/>
            <a:ext cx="4772025" cy="5325583"/>
            <a:chOff x="-315246" y="-10947"/>
            <a:chExt cx="4333427" cy="5043676"/>
          </a:xfrm>
        </p:grpSpPr>
        <p:pic>
          <p:nvPicPr>
            <p:cNvPr id="22538" name="Picture 5" descr="Image:Voltaire Philosophy of Newton frontispiece.jpg"/>
            <p:cNvPicPr>
              <a:picLocks noChangeAspect="1"/>
            </p:cNvPicPr>
            <p:nvPr/>
          </p:nvPicPr>
          <p:blipFill>
            <a:blip r:embed="rId1"/>
            <a:stretch>
              <a:fillRect/>
            </a:stretch>
          </p:blipFill>
          <p:spPr>
            <a:xfrm>
              <a:off x="-7564" y="-10947"/>
              <a:ext cx="3612314" cy="4587180"/>
            </a:xfrm>
            <a:prstGeom prst="rect">
              <a:avLst/>
            </a:prstGeom>
            <a:solidFill>
              <a:srgbClr val="0000CC"/>
            </a:solidFill>
            <a:ln w="9525">
              <a:noFill/>
            </a:ln>
          </p:spPr>
        </p:pic>
        <p:sp>
          <p:nvSpPr>
            <p:cNvPr id="7180" name="TextBox 13"/>
            <p:cNvSpPr txBox="1">
              <a:spLocks noChangeArrowheads="1"/>
            </p:cNvSpPr>
            <p:nvPr/>
          </p:nvSpPr>
          <p:spPr bwMode="auto">
            <a:xfrm>
              <a:off x="-315246" y="4557634"/>
              <a:ext cx="4333427" cy="475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665"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a:t>
              </a:r>
              <a:r>
                <a:rPr kumimoji="0" lang="zh-CN" altLang="en-US" sz="2665"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自然哲学的数学原理</a:t>
              </a:r>
              <a:r>
                <a:rPr kumimoji="0" lang="en-US" altLang="zh-CN" sz="2665"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a:t>
              </a:r>
              <a:r>
                <a:rPr kumimoji="0" lang="zh-CN" altLang="en-US" sz="2665"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rPr>
                <a:t>插图</a:t>
              </a:r>
              <a:endParaRPr kumimoji="0" lang="zh-CN" altLang="en-US" sz="2665" b="1" i="0" u="none" strike="noStrike" kern="1200" cap="none" spc="0" normalizeH="0" baseline="0" noProof="0" dirty="0">
                <a:ln>
                  <a:noFill/>
                </a:ln>
                <a:solidFill>
                  <a:schemeClr val="bg1">
                    <a:lumMod val="50000"/>
                  </a:schemeClr>
                </a:solidFill>
                <a:effectLst/>
                <a:uLnTx/>
                <a:uFillTx/>
                <a:latin typeface="楷体" panose="02010609060101010101" pitchFamily="49" charset="-122"/>
                <a:ea typeface="楷体" panose="02010609060101010101" pitchFamily="49" charset="-122"/>
                <a:cs typeface="+mn-cs"/>
              </a:endParaRPr>
            </a:p>
          </p:txBody>
        </p:sp>
      </p:grpSp>
      <p:cxnSp>
        <p:nvCxnSpPr>
          <p:cNvPr id="22" name="直接连接符 21"/>
          <p:cNvCxnSpPr/>
          <p:nvPr/>
        </p:nvCxnSpPr>
        <p:spPr>
          <a:xfrm>
            <a:off x="4728210" y="1275715"/>
            <a:ext cx="0" cy="5225415"/>
          </a:xfrm>
          <a:prstGeom prst="line">
            <a:avLst/>
          </a:prstGeom>
          <a:ln w="25400">
            <a:prstDash val="dash"/>
          </a:ln>
        </p:spPr>
        <p:style>
          <a:lnRef idx="3">
            <a:schemeClr val="accent1"/>
          </a:lnRef>
          <a:fillRef idx="0">
            <a:schemeClr val="accent1"/>
          </a:fillRef>
          <a:effectRef idx="2">
            <a:schemeClr val="accent1"/>
          </a:effectRef>
          <a:fontRef idx="minor">
            <a:schemeClr val="tx1"/>
          </a:fontRef>
        </p:style>
      </p:cxnSp>
      <p:sp>
        <p:nvSpPr>
          <p:cNvPr id="7177" name="TextBox 16"/>
          <p:cNvSpPr txBox="1">
            <a:spLocks noChangeArrowheads="1"/>
          </p:cNvSpPr>
          <p:nvPr/>
        </p:nvSpPr>
        <p:spPr bwMode="auto">
          <a:xfrm>
            <a:off x="5755958" y="5902325"/>
            <a:ext cx="540067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3.</a:t>
            </a:r>
            <a:r>
              <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近代自然科学的发展；</a:t>
            </a:r>
            <a:endPar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177"/>
                                        </p:tgtEl>
                                        <p:attrNameLst>
                                          <p:attrName>style.visibility</p:attrName>
                                        </p:attrNameLst>
                                      </p:cBhvr>
                                      <p:to>
                                        <p:strVal val="visible"/>
                                      </p:to>
                                    </p:set>
                                    <p:animEffect transition="in" filter="fade">
                                      <p:cBhvr>
                                        <p:cTn id="12" dur="1000"/>
                                        <p:tgtEl>
                                          <p:spTgt spid="7177"/>
                                        </p:tgtEl>
                                      </p:cBhvr>
                                    </p:animEffect>
                                    <p:anim calcmode="lin" valueType="num">
                                      <p:cBhvr>
                                        <p:cTn id="13" dur="1000" fill="hold"/>
                                        <p:tgtEl>
                                          <p:spTgt spid="7177"/>
                                        </p:tgtEl>
                                        <p:attrNameLst>
                                          <p:attrName>ppt_x</p:attrName>
                                        </p:attrNameLst>
                                      </p:cBhvr>
                                      <p:tavLst>
                                        <p:tav tm="0">
                                          <p:val>
                                            <p:strVal val="#ppt_x"/>
                                          </p:val>
                                        </p:tav>
                                        <p:tav tm="100000">
                                          <p:val>
                                            <p:strVal val="#ppt_x"/>
                                          </p:val>
                                        </p:tav>
                                      </p:tavLst>
                                    </p:anim>
                                    <p:anim calcmode="lin" valueType="num">
                                      <p:cBhvr>
                                        <p:cTn id="14" dur="1000" fill="hold"/>
                                        <p:tgtEl>
                                          <p:spTgt spid="71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244" name="文本框 7"/>
          <p:cNvSpPr txBox="1"/>
          <p:nvPr/>
        </p:nvSpPr>
        <p:spPr>
          <a:xfrm>
            <a:off x="144780" y="813435"/>
            <a:ext cx="402717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一、启蒙运动的背景</a:t>
            </a:r>
            <a:endParaRPr lang="zh-CN" altLang="en-US" sz="3200" b="1" dirty="0">
              <a:latin typeface="黑体" panose="02010609060101010101" pitchFamily="49" charset="-122"/>
              <a:ea typeface="黑体" panose="02010609060101010101" pitchFamily="49" charset="-122"/>
            </a:endParaRPr>
          </a:p>
        </p:txBody>
      </p:sp>
      <p:sp>
        <p:nvSpPr>
          <p:cNvPr id="24578" name="文本框 1"/>
          <p:cNvSpPr txBox="1"/>
          <p:nvPr/>
        </p:nvSpPr>
        <p:spPr>
          <a:xfrm>
            <a:off x="1235710" y="4773930"/>
            <a:ext cx="1017968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rgbClr val="060606"/>
                </a:solidFill>
                <a:latin typeface="黑体" panose="02010609060101010101" pitchFamily="49" charset="-122"/>
                <a:ea typeface="黑体" panose="02010609060101010101" pitchFamily="49" charset="-122"/>
              </a:rPr>
              <a:t>4.</a:t>
            </a:r>
            <a:r>
              <a:rPr lang="zh-CN" altLang="en-US" sz="3600" b="1" dirty="0">
                <a:solidFill>
                  <a:srgbClr val="060606"/>
                </a:solidFill>
                <a:latin typeface="黑体" panose="02010609060101010101" pitchFamily="49" charset="-122"/>
                <a:ea typeface="黑体" panose="02010609060101010101" pitchFamily="49" charset="-122"/>
              </a:rPr>
              <a:t>文艺复兴和宗教改革运动解放了人们的思想；</a:t>
            </a:r>
            <a:endParaRPr lang="zh-CN" altLang="en-US" sz="3600" b="1" dirty="0">
              <a:solidFill>
                <a:srgbClr val="060606"/>
              </a:solidFill>
              <a:latin typeface="黑体" panose="02010609060101010101" pitchFamily="49" charset="-122"/>
              <a:ea typeface="黑体" panose="02010609060101010101" pitchFamily="49" charset="-122"/>
            </a:endParaRPr>
          </a:p>
        </p:txBody>
      </p:sp>
      <p:grpSp>
        <p:nvGrpSpPr>
          <p:cNvPr id="24579" name="组合 3"/>
          <p:cNvGrpSpPr/>
          <p:nvPr/>
        </p:nvGrpSpPr>
        <p:grpSpPr>
          <a:xfrm>
            <a:off x="6748145" y="1206500"/>
            <a:ext cx="3203575" cy="3567429"/>
            <a:chOff x="1742327" y="523472"/>
            <a:chExt cx="3914992" cy="4334603"/>
          </a:xfrm>
        </p:grpSpPr>
        <p:pic>
          <p:nvPicPr>
            <p:cNvPr id="24585" name="Picture 2" descr="https://gss1.bdstatic.com/-vo3dSag_xI4khGkpoWK1HF6hhy/baike/w%3D268%3Bg%3D0/sign=b1e12d83242eb938ec6d7df4ed59e208/3812b31bb051f819631e2d28d1b44aed2e73e79d.jpg"/>
            <p:cNvPicPr>
              <a:picLocks noChangeAspect="1"/>
            </p:cNvPicPr>
            <p:nvPr/>
          </p:nvPicPr>
          <p:blipFill>
            <a:blip r:embed="rId1"/>
            <a:stretch>
              <a:fillRect/>
            </a:stretch>
          </p:blipFill>
          <p:spPr>
            <a:xfrm>
              <a:off x="1849909" y="620688"/>
              <a:ext cx="2881180" cy="3528392"/>
            </a:xfrm>
            <a:prstGeom prst="rect">
              <a:avLst/>
            </a:prstGeom>
            <a:noFill/>
            <a:ln w="9525">
              <a:noFill/>
            </a:ln>
          </p:spPr>
        </p:pic>
        <p:sp>
          <p:nvSpPr>
            <p:cNvPr id="5127" name="TextBox 6"/>
            <p:cNvSpPr txBox="1">
              <a:spLocks noChangeArrowheads="1"/>
            </p:cNvSpPr>
            <p:nvPr/>
          </p:nvSpPr>
          <p:spPr bwMode="auto">
            <a:xfrm>
              <a:off x="4731534" y="523472"/>
              <a:ext cx="925785" cy="407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笛卡尔</a:t>
              </a:r>
              <a:r>
                <a:rPr kumimoji="0" lang="zh-CN" altLang="en-US" sz="18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1596—1650</a:t>
              </a:r>
              <a:r>
                <a:rPr kumimoji="0" lang="zh-CN" altLang="en-US" sz="18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endParaRPr kumimoji="0" lang="zh-CN" altLang="en-US" sz="18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sp>
          <p:nvSpPr>
            <p:cNvPr id="24587" name="文本框 2"/>
            <p:cNvSpPr txBox="1"/>
            <p:nvPr/>
          </p:nvSpPr>
          <p:spPr>
            <a:xfrm>
              <a:off x="1742327" y="4149015"/>
              <a:ext cx="3914992" cy="7090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“我思故我存”</a:t>
              </a:r>
              <a:endParaRPr lang="zh-CN" altLang="en-US" sz="3200" b="1" dirty="0">
                <a:solidFill>
                  <a:srgbClr val="060606"/>
                </a:solidFill>
                <a:latin typeface="楷体" panose="02010609060101010101" pitchFamily="49" charset="-122"/>
                <a:ea typeface="楷体" panose="02010609060101010101" pitchFamily="49" charset="-122"/>
              </a:endParaRPr>
            </a:p>
          </p:txBody>
        </p:sp>
      </p:grpSp>
      <p:sp>
        <p:nvSpPr>
          <p:cNvPr id="24580" name="文本框 10"/>
          <p:cNvSpPr txBox="1"/>
          <p:nvPr/>
        </p:nvSpPr>
        <p:spPr>
          <a:xfrm>
            <a:off x="1235710" y="5419725"/>
            <a:ext cx="560006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rgbClr val="060606"/>
                </a:solidFill>
                <a:latin typeface="黑体" panose="02010609060101010101" pitchFamily="49" charset="-122"/>
                <a:ea typeface="黑体" panose="02010609060101010101" pitchFamily="49" charset="-122"/>
              </a:rPr>
              <a:t>5.</a:t>
            </a:r>
            <a:r>
              <a:rPr lang="zh-CN" altLang="en-US" sz="3600" b="1" dirty="0">
                <a:solidFill>
                  <a:srgbClr val="060606"/>
                </a:solidFill>
                <a:latin typeface="黑体" panose="02010609060101010101" pitchFamily="49" charset="-122"/>
                <a:ea typeface="黑体" panose="02010609060101010101" pitchFamily="49" charset="-122"/>
              </a:rPr>
              <a:t>前人的哲学思想奠基；</a:t>
            </a:r>
            <a:endParaRPr lang="zh-CN" altLang="en-US" sz="3600" b="1" dirty="0">
              <a:solidFill>
                <a:srgbClr val="060606"/>
              </a:solidFill>
              <a:latin typeface="黑体" panose="02010609060101010101" pitchFamily="49" charset="-122"/>
              <a:ea typeface="黑体" panose="02010609060101010101" pitchFamily="49" charset="-122"/>
            </a:endParaRPr>
          </a:p>
        </p:txBody>
      </p:sp>
      <p:grpSp>
        <p:nvGrpSpPr>
          <p:cNvPr id="24581" name="组合 11"/>
          <p:cNvGrpSpPr/>
          <p:nvPr/>
        </p:nvGrpSpPr>
        <p:grpSpPr>
          <a:xfrm>
            <a:off x="1535430" y="1251585"/>
            <a:ext cx="4265930" cy="3622040"/>
            <a:chOff x="994729" y="310978"/>
            <a:chExt cx="5313077" cy="4288555"/>
          </a:xfrm>
        </p:grpSpPr>
        <p:pic>
          <p:nvPicPr>
            <p:cNvPr id="24582" name="图片 6" descr="图片包含 人员, 服装, 男士, 黑色&#10;&#10;已生成高可信度的说明"/>
            <p:cNvPicPr>
              <a:picLocks noChangeAspect="1"/>
            </p:cNvPicPr>
            <p:nvPr/>
          </p:nvPicPr>
          <p:blipFill>
            <a:blip r:embed="rId2"/>
            <a:stretch>
              <a:fillRect/>
            </a:stretch>
          </p:blipFill>
          <p:spPr>
            <a:xfrm>
              <a:off x="2107154" y="479747"/>
              <a:ext cx="2948940" cy="3429000"/>
            </a:xfrm>
            <a:prstGeom prst="rect">
              <a:avLst/>
            </a:prstGeom>
            <a:noFill/>
            <a:ln w="9525">
              <a:noFill/>
            </a:ln>
          </p:spPr>
        </p:pic>
        <p:sp>
          <p:nvSpPr>
            <p:cNvPr id="24583" name="文本框 8"/>
            <p:cNvSpPr txBox="1"/>
            <p:nvPr/>
          </p:nvSpPr>
          <p:spPr>
            <a:xfrm>
              <a:off x="994729" y="3908582"/>
              <a:ext cx="5313077" cy="690951"/>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“政治的目的是自由”</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0" name="文本框 9"/>
            <p:cNvSpPr txBox="1"/>
            <p:nvPr/>
          </p:nvSpPr>
          <p:spPr>
            <a:xfrm>
              <a:off x="5319150" y="310978"/>
              <a:ext cx="840697" cy="3766291"/>
            </a:xfrm>
            <a:prstGeom prst="rect">
              <a:avLst/>
            </a:prstGeom>
            <a:noFill/>
          </p:spPr>
          <p:txBody>
            <a:bodyPr vert="eaVert">
              <a:spAutoFit/>
            </a:bodyPr>
            <a:lstStyle/>
            <a:p>
              <a:pPr marR="0" defTabSz="914400">
                <a:buClrTx/>
                <a:buSzTx/>
                <a:buFontTx/>
                <a:defRPr/>
              </a:pPr>
              <a:r>
                <a:rPr kumimoji="0" lang="zh-CN" altLang="en-US" sz="3200" b="1" kern="1200" cap="none" spc="0" normalizeH="0" baseline="0" noProof="0" dirty="0">
                  <a:solidFill>
                    <a:srgbClr val="060606"/>
                  </a:solidFill>
                  <a:latin typeface="楷体" panose="02010609060101010101" pitchFamily="49" charset="-122"/>
                  <a:ea typeface="楷体" panose="02010609060101010101" pitchFamily="49" charset="-122"/>
                  <a:cs typeface="+mn-cs"/>
                </a:rPr>
                <a:t>斯宾诺莎</a:t>
              </a:r>
              <a:r>
                <a:rPr kumimoji="0" lang="zh-CN" altLang="en-US" sz="1400" kern="1200" cap="none" spc="0" normalizeH="0" baseline="0" noProof="0" dirty="0">
                  <a:latin typeface="Arial" panose="020B0604020202020204" pitchFamily="34" charset="0"/>
                  <a:ea typeface="宋体" panose="02010600030101010101" pitchFamily="2" charset="-122"/>
                  <a:cs typeface="+mn-cs"/>
                </a:rPr>
                <a:t>（</a:t>
              </a:r>
              <a:r>
                <a:rPr kumimoji="0" lang="en-US" altLang="zh-CN" sz="1400" kern="1200" cap="none" spc="0" normalizeH="0" baseline="0" noProof="0" dirty="0">
                  <a:latin typeface="Arial" panose="020B0604020202020204" pitchFamily="34" charset="0"/>
                  <a:ea typeface="宋体" panose="02010600030101010101" pitchFamily="2" charset="-122"/>
                  <a:cs typeface="+mn-cs"/>
                </a:rPr>
                <a:t>1632—1667</a:t>
              </a:r>
              <a:r>
                <a:rPr kumimoji="0" lang="zh-CN" altLang="en-US" sz="1400" kern="1200" cap="none" spc="0" normalizeH="0" baseline="0" noProof="0" dirty="0">
                  <a:latin typeface="Arial" panose="020B0604020202020204" pitchFamily="34" charset="0"/>
                  <a:ea typeface="宋体" panose="02010600030101010101" pitchFamily="2" charset="-122"/>
                  <a:cs typeface="+mn-cs"/>
                </a:rPr>
                <a:t>）</a:t>
              </a:r>
              <a:endParaRPr kumimoji="0" lang="zh-CN" altLang="en-US" sz="1400" kern="1200" cap="none" spc="0" normalizeH="0" baseline="0" noProof="0" dirty="0">
                <a:latin typeface="Arial" panose="020B0604020202020204" pitchFamily="34" charset="0"/>
                <a:ea typeface="宋体" panose="02010600030101010101" pitchFamily="2" charset="-122"/>
                <a:cs typeface="+mn-cs"/>
              </a:endParaRPr>
            </a:p>
          </p:txBody>
        </p:sp>
      </p:grpSp>
      <p:sp>
        <p:nvSpPr>
          <p:cNvPr id="2" name="文本框 10"/>
          <p:cNvSpPr txBox="1"/>
          <p:nvPr/>
        </p:nvSpPr>
        <p:spPr>
          <a:xfrm>
            <a:off x="1235710" y="6066155"/>
            <a:ext cx="593090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rgbClr val="060606"/>
                </a:solidFill>
                <a:latin typeface="黑体" panose="02010609060101010101" pitchFamily="49" charset="-122"/>
                <a:ea typeface="黑体" panose="02010609060101010101" pitchFamily="49" charset="-122"/>
              </a:rPr>
              <a:t>6.</a:t>
            </a:r>
            <a:r>
              <a:rPr lang="zh-CN" altLang="en-US" sz="3600" b="1" dirty="0">
                <a:solidFill>
                  <a:srgbClr val="060606"/>
                </a:solidFill>
                <a:latin typeface="黑体" panose="02010609060101010101" pitchFamily="49" charset="-122"/>
                <a:ea typeface="黑体" panose="02010609060101010101" pitchFamily="49" charset="-122"/>
              </a:rPr>
              <a:t>启蒙思想家个人的奋斗；</a:t>
            </a:r>
            <a:endParaRPr lang="zh-CN" altLang="en-US" sz="3600" b="1" dirty="0">
              <a:solidFill>
                <a:srgbClr val="060606"/>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srcRect t="79934"/>
          <a:stretch>
            <a:fillRect/>
          </a:stretch>
        </p:blipFill>
        <p:spPr>
          <a:xfrm>
            <a:off x="6306457" y="5950858"/>
            <a:ext cx="3309257" cy="664028"/>
          </a:xfrm>
          <a:prstGeom prst="rect">
            <a:avLst/>
          </a:prstGeom>
        </p:spPr>
      </p:pic>
      <p:sp>
        <p:nvSpPr>
          <p:cNvPr id="7" name="文本框 6"/>
          <p:cNvSpPr txBox="1"/>
          <p:nvPr/>
        </p:nvSpPr>
        <p:spPr>
          <a:xfrm>
            <a:off x="165735" y="191135"/>
            <a:ext cx="2621280" cy="82994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zh-CN" altLang="en-US" sz="4800" dirty="0">
                <a:latin typeface="华文行楷" panose="02010800040101010101" charset="-122"/>
                <a:ea typeface="华文行楷" panose="02010800040101010101" charset="-122"/>
              </a:rPr>
              <a:t>趁热打铁</a:t>
            </a:r>
            <a:endParaRPr lang="zh-CN" altLang="en-US" sz="4800" dirty="0">
              <a:latin typeface="华文行楷" panose="02010800040101010101" charset="-122"/>
              <a:ea typeface="华文行楷" panose="02010800040101010101" charset="-122"/>
            </a:endParaRPr>
          </a:p>
        </p:txBody>
      </p:sp>
      <p:sp>
        <p:nvSpPr>
          <p:cNvPr id="2" name="矩形 1"/>
          <p:cNvSpPr/>
          <p:nvPr/>
        </p:nvSpPr>
        <p:spPr>
          <a:xfrm>
            <a:off x="165735" y="1093788"/>
            <a:ext cx="11860213" cy="5077460"/>
          </a:xfrm>
          <a:prstGeom prst="rect">
            <a:avLst/>
          </a:prstGeom>
        </p:spPr>
        <p:txBody>
          <a:bodyPr>
            <a:spAutoFit/>
          </a:bodyPr>
          <a:lstStyle/>
          <a:p>
            <a:pPr marL="266700" marR="0" lvl="0" indent="-266700" algn="just" defTabSz="914400" rtl="0" eaLnBrk="0" fontAlgn="base" latinLnBrk="0" hangingPunct="0">
              <a:lnSpc>
                <a:spcPct val="100000"/>
              </a:lnSpc>
              <a:spcBef>
                <a:spcPct val="0"/>
              </a:spcBef>
              <a:spcAft>
                <a:spcPts val="0"/>
              </a:spcAft>
              <a:buClrTx/>
              <a:buSzTx/>
              <a:buFontTx/>
              <a:buNone/>
              <a:defRPr/>
            </a:pPr>
            <a:r>
              <a:rPr kumimoji="0" lang="en-US"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1、</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en-US"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2018</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新课标全国</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mn-cs"/>
              </a:rPr>
              <a:t>Ⅲ</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卷高考</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en-US"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mn-cs"/>
              </a:rPr>
              <a:t>33</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18</a:t>
            </a:r>
            <a:r>
              <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世纪前半期的法国，先前往来于凡尔赛宫的思想家、文学家、戏剧家们，开始热衷于参加沙龙聚会，讨论的话题广泛，不再局限于传统的信仰和礼仪，思想极为活跃，上流社会不少人也乐于资助他们。这表明</a:t>
            </a:r>
            <a:endPar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endParaRPr>
          </a:p>
          <a:p>
            <a:pPr marL="266700" marR="0" lvl="0" indent="0" algn="just" defTabSz="914400" rtl="0" eaLnBrk="0" fontAlgn="base" latinLnBrk="0" hangingPunct="0">
              <a:lnSpc>
                <a:spcPct val="100000"/>
              </a:lnSpc>
              <a:spcBef>
                <a:spcPct val="0"/>
              </a:spcBef>
              <a:spcAft>
                <a:spcPts val="0"/>
              </a:spcAft>
              <a:buClrTx/>
              <a:buSzTx/>
              <a:buFontTx/>
              <a:buNone/>
              <a:tabLst>
                <a:tab pos="2695575" algn="l"/>
              </a:tabLst>
              <a:defRPr/>
            </a:pPr>
            <a:r>
              <a:rPr kumimoji="0" lang="en-US" altLang="zh-CN" sz="3600" b="1" i="0" u="none" strike="noStrike" kern="100" cap="none" spc="0" normalizeH="0" baseline="0" noProof="0" dirty="0">
                <a:ln>
                  <a:noFill/>
                </a:ln>
                <a:effectLst/>
                <a:uLnTx/>
                <a:uFillTx/>
                <a:latin typeface="Times New Roman" panose="02020603050405020304" pitchFamily="18" charset="0"/>
                <a:ea typeface="宋体" panose="02010600030101010101" pitchFamily="2" charset="-122"/>
                <a:cs typeface="+mn-cs"/>
              </a:rPr>
              <a:t>A</a:t>
            </a:r>
            <a:r>
              <a:rPr kumimoji="0" lang="zh-CN" altLang="zh-CN" sz="3600" b="1" i="0" u="none" strike="noStrike" kern="100" cap="none" spc="0" normalizeH="0" baseline="0" noProof="0" dirty="0">
                <a:ln>
                  <a:noFill/>
                </a:ln>
                <a:effectLst/>
                <a:uLnTx/>
                <a:uFillTx/>
                <a:latin typeface="Times New Roman" panose="02020603050405020304" pitchFamily="18" charset="0"/>
                <a:ea typeface="宋体" panose="02010600030101010101" pitchFamily="2" charset="-122"/>
                <a:cs typeface="+mn-cs"/>
              </a:rPr>
              <a:t>．</a:t>
            </a:r>
            <a:r>
              <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启蒙思想逐渐流行 </a:t>
            </a: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         </a:t>
            </a:r>
            <a:endPar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endParaRPr>
          </a:p>
          <a:p>
            <a:pPr marL="266700" marR="0" lvl="0" indent="0" algn="just" defTabSz="914400" rtl="0" eaLnBrk="0" fontAlgn="base" latinLnBrk="0" hangingPunct="0">
              <a:lnSpc>
                <a:spcPct val="100000"/>
              </a:lnSpc>
              <a:spcBef>
                <a:spcPct val="0"/>
              </a:spcBef>
              <a:spcAft>
                <a:spcPts val="0"/>
              </a:spcAft>
              <a:buClrTx/>
              <a:buSzTx/>
              <a:buFontTx/>
              <a:buNone/>
              <a:tabLst>
                <a:tab pos="2695575" algn="l"/>
              </a:tabLst>
              <a:defRPr/>
            </a:pP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B</a:t>
            </a:r>
            <a:r>
              <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．宫廷文化普及到民间</a:t>
            </a:r>
            <a:endPar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endParaRPr>
          </a:p>
          <a:p>
            <a:pPr marL="266700" marR="0" lvl="0" indent="0" algn="just" defTabSz="914400" rtl="0" eaLnBrk="0" fontAlgn="base" latinLnBrk="0" hangingPunct="0">
              <a:lnSpc>
                <a:spcPct val="100000"/>
              </a:lnSpc>
              <a:spcBef>
                <a:spcPct val="0"/>
              </a:spcBef>
              <a:spcAft>
                <a:spcPts val="0"/>
              </a:spcAft>
              <a:buClrTx/>
              <a:buSzTx/>
              <a:buFontTx/>
              <a:buNone/>
              <a:tabLst>
                <a:tab pos="2695575" algn="l"/>
              </a:tabLst>
              <a:defRPr/>
            </a:pP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C</a:t>
            </a:r>
            <a:r>
              <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．专制主义已经衰落</a:t>
            </a: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    	</a:t>
            </a:r>
            <a:endPar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endParaRPr>
          </a:p>
          <a:p>
            <a:pPr marL="266700" marR="0" lvl="0" indent="0" algn="just" defTabSz="914400" rtl="0" eaLnBrk="0" fontAlgn="base" latinLnBrk="0" hangingPunct="0">
              <a:lnSpc>
                <a:spcPct val="100000"/>
              </a:lnSpc>
              <a:spcBef>
                <a:spcPct val="0"/>
              </a:spcBef>
              <a:spcAft>
                <a:spcPts val="0"/>
              </a:spcAft>
              <a:buClrTx/>
              <a:buSzTx/>
              <a:buFontTx/>
              <a:buNone/>
              <a:tabLst>
                <a:tab pos="2695575" algn="l"/>
              </a:tabLst>
              <a:defRPr/>
            </a:pPr>
            <a:r>
              <a:rPr kumimoji="0" lang="en-US"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D</a:t>
            </a:r>
            <a:r>
              <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rPr>
              <a:t>．贵族与平民趋于平等</a:t>
            </a:r>
            <a:endParaRPr kumimoji="0" lang="zh-CN" altLang="zh-CN" sz="3600" b="1" i="0" u="none" strike="noStrike" kern="100" cap="none" spc="0" normalizeH="0" baseline="0" noProof="0" dirty="0">
              <a:ln>
                <a:noFill/>
              </a:ln>
              <a:solidFill>
                <a:srgbClr val="060606"/>
              </a:solidFill>
              <a:effectLst/>
              <a:uLnTx/>
              <a:uFillTx/>
              <a:latin typeface="Times New Roman" panose="02020603050405020304" pitchFamily="18" charset="0"/>
              <a:ea typeface="宋体" panose="02010600030101010101" pitchFamily="2" charset="-122"/>
              <a:cs typeface="+mn-cs"/>
            </a:endParaRPr>
          </a:p>
        </p:txBody>
      </p:sp>
      <p:sp>
        <p:nvSpPr>
          <p:cNvPr id="5" name="文本框 4"/>
          <p:cNvSpPr txBox="1"/>
          <p:nvPr/>
        </p:nvSpPr>
        <p:spPr>
          <a:xfrm>
            <a:off x="8071216" y="4026893"/>
            <a:ext cx="575799" cy="830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altLang="zh-CN" sz="4800" dirty="0" smtClean="0">
                <a:latin typeface="华文行楷" panose="02010800040101010101" charset="-122"/>
                <a:ea typeface="华文行楷" panose="02010800040101010101" charset="-122"/>
              </a:rPr>
              <a:t>A</a:t>
            </a:r>
            <a:endParaRPr lang="zh-CN" altLang="en-US" sz="4800" dirty="0">
              <a:latin typeface="华文行楷" panose="02010800040101010101" charset="-122"/>
              <a:ea typeface="华文行楷" panose="02010800040101010101"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mph" presetSubtype="2" fill="hold" nodeType="clickEffect">
                                  <p:stCondLst>
                                    <p:cond delay="0"/>
                                  </p:stCondLst>
                                  <p:childTnLst>
                                    <p:animClr clrSpc="rgb" dir="cw">
                                      <p:cBhvr override="childStyle">
                                        <p:cTn id="12" dur="2000" fill="hold"/>
                                        <p:tgtEl>
                                          <p:spTgt spid="2">
                                            <p:txEl>
                                              <p:pRg st="1" end="1"/>
                                            </p:txEl>
                                          </p:spTgt>
                                        </p:tgtEl>
                                        <p:attrNameLst>
                                          <p:attrName>style.color</p:attrName>
                                        </p:attrNameLst>
                                      </p:cBhvr>
                                      <p:to>
                                        <a:srgbClr val="FF0000"/>
                                      </p:to>
                                    </p:animClr>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4294967295"/>
          </p:nvPr>
        </p:nvSpPr>
        <p:spPr>
          <a:xfrm>
            <a:off x="567055" y="6477000"/>
            <a:ext cx="2845435" cy="245110"/>
          </a:xfrm>
          <a:prstGeom prst="rect">
            <a:avLst/>
          </a:prstGeom>
        </p:spPr>
        <p:txBody>
          <a:bodyPr/>
          <a:lstStyle/>
          <a:p>
            <a:pPr>
              <a:defRPr/>
            </a:pPr>
            <a:fld id="{2FB63102-EEA3-4236-ACCF-FD9F98041AFE}" type="datetime10">
              <a:rPr lang="zh-CN" altLang="en-US" smtClean="0"/>
            </a:fld>
            <a:endParaRPr lang="en-US" altLang="zh-CN" dirty="0"/>
          </a:p>
        </p:txBody>
      </p:sp>
      <p:sp>
        <p:nvSpPr>
          <p:cNvPr id="5" name="矩形 4"/>
          <p:cNvSpPr/>
          <p:nvPr/>
        </p:nvSpPr>
        <p:spPr>
          <a:xfrm>
            <a:off x="2798445" y="1692910"/>
            <a:ext cx="6831965" cy="3046730"/>
          </a:xfrm>
          <a:prstGeom prst="rect">
            <a:avLst/>
          </a:prstGeom>
        </p:spPr>
        <p:txBody>
          <a:bodyPr wrap="square">
            <a:spAutoFit/>
          </a:bodyPr>
          <a:lstStyle/>
          <a:p>
            <a:pPr algn="ctr"/>
            <a:r>
              <a:rPr lang="en-US" altLang="en-US" sz="3200" b="1" dirty="0" err="1" smtClean="0">
                <a:solidFill>
                  <a:srgbClr val="0D0D0D"/>
                </a:solidFill>
                <a:latin typeface="仿宋_GB2312" panose="02010609030101010101" charset="-122"/>
                <a:ea typeface="仿宋_GB2312" panose="02010609030101010101" charset="-122"/>
              </a:rPr>
              <a:t>教师引导学生</a:t>
            </a:r>
            <a:endParaRPr lang="en-US" altLang="en-US" sz="3200" b="1" dirty="0" smtClean="0">
              <a:solidFill>
                <a:srgbClr val="0D0D0D"/>
              </a:solidFill>
              <a:latin typeface="仿宋_GB2312" panose="02010609030101010101" charset="-122"/>
              <a:ea typeface="仿宋_GB2312" panose="02010609030101010101" charset="-122"/>
            </a:endParaRPr>
          </a:p>
          <a:p>
            <a:pPr algn="ctr"/>
            <a:r>
              <a:rPr lang="en-US" altLang="en-US" sz="3200" b="1" dirty="0" err="1" smtClean="0">
                <a:solidFill>
                  <a:srgbClr val="FF0000"/>
                </a:solidFill>
                <a:latin typeface="仿宋_GB2312" panose="02010609030101010101" charset="-122"/>
                <a:ea typeface="仿宋_GB2312" panose="02010609030101010101" charset="-122"/>
              </a:rPr>
              <a:t>看新闻</a:t>
            </a:r>
            <a:r>
              <a:rPr lang="zh-CN" altLang="en-US" sz="3200" b="1" dirty="0" smtClean="0">
                <a:solidFill>
                  <a:srgbClr val="FF0000"/>
                </a:solidFill>
                <a:latin typeface="仿宋_GB2312" panose="02010609030101010101" charset="-122"/>
                <a:ea typeface="仿宋_GB2312" panose="02010609030101010101" charset="-122"/>
              </a:rPr>
              <a:t>、看</a:t>
            </a:r>
            <a:r>
              <a:rPr lang="en-US" altLang="en-US" sz="3200" b="1" dirty="0" err="1" smtClean="0">
                <a:solidFill>
                  <a:srgbClr val="FF0000"/>
                </a:solidFill>
                <a:latin typeface="仿宋_GB2312" panose="02010609030101010101" charset="-122"/>
                <a:ea typeface="仿宋_GB2312" panose="02010609030101010101" charset="-122"/>
              </a:rPr>
              <a:t>时评文章</a:t>
            </a:r>
            <a:endParaRPr lang="en-US" altLang="en-US" sz="3200" b="1" dirty="0" smtClean="0">
              <a:solidFill>
                <a:srgbClr val="FF0000"/>
              </a:solidFill>
              <a:latin typeface="仿宋_GB2312" panose="02010609030101010101" charset="-122"/>
              <a:ea typeface="仿宋_GB2312" panose="02010609030101010101" charset="-122"/>
            </a:endParaRPr>
          </a:p>
          <a:p>
            <a:pPr algn="ctr"/>
            <a:r>
              <a:rPr lang="en-US" altLang="zh-CN" sz="3200" b="1" dirty="0" smtClean="0">
                <a:solidFill>
                  <a:srgbClr val="0000FF"/>
                </a:solidFill>
                <a:latin typeface="仿宋_GB2312" panose="02010609030101010101" charset="-122"/>
                <a:ea typeface="仿宋_GB2312" panose="02010609030101010101" charset="-122"/>
              </a:rPr>
              <a:t>1</a:t>
            </a:r>
            <a:r>
              <a:rPr lang="en-US" altLang="en-US" sz="3200" b="1" dirty="0" smtClean="0">
                <a:solidFill>
                  <a:srgbClr val="0000FF"/>
                </a:solidFill>
                <a:latin typeface="仿宋_GB2312" panose="02010609030101010101" charset="-122"/>
                <a:ea typeface="仿宋_GB2312" panose="02010609030101010101" charset="-122"/>
              </a:rPr>
              <a:t>.</a:t>
            </a:r>
            <a:r>
              <a:rPr lang="en-US" altLang="en-US" sz="3200" b="1" dirty="0" smtClean="0">
                <a:solidFill>
                  <a:srgbClr val="0000FF"/>
                </a:solidFill>
                <a:latin typeface="仿宋_GB2312" panose="02010609030101010101" charset="-122"/>
                <a:ea typeface="仿宋_GB2312" panose="02010609030101010101" charset="-122"/>
                <a:sym typeface="宋体" panose="02010600030101010101" pitchFamily="2" charset="-122"/>
              </a:rPr>
              <a:t>正确认识世界和中国发展大势</a:t>
            </a:r>
            <a:r>
              <a:rPr lang="en-US" altLang="en-US" sz="3200" b="1" dirty="0" smtClean="0">
                <a:solidFill>
                  <a:srgbClr val="0000FF"/>
                </a:solidFill>
                <a:latin typeface="仿宋_GB2312" panose="02010609030101010101" charset="-122"/>
                <a:ea typeface="仿宋_GB2312" panose="02010609030101010101" charset="-122"/>
              </a:rPr>
              <a:t>；</a:t>
            </a:r>
            <a:endParaRPr lang="en-US" altLang="en-US" sz="3200" b="1" dirty="0" smtClean="0">
              <a:solidFill>
                <a:srgbClr val="0000FF"/>
              </a:solidFill>
              <a:latin typeface="仿宋_GB2312" panose="02010609030101010101" charset="-122"/>
              <a:ea typeface="仿宋_GB2312" panose="02010609030101010101" charset="-122"/>
            </a:endParaRPr>
          </a:p>
          <a:p>
            <a:pPr algn="ctr"/>
            <a:r>
              <a:rPr lang="en-US" altLang="zh-CN" sz="3200" b="1" dirty="0" smtClean="0">
                <a:solidFill>
                  <a:srgbClr val="0000FF"/>
                </a:solidFill>
                <a:latin typeface="仿宋_GB2312" panose="02010609030101010101" charset="-122"/>
                <a:ea typeface="仿宋_GB2312" panose="02010609030101010101" charset="-122"/>
              </a:rPr>
              <a:t>2</a:t>
            </a:r>
            <a:r>
              <a:rPr lang="en-US" altLang="en-US" sz="3200" b="1" dirty="0" smtClean="0">
                <a:solidFill>
                  <a:srgbClr val="0000FF"/>
                </a:solidFill>
                <a:latin typeface="仿宋_GB2312" panose="02010609030101010101" charset="-122"/>
                <a:ea typeface="仿宋_GB2312" panose="02010609030101010101" charset="-122"/>
              </a:rPr>
              <a:t>.</a:t>
            </a:r>
            <a:r>
              <a:rPr lang="en-US" altLang="en-US" sz="3200" b="1" dirty="0" smtClean="0">
                <a:solidFill>
                  <a:srgbClr val="0000FF"/>
                </a:solidFill>
                <a:latin typeface="仿宋_GB2312" panose="02010609030101010101" charset="-122"/>
                <a:ea typeface="仿宋_GB2312" panose="02010609030101010101" charset="-122"/>
                <a:sym typeface="宋体" panose="02010600030101010101" pitchFamily="2" charset="-122"/>
              </a:rPr>
              <a:t>正确认识中国特色和国际比较</a:t>
            </a:r>
            <a:r>
              <a:rPr lang="en-US" altLang="en-US" sz="3200" b="1" dirty="0" smtClean="0">
                <a:solidFill>
                  <a:srgbClr val="0000FF"/>
                </a:solidFill>
                <a:latin typeface="仿宋_GB2312" panose="02010609030101010101" charset="-122"/>
                <a:ea typeface="仿宋_GB2312" panose="02010609030101010101" charset="-122"/>
              </a:rPr>
              <a:t>；</a:t>
            </a:r>
            <a:endParaRPr lang="en-US" altLang="en-US" sz="3200" b="1" dirty="0" smtClean="0">
              <a:solidFill>
                <a:srgbClr val="0000FF"/>
              </a:solidFill>
              <a:latin typeface="仿宋_GB2312" panose="02010609030101010101" charset="-122"/>
              <a:ea typeface="仿宋_GB2312" panose="02010609030101010101" charset="-122"/>
            </a:endParaRPr>
          </a:p>
          <a:p>
            <a:pPr algn="ctr"/>
            <a:r>
              <a:rPr lang="en-US" altLang="zh-CN" sz="3200" b="1" dirty="0" smtClean="0">
                <a:solidFill>
                  <a:srgbClr val="0000FF"/>
                </a:solidFill>
                <a:latin typeface="仿宋_GB2312" panose="02010609030101010101" charset="-122"/>
                <a:ea typeface="仿宋_GB2312" panose="02010609030101010101" charset="-122"/>
              </a:rPr>
              <a:t>3</a:t>
            </a:r>
            <a:r>
              <a:rPr lang="en-US" altLang="en-US" sz="3200" b="1" dirty="0" smtClean="0">
                <a:solidFill>
                  <a:srgbClr val="0000FF"/>
                </a:solidFill>
                <a:latin typeface="仿宋_GB2312" panose="02010609030101010101" charset="-122"/>
                <a:ea typeface="仿宋_GB2312" panose="02010609030101010101" charset="-122"/>
              </a:rPr>
              <a:t>.</a:t>
            </a:r>
            <a:r>
              <a:rPr lang="en-US" altLang="en-US" sz="3200" b="1" dirty="0" smtClean="0">
                <a:solidFill>
                  <a:srgbClr val="0000FF"/>
                </a:solidFill>
                <a:latin typeface="仿宋_GB2312" panose="02010609030101010101" charset="-122"/>
                <a:ea typeface="仿宋_GB2312" panose="02010609030101010101" charset="-122"/>
                <a:sym typeface="宋体" panose="02010600030101010101" pitchFamily="2" charset="-122"/>
              </a:rPr>
              <a:t>正确认识时代责任和历史使命</a:t>
            </a:r>
            <a:r>
              <a:rPr lang="en-US" altLang="en-US" sz="3200" b="1" dirty="0" smtClean="0">
                <a:solidFill>
                  <a:srgbClr val="0000FF"/>
                </a:solidFill>
                <a:latin typeface="仿宋_GB2312" panose="02010609030101010101" charset="-122"/>
                <a:ea typeface="仿宋_GB2312" panose="02010609030101010101" charset="-122"/>
              </a:rPr>
              <a:t>；</a:t>
            </a:r>
            <a:endParaRPr lang="en-US" altLang="zh-CN" sz="3200" b="1" dirty="0" smtClean="0">
              <a:solidFill>
                <a:srgbClr val="0000FF"/>
              </a:solidFill>
              <a:latin typeface="仿宋_GB2312" panose="02010609030101010101" charset="-122"/>
              <a:ea typeface="仿宋_GB2312" panose="02010609030101010101" charset="-122"/>
            </a:endParaRPr>
          </a:p>
          <a:p>
            <a:pPr algn="ctr"/>
            <a:r>
              <a:rPr lang="en-US" altLang="zh-CN" sz="3200" b="1" dirty="0" smtClean="0">
                <a:solidFill>
                  <a:srgbClr val="0000FF"/>
                </a:solidFill>
                <a:latin typeface="仿宋_GB2312" panose="02010609030101010101" charset="-122"/>
                <a:ea typeface="仿宋_GB2312" panose="02010609030101010101" charset="-122"/>
              </a:rPr>
              <a:t>4</a:t>
            </a:r>
            <a:r>
              <a:rPr lang="en-US" altLang="en-US" sz="3200" b="1" dirty="0" smtClean="0">
                <a:solidFill>
                  <a:srgbClr val="0000FF"/>
                </a:solidFill>
                <a:latin typeface="仿宋_GB2312" panose="02010609030101010101" charset="-122"/>
                <a:ea typeface="仿宋_GB2312" panose="02010609030101010101" charset="-122"/>
              </a:rPr>
              <a:t>.</a:t>
            </a:r>
            <a:r>
              <a:rPr lang="en-US" altLang="en-US" sz="3200" b="1" dirty="0" smtClean="0">
                <a:solidFill>
                  <a:srgbClr val="0000FF"/>
                </a:solidFill>
                <a:latin typeface="仿宋_GB2312" panose="02010609030101010101" charset="-122"/>
                <a:ea typeface="仿宋_GB2312" panose="02010609030101010101" charset="-122"/>
                <a:sym typeface="宋体" panose="02010600030101010101" pitchFamily="2" charset="-122"/>
              </a:rPr>
              <a:t>正确认识远大抱负和脚踏实地</a:t>
            </a:r>
            <a:r>
              <a:rPr lang="en-US" altLang="en-US" sz="3200" b="1" dirty="0" smtClean="0">
                <a:solidFill>
                  <a:srgbClr val="0000FF"/>
                </a:solidFill>
                <a:latin typeface="仿宋_GB2312" panose="02010609030101010101" charset="-122"/>
                <a:ea typeface="仿宋_GB2312" panose="02010609030101010101" charset="-122"/>
              </a:rPr>
              <a:t>。</a:t>
            </a:r>
            <a:endParaRPr lang="zh-CN" altLang="en-US" sz="3200" dirty="0">
              <a:solidFill>
                <a:srgbClr val="0000FF"/>
              </a:solidFill>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srcRect t="79934"/>
          <a:stretch>
            <a:fillRect/>
          </a:stretch>
        </p:blipFill>
        <p:spPr>
          <a:xfrm>
            <a:off x="6306457" y="5950858"/>
            <a:ext cx="3309257" cy="664028"/>
          </a:xfrm>
          <a:prstGeom prst="rect">
            <a:avLst/>
          </a:prstGeom>
        </p:spPr>
      </p:pic>
      <p:sp>
        <p:nvSpPr>
          <p:cNvPr id="7" name="文本框 6"/>
          <p:cNvSpPr txBox="1"/>
          <p:nvPr/>
        </p:nvSpPr>
        <p:spPr>
          <a:xfrm>
            <a:off x="165735" y="191135"/>
            <a:ext cx="2621280" cy="82994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zh-CN" altLang="en-US" sz="4800">
                <a:latin typeface="华文行楷" panose="02010800040101010101" charset="-122"/>
                <a:ea typeface="华文行楷" panose="02010800040101010101" charset="-122"/>
              </a:rPr>
              <a:t>趁热打铁</a:t>
            </a:r>
            <a:endParaRPr lang="zh-CN" altLang="en-US" sz="4800">
              <a:latin typeface="华文行楷" panose="02010800040101010101" charset="-122"/>
              <a:ea typeface="华文行楷" panose="02010800040101010101" charset="-122"/>
            </a:endParaRPr>
          </a:p>
        </p:txBody>
      </p:sp>
      <p:sp>
        <p:nvSpPr>
          <p:cNvPr id="2" name="矩形 1"/>
          <p:cNvSpPr/>
          <p:nvPr/>
        </p:nvSpPr>
        <p:spPr>
          <a:xfrm>
            <a:off x="165735" y="1093788"/>
            <a:ext cx="11860213" cy="4524315"/>
          </a:xfrm>
          <a:prstGeom prst="rect">
            <a:avLst/>
          </a:prstGeom>
        </p:spPr>
        <p:txBody>
          <a:bodyPr>
            <a:spAutoFit/>
          </a:bodyPr>
          <a:lstStyle/>
          <a:p>
            <a:r>
              <a:rPr kumimoji="0" lang="en-US"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2、</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en-US"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2021</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kumimoji="0" lang="zh-CN" altLang="zh-CN" sz="3600" b="1" i="0" u="none" strike="noStrike" kern="1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mn-cs"/>
              </a:rPr>
              <a:t>新课</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黑体" panose="02010609060101010101" pitchFamily="49" charset="-122"/>
                <a:cs typeface="+mn-cs"/>
              </a:rPr>
              <a:t>标</a:t>
            </a:r>
            <a:r>
              <a:rPr lang="zh-CN" altLang="en-US" sz="3600" b="1" kern="100" dirty="0">
                <a:solidFill>
                  <a:srgbClr val="FF0000"/>
                </a:solidFill>
                <a:latin typeface="Times New Roman" panose="02020603050405020304" pitchFamily="18" charset="0"/>
                <a:ea typeface="黑体" panose="02010609060101010101" pitchFamily="49" charset="-122"/>
              </a:rPr>
              <a:t>湖南</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黑体" panose="02010609060101010101" pitchFamily="49" charset="-122"/>
                <a:cs typeface="+mn-cs"/>
              </a:rPr>
              <a:t>高考</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lang="en-US" altLang="zh-CN" sz="3600" b="1" kern="100" dirty="0">
                <a:solidFill>
                  <a:srgbClr val="FF0000"/>
                </a:solidFill>
                <a:latin typeface="Times New Roman" panose="02020603050405020304" pitchFamily="18" charset="0"/>
                <a:ea typeface="宋体" panose="02010600030101010101" pitchFamily="2" charset="-122"/>
              </a:rPr>
              <a:t>1</a:t>
            </a:r>
            <a:r>
              <a:rPr kumimoji="0" lang="en-US"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3</a:t>
            </a:r>
            <a:r>
              <a:rPr kumimoji="0" lang="zh-CN" altLang="zh-CN" sz="3600" b="1" i="0" u="none" strike="noStrike" kern="100" cap="none" spc="0" normalizeH="0" baseline="0" noProof="0" dirty="0" smtClean="0">
                <a:ln>
                  <a:noFill/>
                </a:ln>
                <a:solidFill>
                  <a:srgbClr val="FF0000"/>
                </a:solidFill>
                <a:effectLst/>
                <a:uLnTx/>
                <a:uFillTx/>
                <a:latin typeface="Times New Roman" panose="02020603050405020304" pitchFamily="18" charset="0"/>
                <a:ea typeface="宋体" panose="02010600030101010101" pitchFamily="2" charset="-122"/>
                <a:cs typeface="+mn-cs"/>
              </a:rPr>
              <a:t>）</a:t>
            </a:r>
            <a:r>
              <a:rPr lang="zh-CN" altLang="zh-CN" sz="3600" dirty="0"/>
              <a:t>伏尔泰提出人类历史上有四个“值得重视”的时代：伯利克里时代、奥古斯都时代、文艺复兴时代和路易十四时代，并将路易十四时代作为最辉煌灿烂的黄金时代大加赞颂。伏尔泰的观点</a:t>
            </a:r>
            <a:endParaRPr lang="zh-CN" altLang="zh-CN" sz="3600" dirty="0"/>
          </a:p>
          <a:p>
            <a:r>
              <a:rPr lang="en-US" altLang="zh-CN" sz="3600" dirty="0"/>
              <a:t>A</a:t>
            </a:r>
            <a:r>
              <a:rPr lang="zh-CN" altLang="zh-CN" sz="3600" dirty="0"/>
              <a:t>．体现历史进步的信念</a:t>
            </a:r>
            <a:r>
              <a:rPr lang="en-US" altLang="zh-CN" sz="3600" dirty="0"/>
              <a:t>                 </a:t>
            </a:r>
            <a:endParaRPr lang="en-US" altLang="zh-CN" sz="3600" dirty="0" smtClean="0"/>
          </a:p>
          <a:p>
            <a:r>
              <a:rPr lang="en-US" altLang="zh-CN" sz="3600" dirty="0" smtClean="0"/>
              <a:t>B</a:t>
            </a:r>
            <a:r>
              <a:rPr lang="zh-CN" altLang="zh-CN" sz="3600" dirty="0"/>
              <a:t>．肯定君主享有至高无上权威</a:t>
            </a:r>
            <a:endParaRPr lang="zh-CN" altLang="zh-CN" sz="3600" dirty="0"/>
          </a:p>
          <a:p>
            <a:r>
              <a:rPr lang="en-US" altLang="zh-CN" sz="3600" dirty="0"/>
              <a:t>C</a:t>
            </a:r>
            <a:r>
              <a:rPr lang="zh-CN" altLang="zh-CN" sz="3600" dirty="0"/>
              <a:t>．强调历史的延续不断</a:t>
            </a:r>
            <a:r>
              <a:rPr lang="en-US" altLang="zh-CN" sz="3600" dirty="0"/>
              <a:t>                 </a:t>
            </a:r>
            <a:endParaRPr lang="en-US" altLang="zh-CN" sz="3600" dirty="0" smtClean="0"/>
          </a:p>
          <a:p>
            <a:r>
              <a:rPr lang="en-US" altLang="zh-CN" sz="3600" dirty="0" smtClean="0"/>
              <a:t>D</a:t>
            </a:r>
            <a:r>
              <a:rPr lang="zh-CN" altLang="zh-CN" sz="3600" dirty="0"/>
              <a:t>．反映启蒙运动天赋人权思想</a:t>
            </a:r>
            <a:endParaRPr lang="zh-CN" altLang="zh-CN" sz="3600" dirty="0"/>
          </a:p>
        </p:txBody>
      </p:sp>
      <p:sp>
        <p:nvSpPr>
          <p:cNvPr id="5" name="文本框 4"/>
          <p:cNvSpPr txBox="1"/>
          <p:nvPr/>
        </p:nvSpPr>
        <p:spPr>
          <a:xfrm>
            <a:off x="8071216" y="4026893"/>
            <a:ext cx="575799" cy="83099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altLang="zh-CN" sz="4800" dirty="0" smtClean="0">
                <a:latin typeface="华文行楷" panose="02010800040101010101" charset="-122"/>
                <a:ea typeface="华文行楷" panose="02010800040101010101" charset="-122"/>
              </a:rPr>
              <a:t>A</a:t>
            </a:r>
            <a:endParaRPr lang="zh-CN" altLang="en-US" sz="4800" dirty="0">
              <a:latin typeface="华文行楷" panose="02010800040101010101" charset="-122"/>
              <a:ea typeface="华文行楷" panose="02010800040101010101" charset="-122"/>
            </a:endParaRP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5"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244"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英国</a:t>
            </a:r>
            <a:endParaRPr lang="zh-CN" altLang="en-US" sz="3200" b="1" dirty="0">
              <a:latin typeface="黑体" panose="02010609060101010101" pitchFamily="49" charset="-122"/>
              <a:ea typeface="黑体" panose="02010609060101010101" pitchFamily="49" charset="-122"/>
            </a:endParaRPr>
          </a:p>
        </p:txBody>
      </p:sp>
      <p:grpSp>
        <p:nvGrpSpPr>
          <p:cNvPr id="29703" name="组合 8"/>
          <p:cNvGrpSpPr/>
          <p:nvPr/>
        </p:nvGrpSpPr>
        <p:grpSpPr>
          <a:xfrm>
            <a:off x="402590" y="1397000"/>
            <a:ext cx="2725738" cy="3717925"/>
            <a:chOff x="491649" y="1484784"/>
            <a:chExt cx="2726412" cy="3717096"/>
          </a:xfrm>
        </p:grpSpPr>
        <p:pic>
          <p:nvPicPr>
            <p:cNvPr id="29705" name="图片 7"/>
            <p:cNvPicPr>
              <a:picLocks noChangeAspect="1"/>
            </p:cNvPicPr>
            <p:nvPr/>
          </p:nvPicPr>
          <p:blipFill>
            <a:blip r:embed="rId1"/>
            <a:stretch>
              <a:fillRect/>
            </a:stretch>
          </p:blipFill>
          <p:spPr>
            <a:xfrm>
              <a:off x="491649" y="1484784"/>
              <a:ext cx="2628973" cy="3193876"/>
            </a:xfrm>
            <a:prstGeom prst="rect">
              <a:avLst/>
            </a:prstGeom>
            <a:noFill/>
            <a:ln w="9525">
              <a:noFill/>
            </a:ln>
          </p:spPr>
        </p:pic>
        <p:sp>
          <p:nvSpPr>
            <p:cNvPr id="29706" name="文本框 7"/>
            <p:cNvSpPr txBox="1"/>
            <p:nvPr/>
          </p:nvSpPr>
          <p:spPr>
            <a:xfrm>
              <a:off x="491649" y="4678660"/>
              <a:ext cx="2726412"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lgn="ctr">
                <a:spcBef>
                  <a:spcPct val="0"/>
                </a:spcBef>
                <a:buFontTx/>
                <a:buNone/>
              </a:pPr>
              <a:r>
                <a:rPr lang="zh-CN" altLang="en-US" sz="2800" b="1" dirty="0">
                  <a:solidFill>
                    <a:srgbClr val="060606"/>
                  </a:solidFill>
                  <a:latin typeface="楷体" panose="02010609060101010101" pitchFamily="49" charset="-122"/>
                  <a:ea typeface="楷体" panose="02010609060101010101" pitchFamily="49" charset="-122"/>
                </a:rPr>
                <a:t>霍布斯</a:t>
              </a:r>
              <a:endParaRPr lang="zh-CN" altLang="en-US" sz="2800" b="1" dirty="0">
                <a:solidFill>
                  <a:srgbClr val="060606"/>
                </a:solidFill>
                <a:latin typeface="楷体" panose="02010609060101010101" pitchFamily="49" charset="-122"/>
                <a:ea typeface="楷体" panose="02010609060101010101" pitchFamily="49" charset="-122"/>
              </a:endParaRPr>
            </a:p>
          </p:txBody>
        </p:sp>
      </p:grpSp>
      <p:sp>
        <p:nvSpPr>
          <p:cNvPr id="29702" name="矩形 6"/>
          <p:cNvSpPr/>
          <p:nvPr/>
        </p:nvSpPr>
        <p:spPr>
          <a:xfrm>
            <a:off x="3167380" y="1397000"/>
            <a:ext cx="8844280" cy="3046095"/>
          </a:xfrm>
          <a:prstGeom prst="rect">
            <a:avLst/>
          </a:prstGeom>
          <a:noFill/>
          <a:ln w="19050" cap="flat" cmpd="sng">
            <a:solidFill>
              <a:srgbClr val="0000FF"/>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    </a:t>
            </a:r>
            <a:r>
              <a:rPr lang="zh-CN" altLang="en-US" sz="3200" b="1" dirty="0">
                <a:solidFill>
                  <a:srgbClr val="060606"/>
                </a:solidFill>
                <a:latin typeface="楷体" panose="02010609060101010101" pitchFamily="49" charset="-122"/>
                <a:ea typeface="楷体" panose="02010609060101010101" pitchFamily="49" charset="-122"/>
              </a:rPr>
              <a:t>在国家出现之前，人类是处于</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自然状态</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中的，每个人都享有自然权利，</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自然赋予全体人类以一切物品</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，所以一切物品是共有的。</a:t>
            </a:r>
            <a:endParaRPr lang="zh-CN" altLang="en-US" sz="3200" b="1" dirty="0">
              <a:solidFill>
                <a:srgbClr val="060606"/>
              </a:solidFill>
              <a:latin typeface="楷体" panose="02010609060101010101" pitchFamily="49" charset="-122"/>
              <a:ea typeface="楷体" panose="02010609060101010101" pitchFamily="49" charset="-122"/>
            </a:endParaRPr>
          </a:p>
          <a:p>
            <a:pPr marL="0" lvl="0" indent="0">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人们意识到有缔订契约及成立国家以确保和平的必要，于是才在理性的指导下，彼此订立协约，并且成立国家。</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5" name="文本框 9"/>
          <p:cNvSpPr txBox="1"/>
          <p:nvPr/>
        </p:nvSpPr>
        <p:spPr>
          <a:xfrm>
            <a:off x="3167380" y="4505960"/>
            <a:ext cx="344868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1.</a:t>
            </a:r>
            <a:r>
              <a:rPr lang="zh-CN" altLang="en-US" sz="3600" b="1" dirty="0">
                <a:solidFill>
                  <a:schemeClr val="tx1"/>
                </a:solidFill>
                <a:latin typeface="黑体" panose="02010609060101010101" pitchFamily="49" charset="-122"/>
                <a:ea typeface="黑体" panose="02010609060101010101" pitchFamily="49" charset="-122"/>
              </a:rPr>
              <a:t>人的权利观：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3" name="文本框 9"/>
          <p:cNvSpPr txBox="1"/>
          <p:nvPr/>
        </p:nvSpPr>
        <p:spPr>
          <a:xfrm>
            <a:off x="3167380" y="6146800"/>
            <a:ext cx="255397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2.</a:t>
            </a:r>
            <a:r>
              <a:rPr lang="zh-CN" altLang="en-US" sz="3600" b="1" dirty="0">
                <a:solidFill>
                  <a:schemeClr val="tx1"/>
                </a:solidFill>
                <a:latin typeface="黑体" panose="02010609060101010101" pitchFamily="49" charset="-122"/>
                <a:ea typeface="黑体" panose="02010609060101010101" pitchFamily="49" charset="-122"/>
              </a:rPr>
              <a:t>社会观：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4" name="文本框 9"/>
          <p:cNvSpPr txBox="1"/>
          <p:nvPr/>
        </p:nvSpPr>
        <p:spPr>
          <a:xfrm>
            <a:off x="6346825" y="4505960"/>
            <a:ext cx="5600700" cy="175323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①自然权利说</a:t>
            </a:r>
            <a:r>
              <a:rPr lang="en-US" altLang="zh-CN" sz="3600" b="1" dirty="0">
                <a:solidFill>
                  <a:schemeClr val="tx1"/>
                </a:solidFill>
                <a:latin typeface="黑体" panose="02010609060101010101" pitchFamily="49" charset="-122"/>
                <a:ea typeface="黑体" panose="02010609060101010101" pitchFamily="49" charset="-122"/>
              </a:rPr>
              <a:t>/</a:t>
            </a:r>
            <a:r>
              <a:rPr lang="zh-CN" altLang="en-US" sz="3600" b="1" dirty="0">
                <a:solidFill>
                  <a:schemeClr val="tx1"/>
                </a:solidFill>
                <a:latin typeface="黑体" panose="02010609060101010101" pitchFamily="49" charset="-122"/>
                <a:ea typeface="黑体" panose="02010609060101010101" pitchFamily="49" charset="-122"/>
              </a:rPr>
              <a:t>天赋人权；</a:t>
            </a:r>
            <a:endParaRPr lang="zh-CN" altLang="en-US" sz="3600" b="1" dirty="0">
              <a:solidFill>
                <a:schemeClr val="tx1"/>
              </a:solidFill>
              <a:latin typeface="黑体" panose="02010609060101010101" pitchFamily="49" charset="-122"/>
              <a:ea typeface="黑体" panose="02010609060101010101" pitchFamily="49" charset="-122"/>
            </a:endParaRPr>
          </a:p>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②国家有权干涉个人财产和权利；</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7" name="文本框 9"/>
          <p:cNvSpPr txBox="1"/>
          <p:nvPr/>
        </p:nvSpPr>
        <p:spPr>
          <a:xfrm>
            <a:off x="6236970" y="6146800"/>
            <a:ext cx="270764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社会契约论</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2" name="椭圆形标注 1"/>
          <p:cNvSpPr/>
          <p:nvPr/>
        </p:nvSpPr>
        <p:spPr>
          <a:xfrm>
            <a:off x="182880" y="5114925"/>
            <a:ext cx="2984500" cy="1581785"/>
          </a:xfrm>
          <a:prstGeom prst="wedgeEllipseCallout">
            <a:avLst>
              <a:gd name="adj1" fmla="val 158319"/>
              <a:gd name="adj2" fmla="val -3133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2400">
                <a:solidFill>
                  <a:schemeClr val="tx1"/>
                </a:solidFill>
                <a:latin typeface="黑体" panose="02010609060101010101" pitchFamily="49" charset="-122"/>
                <a:ea typeface="黑体" panose="02010609060101010101" pitchFamily="49" charset="-122"/>
              </a:rPr>
              <a:t>霍布斯的观点不符合资产阶级的利益</a:t>
            </a:r>
            <a:endParaRPr lang="zh-CN" altLang="en-US" sz="2400">
              <a:solidFill>
                <a:schemeClr val="tx1"/>
              </a:solidFill>
              <a:latin typeface="黑体" panose="02010609060101010101" pitchFamily="49" charset="-122"/>
              <a:ea typeface="黑体" panose="02010609060101010101" pitchFamily="49" charset="-122"/>
            </a:endParaRPr>
          </a:p>
        </p:txBody>
      </p:sp>
      <p:sp>
        <p:nvSpPr>
          <p:cNvPr id="8" name="椭圆形标注 7"/>
          <p:cNvSpPr/>
          <p:nvPr/>
        </p:nvSpPr>
        <p:spPr>
          <a:xfrm>
            <a:off x="8944610" y="15875"/>
            <a:ext cx="2984500" cy="1442720"/>
          </a:xfrm>
          <a:prstGeom prst="wedgeEllipseCallout">
            <a:avLst>
              <a:gd name="adj1" fmla="val -81361"/>
              <a:gd name="adj2" fmla="val 119850"/>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2400">
                <a:solidFill>
                  <a:schemeClr val="tx1"/>
                </a:solidFill>
              </a:rPr>
              <a:t>侧重于私有财产权</a:t>
            </a:r>
            <a:endParaRPr lang="zh-CN" altLang="en-US" sz="240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blinds(horizontal)">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P spid="7" grpId="0"/>
      <p:bldP spid="2" grpId="0" animBg="1"/>
      <p:bldP spid="8" grpId="0" bldLvl="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244"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英国</a:t>
            </a:r>
            <a:endParaRPr lang="zh-CN" altLang="en-US" sz="3200" b="1" dirty="0">
              <a:latin typeface="黑体" panose="02010609060101010101" pitchFamily="49" charset="-122"/>
              <a:ea typeface="黑体" panose="02010609060101010101" pitchFamily="49" charset="-122"/>
            </a:endParaRPr>
          </a:p>
        </p:txBody>
      </p:sp>
      <p:grpSp>
        <p:nvGrpSpPr>
          <p:cNvPr id="29703" name="组合 8"/>
          <p:cNvGrpSpPr/>
          <p:nvPr/>
        </p:nvGrpSpPr>
        <p:grpSpPr>
          <a:xfrm>
            <a:off x="402590" y="1397000"/>
            <a:ext cx="2736215" cy="4147814"/>
            <a:chOff x="491649" y="1484784"/>
            <a:chExt cx="2726412" cy="4146772"/>
          </a:xfrm>
        </p:grpSpPr>
        <p:pic>
          <p:nvPicPr>
            <p:cNvPr id="29705" name="图片 7"/>
            <p:cNvPicPr>
              <a:picLocks noChangeAspect="1"/>
            </p:cNvPicPr>
            <p:nvPr/>
          </p:nvPicPr>
          <p:blipFill>
            <a:blip r:embed="rId1"/>
            <a:stretch>
              <a:fillRect/>
            </a:stretch>
          </p:blipFill>
          <p:spPr>
            <a:xfrm>
              <a:off x="491649" y="1484784"/>
              <a:ext cx="2628973" cy="3193876"/>
            </a:xfrm>
            <a:prstGeom prst="rect">
              <a:avLst/>
            </a:prstGeom>
            <a:noFill/>
            <a:ln w="9525">
              <a:noFill/>
            </a:ln>
          </p:spPr>
        </p:pic>
        <p:sp>
          <p:nvSpPr>
            <p:cNvPr id="29706" name="文本框 7"/>
            <p:cNvSpPr txBox="1"/>
            <p:nvPr/>
          </p:nvSpPr>
          <p:spPr>
            <a:xfrm>
              <a:off x="491649" y="4678660"/>
              <a:ext cx="2726412" cy="95289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lgn="ctr">
                <a:spcBef>
                  <a:spcPct val="0"/>
                </a:spcBef>
                <a:buFontTx/>
                <a:buNone/>
              </a:pPr>
              <a:r>
                <a:rPr lang="zh-CN" altLang="en-US" sz="2800" b="1" dirty="0">
                  <a:solidFill>
                    <a:srgbClr val="060606"/>
                  </a:solidFill>
                  <a:latin typeface="楷体" panose="02010609060101010101" pitchFamily="49" charset="-122"/>
                  <a:ea typeface="楷体" panose="02010609060101010101" pitchFamily="49" charset="-122"/>
                </a:rPr>
                <a:t>托马斯</a:t>
              </a:r>
              <a:r>
                <a:rPr lang="en-US" altLang="zh-CN" sz="2800" b="1" dirty="0">
                  <a:solidFill>
                    <a:srgbClr val="060606"/>
                  </a:solidFill>
                  <a:latin typeface="楷体" panose="02010609060101010101" pitchFamily="49" charset="-122"/>
                  <a:ea typeface="楷体" panose="02010609060101010101" pitchFamily="49" charset="-122"/>
                </a:rPr>
                <a:t>·</a:t>
              </a:r>
              <a:r>
                <a:rPr lang="zh-CN" altLang="en-US" sz="2800" b="1" dirty="0">
                  <a:solidFill>
                    <a:srgbClr val="060606"/>
                  </a:solidFill>
                  <a:latin typeface="楷体" panose="02010609060101010101" pitchFamily="49" charset="-122"/>
                  <a:ea typeface="楷体" panose="02010609060101010101" pitchFamily="49" charset="-122"/>
                </a:rPr>
                <a:t>霍布斯</a:t>
              </a:r>
              <a:endParaRPr lang="zh-CN" altLang="en-US" sz="2800" b="1" dirty="0">
                <a:solidFill>
                  <a:srgbClr val="060606"/>
                </a:solidFill>
                <a:latin typeface="楷体" panose="02010609060101010101" pitchFamily="49" charset="-122"/>
                <a:ea typeface="楷体" panose="02010609060101010101" pitchFamily="49" charset="-122"/>
              </a:endParaRPr>
            </a:p>
            <a:p>
              <a:pPr marL="0" lvl="0" indent="0" algn="ctr">
                <a:spcBef>
                  <a:spcPct val="0"/>
                </a:spcBef>
                <a:buFontTx/>
                <a:buNone/>
              </a:pPr>
              <a:r>
                <a:rPr lang="en-US" altLang="zh-CN" sz="2800" b="1" dirty="0">
                  <a:solidFill>
                    <a:srgbClr val="060606"/>
                  </a:solidFill>
                  <a:latin typeface="楷体" panose="02010609060101010101" pitchFamily="49" charset="-122"/>
                  <a:ea typeface="楷体" panose="02010609060101010101" pitchFamily="49" charset="-122"/>
                  <a:sym typeface="+mn-ea"/>
                </a:rPr>
                <a:t>(1588~1679)</a:t>
              </a:r>
              <a:endParaRPr lang="zh-CN" altLang="en-US" sz="2800" b="1" dirty="0">
                <a:solidFill>
                  <a:srgbClr val="060606"/>
                </a:solidFill>
                <a:latin typeface="楷体" panose="02010609060101010101" pitchFamily="49" charset="-122"/>
                <a:ea typeface="楷体" panose="02010609060101010101" pitchFamily="49" charset="-122"/>
              </a:endParaRPr>
            </a:p>
          </p:txBody>
        </p:sp>
      </p:grpSp>
      <p:sp>
        <p:nvSpPr>
          <p:cNvPr id="29702" name="矩形 6"/>
          <p:cNvSpPr/>
          <p:nvPr/>
        </p:nvSpPr>
        <p:spPr>
          <a:xfrm>
            <a:off x="3167380" y="1397000"/>
            <a:ext cx="8844280" cy="3046095"/>
          </a:xfrm>
          <a:prstGeom prst="rect">
            <a:avLst/>
          </a:prstGeom>
          <a:noFill/>
          <a:ln w="19050" cap="flat" cmpd="sng">
            <a:solidFill>
              <a:srgbClr val="0000FF"/>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    </a:t>
            </a:r>
            <a:r>
              <a:rPr lang="zh-CN" altLang="en-US" sz="3200" b="1" dirty="0">
                <a:solidFill>
                  <a:srgbClr val="060606"/>
                </a:solidFill>
                <a:latin typeface="楷体" panose="02010609060101010101" pitchFamily="49" charset="-122"/>
                <a:ea typeface="楷体" panose="02010609060101010101" pitchFamily="49" charset="-122"/>
                <a:sym typeface="+mn-ea"/>
              </a:rPr>
              <a:t>人在自然状态中你争我夺，彼此仇杀。为摆脱这种恐怖的状态，</a:t>
            </a:r>
            <a:r>
              <a:rPr lang="zh-CN" altLang="en-US" sz="3200" b="1" dirty="0">
                <a:solidFill>
                  <a:srgbClr val="FF0000"/>
                </a:solidFill>
                <a:latin typeface="楷体" panose="02010609060101010101" pitchFamily="49" charset="-122"/>
                <a:ea typeface="楷体" panose="02010609060101010101" pitchFamily="49" charset="-122"/>
                <a:sym typeface="+mn-ea"/>
              </a:rPr>
              <a:t>人订立契约</a:t>
            </a:r>
            <a:r>
              <a:rPr lang="zh-CN" altLang="en-US" sz="3200" b="1" dirty="0">
                <a:solidFill>
                  <a:srgbClr val="060606"/>
                </a:solidFill>
                <a:latin typeface="楷体" panose="02010609060101010101" pitchFamily="49" charset="-122"/>
                <a:ea typeface="楷体" panose="02010609060101010101" pitchFamily="49" charset="-122"/>
                <a:sym typeface="+mn-ea"/>
              </a:rPr>
              <a:t>，交出每个人</a:t>
            </a:r>
            <a:r>
              <a:rPr lang="zh-CN" altLang="en-US" sz="3200" b="1" dirty="0">
                <a:solidFill>
                  <a:srgbClr val="FF0000"/>
                </a:solidFill>
                <a:latin typeface="楷体" panose="02010609060101010101" pitchFamily="49" charset="-122"/>
                <a:ea typeface="楷体" panose="02010609060101010101" pitchFamily="49" charset="-122"/>
                <a:sym typeface="+mn-ea"/>
              </a:rPr>
              <a:t>全部的自然权利</a:t>
            </a:r>
            <a:r>
              <a:rPr lang="zh-CN" altLang="en-US" sz="3200" b="1" dirty="0">
                <a:solidFill>
                  <a:srgbClr val="060606"/>
                </a:solidFill>
                <a:latin typeface="楷体" panose="02010609060101010101" pitchFamily="49" charset="-122"/>
                <a:ea typeface="楷体" panose="02010609060101010101" pitchFamily="49" charset="-122"/>
                <a:sym typeface="+mn-ea"/>
              </a:rPr>
              <a:t>，让一个</a:t>
            </a:r>
            <a:r>
              <a:rPr lang="zh-CN" altLang="en-US" sz="3200" b="1" dirty="0">
                <a:solidFill>
                  <a:srgbClr val="FF0000"/>
                </a:solidFill>
                <a:latin typeface="楷体" panose="02010609060101010101" pitchFamily="49" charset="-122"/>
                <a:ea typeface="楷体" panose="02010609060101010101" pitchFamily="49" charset="-122"/>
                <a:sym typeface="+mn-ea"/>
              </a:rPr>
              <a:t>绝对主权的“利维坦”</a:t>
            </a:r>
            <a:r>
              <a:rPr lang="en-US" altLang="zh-CN" sz="3200" b="1" dirty="0">
                <a:solidFill>
                  <a:srgbClr val="060606"/>
                </a:solidFill>
                <a:latin typeface="楷体" panose="02010609060101010101" pitchFamily="49" charset="-122"/>
                <a:ea typeface="楷体" panose="02010609060101010101" pitchFamily="49" charset="-122"/>
                <a:sym typeface="+mn-ea"/>
              </a:rPr>
              <a:t> </a:t>
            </a:r>
            <a:r>
              <a:rPr lang="zh-CN" altLang="en-US" sz="3200" b="1" dirty="0">
                <a:solidFill>
                  <a:srgbClr val="060606"/>
                </a:solidFill>
                <a:latin typeface="楷体" panose="02010609060101010101" pitchFamily="49" charset="-122"/>
                <a:ea typeface="楷体" panose="02010609060101010101" pitchFamily="49" charset="-122"/>
                <a:sym typeface="+mn-ea"/>
              </a:rPr>
              <a:t>来统治。这个利维坦可以是一个人，或者是全体人，也可是一部分人。</a:t>
            </a:r>
            <a:endParaRPr lang="en-US" altLang="zh-CN" sz="3200" b="1" dirty="0">
              <a:solidFill>
                <a:srgbClr val="060606"/>
              </a:solidFill>
              <a:latin typeface="楷体" panose="02010609060101010101" pitchFamily="49" charset="-122"/>
              <a:ea typeface="楷体" panose="02010609060101010101" pitchFamily="49" charset="-122"/>
            </a:endParaRPr>
          </a:p>
          <a:p>
            <a:pPr marL="0" lvl="0" indent="0" algn="r"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sym typeface="+mn-ea"/>
              </a:rPr>
              <a:t>——</a:t>
            </a:r>
            <a:r>
              <a:rPr lang="zh-CN" altLang="en-US" sz="3200" b="1" dirty="0">
                <a:solidFill>
                  <a:srgbClr val="060606"/>
                </a:solidFill>
                <a:latin typeface="楷体" panose="02010609060101010101" pitchFamily="49" charset="-122"/>
                <a:ea typeface="楷体" panose="02010609060101010101" pitchFamily="49" charset="-122"/>
                <a:sym typeface="+mn-ea"/>
              </a:rPr>
              <a:t>钱乘旦、陈晓律</a:t>
            </a:r>
            <a:r>
              <a:rPr lang="en-US" altLang="zh-CN" sz="3200" b="1" dirty="0">
                <a:solidFill>
                  <a:srgbClr val="060606"/>
                </a:solidFill>
                <a:latin typeface="楷体" panose="02010609060101010101" pitchFamily="49" charset="-122"/>
                <a:ea typeface="楷体" panose="02010609060101010101" pitchFamily="49" charset="-122"/>
                <a:sym typeface="+mn-ea"/>
              </a:rPr>
              <a:t>《</a:t>
            </a:r>
            <a:r>
              <a:rPr lang="zh-CN" altLang="en-US" sz="3200" b="1" dirty="0">
                <a:solidFill>
                  <a:srgbClr val="060606"/>
                </a:solidFill>
                <a:latin typeface="楷体" panose="02010609060101010101" pitchFamily="49" charset="-122"/>
                <a:ea typeface="楷体" panose="02010609060101010101" pitchFamily="49" charset="-122"/>
                <a:sym typeface="+mn-ea"/>
              </a:rPr>
              <a:t>在传统与变革之间</a:t>
            </a:r>
            <a:r>
              <a:rPr lang="en-US" altLang="zh-CN" sz="3200" b="1" dirty="0">
                <a:solidFill>
                  <a:srgbClr val="060606"/>
                </a:solidFill>
                <a:latin typeface="楷体" panose="02010609060101010101" pitchFamily="49" charset="-122"/>
                <a:ea typeface="楷体" panose="02010609060101010101" pitchFamily="49" charset="-122"/>
                <a:sym typeface="+mn-ea"/>
              </a:rPr>
              <a:t>》</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5" name="文本框 9"/>
          <p:cNvSpPr txBox="1"/>
          <p:nvPr/>
        </p:nvSpPr>
        <p:spPr>
          <a:xfrm>
            <a:off x="4377055" y="4912360"/>
            <a:ext cx="256984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3.</a:t>
            </a:r>
            <a:r>
              <a:rPr lang="zh-CN" altLang="en-US" sz="3600" b="1" dirty="0">
                <a:solidFill>
                  <a:schemeClr val="tx1"/>
                </a:solidFill>
                <a:latin typeface="黑体" panose="02010609060101010101" pitchFamily="49" charset="-122"/>
                <a:ea typeface="黑体" panose="02010609060101010101" pitchFamily="49" charset="-122"/>
              </a:rPr>
              <a:t>政治观：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4" name="文本框 9"/>
          <p:cNvSpPr txBox="1"/>
          <p:nvPr/>
        </p:nvSpPr>
        <p:spPr>
          <a:xfrm>
            <a:off x="6537960" y="4912360"/>
            <a:ext cx="438848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主张君主专制制度；</a:t>
            </a:r>
            <a:endParaRPr lang="zh-CN" altLang="en-US" sz="3600" b="1" dirty="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英国</a:t>
            </a:r>
            <a:endParaRPr lang="zh-CN" altLang="en-US" sz="3200" b="1" dirty="0">
              <a:latin typeface="黑体" panose="02010609060101010101" pitchFamily="49" charset="-122"/>
              <a:ea typeface="黑体" panose="02010609060101010101" pitchFamily="49" charset="-122"/>
            </a:endParaRPr>
          </a:p>
        </p:txBody>
      </p:sp>
      <p:grpSp>
        <p:nvGrpSpPr>
          <p:cNvPr id="33798" name="Group 15"/>
          <p:cNvGrpSpPr/>
          <p:nvPr/>
        </p:nvGrpSpPr>
        <p:grpSpPr>
          <a:xfrm>
            <a:off x="9046528" y="1083639"/>
            <a:ext cx="3073400" cy="4203689"/>
            <a:chOff x="3119" y="1027"/>
            <a:chExt cx="1452" cy="2647"/>
          </a:xfrm>
        </p:grpSpPr>
        <p:pic>
          <p:nvPicPr>
            <p:cNvPr id="33801" name="Picture 13" descr="约翰·洛克(John Locke，1632～1704)，英国哲学家和政治学家，他建立了古典的英国经验主义。他的政治著作奠定了现代民主的基础，代表作《政府论两篇》。"/>
            <p:cNvPicPr>
              <a:picLocks noChangeAspect="1"/>
            </p:cNvPicPr>
            <p:nvPr/>
          </p:nvPicPr>
          <p:blipFill>
            <a:blip r:embed="rId1"/>
            <a:stretch>
              <a:fillRect/>
            </a:stretch>
          </p:blipFill>
          <p:spPr>
            <a:xfrm>
              <a:off x="3270" y="1027"/>
              <a:ext cx="1204" cy="2018"/>
            </a:xfrm>
            <a:prstGeom prst="rect">
              <a:avLst/>
            </a:prstGeom>
            <a:noFill/>
            <a:ln w="9525">
              <a:noFill/>
            </a:ln>
          </p:spPr>
        </p:pic>
        <p:sp>
          <p:nvSpPr>
            <p:cNvPr id="16" name="Text Box 14"/>
            <p:cNvSpPr txBox="1">
              <a:spLocks noChangeArrowheads="1"/>
            </p:cNvSpPr>
            <p:nvPr/>
          </p:nvSpPr>
          <p:spPr bwMode="auto">
            <a:xfrm>
              <a:off x="3119" y="2996"/>
              <a:ext cx="1452" cy="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洛克</a:t>
              </a:r>
              <a:endPar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1632—1704</a:t>
              </a: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endParaRPr>
            </a:p>
          </p:txBody>
        </p:sp>
      </p:grpSp>
      <p:sp>
        <p:nvSpPr>
          <p:cNvPr id="29702" name="矩形 6"/>
          <p:cNvSpPr/>
          <p:nvPr/>
        </p:nvSpPr>
        <p:spPr>
          <a:xfrm>
            <a:off x="182880" y="1397000"/>
            <a:ext cx="8923655" cy="3969385"/>
          </a:xfrm>
          <a:prstGeom prst="rect">
            <a:avLst/>
          </a:prstGeom>
          <a:noFill/>
          <a:ln w="19050" cap="flat" cmpd="sng">
            <a:solidFill>
              <a:srgbClr val="0000FF"/>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    </a:t>
            </a:r>
            <a:r>
              <a:rPr lang="zh-CN" altLang="en-US" sz="3200" b="1" dirty="0">
                <a:solidFill>
                  <a:srgbClr val="060606"/>
                </a:solidFill>
                <a:latin typeface="楷体" panose="02010609060101010101" pitchFamily="49" charset="-122"/>
                <a:ea typeface="楷体" panose="02010609060101010101" pitchFamily="49" charset="-122"/>
              </a:rPr>
              <a:t>他认为处在</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自然状态</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中的人类，享有充分的自由、平等及私有财产的权利，他认为这些是人类的自然权利。霍布斯也承认在</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自然状态</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下人类享有自然权利，但是他所说的自然权利只是指人们享有</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自然赋予全体人类的一切物品</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的权利。而洛克心目中的自然权利则不但包括私有财产权，而且包括自由、平等的权利。</a:t>
            </a:r>
            <a:endParaRPr lang="zh-CN" altLang="en-US" sz="3200" b="1" dirty="0">
              <a:solidFill>
                <a:srgbClr val="060606"/>
              </a:solidFill>
              <a:latin typeface="楷体" panose="02010609060101010101" pitchFamily="49" charset="-122"/>
              <a:ea typeface="楷体" panose="02010609060101010101" pitchFamily="49" charset="-122"/>
            </a:endParaRPr>
          </a:p>
          <a:p>
            <a:pPr marL="0" lvl="0" indent="0" algn="r" eaLnBrk="1" hangingPunct="1">
              <a:spcBef>
                <a:spcPct val="0"/>
              </a:spcBef>
              <a:buFontTx/>
              <a:buNone/>
            </a:pPr>
            <a:r>
              <a:rPr lang="en-US" altLang="zh-CN" sz="2800" b="1" dirty="0">
                <a:solidFill>
                  <a:srgbClr val="060606"/>
                </a:solidFill>
                <a:latin typeface="楷体" panose="02010609060101010101" pitchFamily="49" charset="-122"/>
                <a:ea typeface="楷体" panose="02010609060101010101" pitchFamily="49" charset="-122"/>
              </a:rPr>
              <a:t>——</a:t>
            </a:r>
            <a:r>
              <a:rPr lang="zh-CN" altLang="en-US" sz="2800" b="1" dirty="0">
                <a:solidFill>
                  <a:srgbClr val="060606"/>
                </a:solidFill>
                <a:latin typeface="楷体" panose="02010609060101010101" pitchFamily="49" charset="-122"/>
                <a:ea typeface="楷体" panose="02010609060101010101" pitchFamily="49" charset="-122"/>
              </a:rPr>
              <a:t>《世界史</a:t>
            </a:r>
            <a:r>
              <a:rPr lang="en-US" altLang="zh-CN" sz="2800" b="1" dirty="0">
                <a:solidFill>
                  <a:srgbClr val="060606"/>
                </a:solidFill>
                <a:latin typeface="楷体" panose="02010609060101010101" pitchFamily="49" charset="-122"/>
                <a:ea typeface="楷体" panose="02010609060101010101" pitchFamily="49" charset="-122"/>
              </a:rPr>
              <a:t>·</a:t>
            </a:r>
            <a:r>
              <a:rPr lang="zh-CN" altLang="en-US" sz="2800" b="1" dirty="0">
                <a:solidFill>
                  <a:srgbClr val="060606"/>
                </a:solidFill>
                <a:latin typeface="楷体" panose="02010609060101010101" pitchFamily="49" charset="-122"/>
                <a:ea typeface="楷体" panose="02010609060101010101" pitchFamily="49" charset="-122"/>
              </a:rPr>
              <a:t>近代史编》</a:t>
            </a:r>
            <a:endParaRPr lang="zh-CN" altLang="en-US" sz="2800" b="1" dirty="0">
              <a:solidFill>
                <a:srgbClr val="060606"/>
              </a:solidFill>
              <a:latin typeface="楷体" panose="02010609060101010101" pitchFamily="49" charset="-122"/>
              <a:ea typeface="楷体" panose="02010609060101010101" pitchFamily="49" charset="-122"/>
            </a:endParaRPr>
          </a:p>
        </p:txBody>
      </p:sp>
      <p:sp>
        <p:nvSpPr>
          <p:cNvPr id="5" name="文本框 9"/>
          <p:cNvSpPr txBox="1"/>
          <p:nvPr/>
        </p:nvSpPr>
        <p:spPr>
          <a:xfrm>
            <a:off x="182880" y="5501640"/>
            <a:ext cx="344868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1.</a:t>
            </a:r>
            <a:r>
              <a:rPr lang="zh-CN" altLang="en-US" sz="3600" b="1" dirty="0">
                <a:solidFill>
                  <a:schemeClr val="tx1"/>
                </a:solidFill>
                <a:latin typeface="黑体" panose="02010609060101010101" pitchFamily="49" charset="-122"/>
                <a:ea typeface="黑体" panose="02010609060101010101" pitchFamily="49" charset="-122"/>
              </a:rPr>
              <a:t>人的权利观：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4" name="文本框 9"/>
          <p:cNvSpPr txBox="1"/>
          <p:nvPr/>
        </p:nvSpPr>
        <p:spPr>
          <a:xfrm>
            <a:off x="3343910" y="5501640"/>
            <a:ext cx="8570595" cy="11988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①自然权利说（财产权、自由、平等）；</a:t>
            </a:r>
            <a:endParaRPr lang="zh-CN" altLang="en-US" sz="3600" b="1" dirty="0">
              <a:solidFill>
                <a:schemeClr val="tx1"/>
              </a:solidFill>
              <a:latin typeface="黑体" panose="02010609060101010101" pitchFamily="49" charset="-122"/>
              <a:ea typeface="黑体" panose="02010609060101010101" pitchFamily="49" charset="-122"/>
            </a:endParaRPr>
          </a:p>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②国家保护自然权利；</a:t>
            </a:r>
            <a:endParaRPr lang="zh-CN" altLang="en-US" sz="3600" b="1" dirty="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英国</a:t>
            </a:r>
            <a:endParaRPr lang="zh-CN" altLang="en-US" sz="3200" b="1" dirty="0">
              <a:latin typeface="黑体" panose="02010609060101010101" pitchFamily="49" charset="-122"/>
              <a:ea typeface="黑体" panose="02010609060101010101" pitchFamily="49" charset="-122"/>
            </a:endParaRPr>
          </a:p>
        </p:txBody>
      </p:sp>
      <p:grpSp>
        <p:nvGrpSpPr>
          <p:cNvPr id="33798" name="Group 15"/>
          <p:cNvGrpSpPr/>
          <p:nvPr/>
        </p:nvGrpSpPr>
        <p:grpSpPr>
          <a:xfrm>
            <a:off x="9046528" y="1083639"/>
            <a:ext cx="3073400" cy="4203689"/>
            <a:chOff x="3119" y="1027"/>
            <a:chExt cx="1452" cy="2647"/>
          </a:xfrm>
        </p:grpSpPr>
        <p:pic>
          <p:nvPicPr>
            <p:cNvPr id="33801" name="Picture 13" descr="约翰·洛克(John Locke，1632～1704)，英国哲学家和政治学家，他建立了古典的英国经验主义。他的政治著作奠定了现代民主的基础，代表作《政府论两篇》。"/>
            <p:cNvPicPr>
              <a:picLocks noChangeAspect="1"/>
            </p:cNvPicPr>
            <p:nvPr/>
          </p:nvPicPr>
          <p:blipFill>
            <a:blip r:embed="rId1"/>
            <a:stretch>
              <a:fillRect/>
            </a:stretch>
          </p:blipFill>
          <p:spPr>
            <a:xfrm>
              <a:off x="3270" y="1027"/>
              <a:ext cx="1204" cy="2018"/>
            </a:xfrm>
            <a:prstGeom prst="rect">
              <a:avLst/>
            </a:prstGeom>
            <a:noFill/>
            <a:ln w="9525">
              <a:noFill/>
            </a:ln>
          </p:spPr>
        </p:pic>
        <p:sp>
          <p:nvSpPr>
            <p:cNvPr id="16" name="Text Box 14"/>
            <p:cNvSpPr txBox="1">
              <a:spLocks noChangeArrowheads="1"/>
            </p:cNvSpPr>
            <p:nvPr/>
          </p:nvSpPr>
          <p:spPr bwMode="auto">
            <a:xfrm>
              <a:off x="3119" y="2996"/>
              <a:ext cx="1452" cy="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洛克</a:t>
              </a:r>
              <a:endPar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1632—1704</a:t>
              </a:r>
              <a:r>
                <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chemeClr val="tx1">
                    <a:lumMod val="50000"/>
                  </a:schemeClr>
                </a:solidFill>
                <a:effectLst/>
                <a:uLnTx/>
                <a:uFillTx/>
                <a:latin typeface="楷体" panose="02010609060101010101" pitchFamily="49" charset="-122"/>
                <a:ea typeface="楷体" panose="02010609060101010101" pitchFamily="49" charset="-122"/>
                <a:cs typeface="+mn-cs"/>
              </a:endParaRPr>
            </a:p>
          </p:txBody>
        </p:sp>
      </p:grpSp>
      <p:sp>
        <p:nvSpPr>
          <p:cNvPr id="29702" name="矩形 6"/>
          <p:cNvSpPr/>
          <p:nvPr/>
        </p:nvSpPr>
        <p:spPr>
          <a:xfrm>
            <a:off x="182880" y="1397000"/>
            <a:ext cx="8923655" cy="2553335"/>
          </a:xfrm>
          <a:prstGeom prst="rect">
            <a:avLst/>
          </a:prstGeom>
          <a:noFill/>
          <a:ln w="19050" cap="flat" cmpd="sng">
            <a:solidFill>
              <a:srgbClr val="0000FF"/>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    </a:t>
            </a:r>
            <a:r>
              <a:rPr lang="zh-CN" altLang="en-US" sz="3200" b="1" dirty="0">
                <a:solidFill>
                  <a:srgbClr val="060606"/>
                </a:solidFill>
                <a:latin typeface="楷体" panose="02010609060101010101" pitchFamily="49" charset="-122"/>
                <a:ea typeface="楷体" panose="02010609060101010101" pitchFamily="49" charset="-122"/>
                <a:sym typeface="+mn-ea"/>
              </a:rPr>
              <a:t>立法权和执行权该由不同的人员行使”“而如果执行权和对外权掌握在可以各自行动的人的手里，这就会使公共的力量处在不同的支配之下，迟早总会导致纷乱和灾祸。</a:t>
            </a:r>
            <a:endParaRPr lang="en-US" altLang="zh-CN" sz="3200" b="1" dirty="0">
              <a:solidFill>
                <a:srgbClr val="060606"/>
              </a:solidFill>
              <a:latin typeface="楷体" panose="02010609060101010101" pitchFamily="49" charset="-122"/>
              <a:ea typeface="楷体" panose="02010609060101010101" pitchFamily="49" charset="-122"/>
            </a:endParaRPr>
          </a:p>
          <a:p>
            <a:pPr marL="0" lvl="0" indent="0" algn="r">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sym typeface="+mn-ea"/>
              </a:rPr>
              <a:t>——</a:t>
            </a:r>
            <a:r>
              <a:rPr lang="zh-CN" altLang="en-US" sz="3200" b="1" dirty="0">
                <a:solidFill>
                  <a:srgbClr val="060606"/>
                </a:solidFill>
                <a:latin typeface="楷体" panose="02010609060101010101" pitchFamily="49" charset="-122"/>
                <a:ea typeface="楷体" panose="02010609060101010101" pitchFamily="49" charset="-122"/>
                <a:sym typeface="+mn-ea"/>
              </a:rPr>
              <a:t>洛克</a:t>
            </a:r>
            <a:endParaRPr lang="zh-CN" altLang="en-US" sz="2800" b="1" dirty="0">
              <a:solidFill>
                <a:srgbClr val="060606"/>
              </a:solidFill>
              <a:latin typeface="楷体" panose="02010609060101010101" pitchFamily="49" charset="-122"/>
              <a:ea typeface="楷体" panose="02010609060101010101" pitchFamily="49" charset="-122"/>
            </a:endParaRPr>
          </a:p>
        </p:txBody>
      </p:sp>
      <p:sp>
        <p:nvSpPr>
          <p:cNvPr id="3" name="文本框 9"/>
          <p:cNvSpPr txBox="1"/>
          <p:nvPr/>
        </p:nvSpPr>
        <p:spPr>
          <a:xfrm>
            <a:off x="575945" y="4288790"/>
            <a:ext cx="256984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2.</a:t>
            </a:r>
            <a:r>
              <a:rPr lang="zh-CN" altLang="en-US" sz="3600" b="1" dirty="0">
                <a:solidFill>
                  <a:schemeClr val="tx1"/>
                </a:solidFill>
                <a:latin typeface="黑体" panose="02010609060101010101" pitchFamily="49" charset="-122"/>
                <a:ea typeface="黑体" panose="02010609060101010101" pitchFamily="49" charset="-122"/>
              </a:rPr>
              <a:t>政治观：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7" name="文本框 9"/>
          <p:cNvSpPr txBox="1"/>
          <p:nvPr/>
        </p:nvSpPr>
        <p:spPr>
          <a:xfrm>
            <a:off x="2736850" y="4288790"/>
            <a:ext cx="4388485"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rPr>
              <a:t>①主张议会君主制；</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8" name="文本框 9"/>
          <p:cNvSpPr txBox="1"/>
          <p:nvPr/>
        </p:nvSpPr>
        <p:spPr>
          <a:xfrm>
            <a:off x="8698230" y="5354320"/>
            <a:ext cx="3422015" cy="95313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2800" b="1" dirty="0">
                <a:solidFill>
                  <a:schemeClr val="tx1"/>
                </a:solidFill>
                <a:latin typeface="黑体" panose="02010609060101010101" pitchFamily="49" charset="-122"/>
                <a:ea typeface="黑体" panose="02010609060101010101" pitchFamily="49" charset="-122"/>
              </a:rPr>
              <a:t>1689</a:t>
            </a:r>
            <a:r>
              <a:rPr lang="zh-CN" altLang="en-US" sz="2800" b="1" dirty="0">
                <a:solidFill>
                  <a:schemeClr val="tx1"/>
                </a:solidFill>
                <a:latin typeface="黑体" panose="02010609060101010101" pitchFamily="49" charset="-122"/>
                <a:ea typeface="黑体" panose="02010609060101010101" pitchFamily="49" charset="-122"/>
              </a:rPr>
              <a:t>年，发表《关于政府的两篇论文》</a:t>
            </a:r>
            <a:endParaRPr lang="zh-CN" altLang="en-US" sz="2800" b="1" dirty="0">
              <a:solidFill>
                <a:schemeClr val="tx1"/>
              </a:solidFill>
              <a:latin typeface="黑体" panose="02010609060101010101" pitchFamily="49" charset="-122"/>
              <a:ea typeface="黑体" panose="02010609060101010101" pitchFamily="49" charset="-122"/>
            </a:endParaRPr>
          </a:p>
        </p:txBody>
      </p:sp>
      <p:sp>
        <p:nvSpPr>
          <p:cNvPr id="9" name="文本框 9"/>
          <p:cNvSpPr txBox="1"/>
          <p:nvPr/>
        </p:nvSpPr>
        <p:spPr>
          <a:xfrm>
            <a:off x="2736850" y="5014595"/>
            <a:ext cx="544830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zh-CN" altLang="en-US" sz="3600" b="1" dirty="0">
                <a:solidFill>
                  <a:schemeClr val="tx1"/>
                </a:solidFill>
                <a:latin typeface="黑体" panose="02010609060101010101" pitchFamily="49" charset="-122"/>
                <a:ea typeface="黑体" panose="02010609060101010101" pitchFamily="49" charset="-122"/>
                <a:sym typeface="+mn-ea"/>
              </a:rPr>
              <a:t>②提出分权制约的思想</a:t>
            </a:r>
            <a:r>
              <a:rPr lang="zh-CN" altLang="en-US" sz="3600" b="1" dirty="0">
                <a:solidFill>
                  <a:schemeClr val="tx1"/>
                </a:solidFill>
                <a:latin typeface="黑体" panose="02010609060101010101" pitchFamily="49" charset="-122"/>
                <a:ea typeface="黑体" panose="02010609060101010101" pitchFamily="49" charset="-122"/>
              </a:rPr>
              <a:t>；</a:t>
            </a:r>
            <a:endParaRPr lang="zh-CN" altLang="en-US" sz="3600" b="1" dirty="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9"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grpSp>
        <p:nvGrpSpPr>
          <p:cNvPr id="30723" name="Group 14"/>
          <p:cNvGrpSpPr/>
          <p:nvPr/>
        </p:nvGrpSpPr>
        <p:grpSpPr>
          <a:xfrm>
            <a:off x="8497253" y="263208"/>
            <a:ext cx="3263900" cy="4576762"/>
            <a:chOff x="464" y="958"/>
            <a:chExt cx="1542" cy="2883"/>
          </a:xfrm>
        </p:grpSpPr>
        <p:pic>
          <p:nvPicPr>
            <p:cNvPr id="30731" name="Picture 12" descr="伏尔泰(Voltaire，1694～1778)法国启蒙运动的主要人物，诗人、剧作家、散文家、小说家、历史学家、启蒙思想家、哲学家，自由思想和自由主义的倡导者。原名弗朗索瓦·马里·阿鲁埃（François Marie Arouet），伏尔泰是他最著名的笔名。"/>
            <p:cNvPicPr>
              <a:picLocks noChangeAspect="1"/>
            </p:cNvPicPr>
            <p:nvPr/>
          </p:nvPicPr>
          <p:blipFill>
            <a:blip r:embed="rId1"/>
            <a:stretch>
              <a:fillRect/>
            </a:stretch>
          </p:blipFill>
          <p:spPr>
            <a:xfrm>
              <a:off x="518" y="958"/>
              <a:ext cx="1434" cy="2238"/>
            </a:xfrm>
            <a:prstGeom prst="rect">
              <a:avLst/>
            </a:prstGeom>
            <a:noFill/>
            <a:ln w="9525">
              <a:noFill/>
            </a:ln>
          </p:spPr>
        </p:pic>
        <p:sp>
          <p:nvSpPr>
            <p:cNvPr id="4" name="Text Box 13"/>
            <p:cNvSpPr txBox="1">
              <a:spLocks noChangeArrowheads="1"/>
            </p:cNvSpPr>
            <p:nvPr/>
          </p:nvSpPr>
          <p:spPr bwMode="auto">
            <a:xfrm>
              <a:off x="464" y="3111"/>
              <a:ext cx="1542" cy="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伏尔泰</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1694—1778</a:t>
              </a: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grpSp>
      <p:sp>
        <p:nvSpPr>
          <p:cNvPr id="30722" name="Text Box 15"/>
          <p:cNvSpPr txBox="1"/>
          <p:nvPr/>
        </p:nvSpPr>
        <p:spPr>
          <a:xfrm>
            <a:off x="154305" y="1343343"/>
            <a:ext cx="7972425" cy="2062162"/>
          </a:xfrm>
          <a:prstGeom prst="rect">
            <a:avLst/>
          </a:prstGeom>
          <a:noFill/>
          <a:ln w="12700" cap="flat" cmpd="sng">
            <a:no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如果有人能够证明不平等是合乎正义的，除非他能证明：农民的儿子生来颈上旧带着轭，而贵族的儿子生来腿上就带着踢马刺。     </a:t>
            </a:r>
            <a:endParaRPr lang="en-US" altLang="zh-CN" sz="3200" b="1" dirty="0">
              <a:solidFill>
                <a:srgbClr val="060606"/>
              </a:solidFill>
              <a:latin typeface="楷体" panose="02010609060101010101" pitchFamily="49" charset="-122"/>
              <a:ea typeface="楷体" panose="02010609060101010101" pitchFamily="49" charset="-122"/>
            </a:endParaRPr>
          </a:p>
          <a:p>
            <a:pPr marL="0" lvl="0" indent="0" algn="r"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伏尔泰</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5" name="TextBox 9"/>
          <p:cNvSpPr txBox="1">
            <a:spLocks noChangeArrowheads="1"/>
          </p:cNvSpPr>
          <p:nvPr/>
        </p:nvSpPr>
        <p:spPr bwMode="auto">
          <a:xfrm>
            <a:off x="3495675" y="4497070"/>
            <a:ext cx="124904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平等</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
        <p:nvSpPr>
          <p:cNvPr id="10" name="TextBox 10"/>
          <p:cNvSpPr txBox="1">
            <a:spLocks noChangeArrowheads="1"/>
          </p:cNvSpPr>
          <p:nvPr/>
        </p:nvSpPr>
        <p:spPr bwMode="auto">
          <a:xfrm>
            <a:off x="3595370" y="5664200"/>
            <a:ext cx="608774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人有思想、出版、信仰自由</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
        <p:nvSpPr>
          <p:cNvPr id="11" name="左大括号 10"/>
          <p:cNvSpPr/>
          <p:nvPr/>
        </p:nvSpPr>
        <p:spPr>
          <a:xfrm>
            <a:off x="3228975" y="4770438"/>
            <a:ext cx="190500" cy="1538288"/>
          </a:xfrm>
          <a:prstGeom prst="leftBrace">
            <a:avLst/>
          </a:prstGeom>
          <a:ln w="2540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TextBox 13"/>
          <p:cNvSpPr txBox="1">
            <a:spLocks noChangeArrowheads="1"/>
          </p:cNvSpPr>
          <p:nvPr/>
        </p:nvSpPr>
        <p:spPr bwMode="auto">
          <a:xfrm>
            <a:off x="2383790" y="4296728"/>
            <a:ext cx="758825"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rPr>
              <a:t>自然权利说</a:t>
            </a:r>
            <a:endParaRPr kumimoji="0" lang="zh-CN" altLang="en-US" sz="3735" b="1"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mn-cs"/>
            </a:endParaRPr>
          </a:p>
        </p:txBody>
      </p:sp>
      <p:sp>
        <p:nvSpPr>
          <p:cNvPr id="30730" name="Text Box 3"/>
          <p:cNvSpPr txBox="1"/>
          <p:nvPr/>
        </p:nvSpPr>
        <p:spPr>
          <a:xfrm>
            <a:off x="182880" y="3330575"/>
            <a:ext cx="7943850" cy="1076325"/>
          </a:xfrm>
          <a:prstGeom prst="rect">
            <a:avLst/>
          </a:prstGeom>
          <a:noFill/>
          <a:ln w="19050" cap="flat" cmpd="sng">
            <a:no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50000"/>
              </a:spcBef>
              <a:buNone/>
            </a:pPr>
            <a:r>
              <a:rPr lang="zh-CN" altLang="en-US" sz="3200" b="1" dirty="0">
                <a:solidFill>
                  <a:srgbClr val="060606"/>
                </a:solidFill>
                <a:latin typeface="楷体" panose="02010609060101010101" pitchFamily="49" charset="-122"/>
                <a:ea typeface="楷体" panose="02010609060101010101" pitchFamily="49" charset="-122"/>
              </a:rPr>
              <a:t>    我不同意你说的每一个字，但我誓死捍卫你说话的权利。         </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伏尔泰</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13" name="文本框 9"/>
          <p:cNvSpPr txBox="1"/>
          <p:nvPr/>
        </p:nvSpPr>
        <p:spPr>
          <a:xfrm>
            <a:off x="154305" y="4940300"/>
            <a:ext cx="2131695" cy="11988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lgn="l">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1.</a:t>
            </a:r>
            <a:r>
              <a:rPr lang="zh-CN" altLang="en-US" sz="3600" b="1" dirty="0">
                <a:solidFill>
                  <a:schemeClr val="tx1"/>
                </a:solidFill>
                <a:latin typeface="黑体" panose="02010609060101010101" pitchFamily="49" charset="-122"/>
                <a:ea typeface="黑体" panose="02010609060101010101" pitchFamily="49" charset="-122"/>
              </a:rPr>
              <a:t>人的权利观：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14" name="文本框 13"/>
          <p:cNvSpPr txBox="1"/>
          <p:nvPr/>
        </p:nvSpPr>
        <p:spPr>
          <a:xfrm>
            <a:off x="4744720" y="4497070"/>
            <a:ext cx="4115435" cy="95313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nchor="t">
            <a:spAutoFit/>
          </a:bodyPr>
          <a:lstStyle/>
          <a:p>
            <a:r>
              <a:rPr lang="zh-CN" altLang="en-US" sz="2800" b="1" noProof="0" dirty="0">
                <a:ln>
                  <a:noFill/>
                </a:ln>
                <a:solidFill>
                  <a:srgbClr val="060606"/>
                </a:solidFill>
                <a:effectLst/>
                <a:uLnTx/>
                <a:uFillTx/>
                <a:latin typeface="黑体" panose="02010609060101010101" pitchFamily="49" charset="-122"/>
                <a:ea typeface="黑体" panose="02010609060101010101" pitchFamily="49" charset="-122"/>
                <a:sym typeface="+mn-ea"/>
              </a:rPr>
              <a:t>强调法律面前人人平等，</a:t>
            </a:r>
            <a:endParaRPr lang="zh-CN" altLang="en-US" sz="2800" b="1" noProof="0" dirty="0">
              <a:ln>
                <a:noFill/>
              </a:ln>
              <a:solidFill>
                <a:srgbClr val="060606"/>
              </a:solidFill>
              <a:effectLst/>
              <a:uLnTx/>
              <a:uFillTx/>
              <a:latin typeface="黑体" panose="02010609060101010101" pitchFamily="49" charset="-122"/>
              <a:ea typeface="黑体" panose="02010609060101010101" pitchFamily="49" charset="-122"/>
              <a:sym typeface="+mn-ea"/>
            </a:endParaRPr>
          </a:p>
          <a:p>
            <a:r>
              <a:rPr lang="zh-CN" altLang="en-US" sz="2800" b="1" noProof="0" dirty="0">
                <a:ln>
                  <a:noFill/>
                </a:ln>
                <a:solidFill>
                  <a:srgbClr val="060606"/>
                </a:solidFill>
                <a:effectLst/>
                <a:uLnTx/>
                <a:uFillTx/>
                <a:latin typeface="黑体" panose="02010609060101010101" pitchFamily="49" charset="-122"/>
                <a:ea typeface="黑体" panose="02010609060101010101" pitchFamily="49" charset="-122"/>
                <a:sym typeface="+mn-ea"/>
              </a:rPr>
              <a:t>而不是社会生活的平等。</a:t>
            </a:r>
            <a:endParaRPr lang="zh-CN" altLang="en-US" sz="2800" b="1" noProof="0" dirty="0">
              <a:ln>
                <a:noFill/>
              </a:ln>
              <a:solidFill>
                <a:srgbClr val="060606"/>
              </a:solidFill>
              <a:effectLst/>
              <a:uLnTx/>
              <a:uFillTx/>
              <a:latin typeface="黑体" panose="02010609060101010101" pitchFamily="49" charset="-122"/>
              <a:ea typeface="黑体" panose="02010609060101010101"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bldLvl="0" animBg="1"/>
      <p:bldP spid="12" grpId="0"/>
      <p:bldP spid="13"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grpSp>
        <p:nvGrpSpPr>
          <p:cNvPr id="30723" name="Group 14"/>
          <p:cNvGrpSpPr/>
          <p:nvPr/>
        </p:nvGrpSpPr>
        <p:grpSpPr>
          <a:xfrm>
            <a:off x="8517573" y="1211263"/>
            <a:ext cx="3263900" cy="4576762"/>
            <a:chOff x="464" y="958"/>
            <a:chExt cx="1542" cy="2883"/>
          </a:xfrm>
        </p:grpSpPr>
        <p:pic>
          <p:nvPicPr>
            <p:cNvPr id="30731" name="Picture 12" descr="伏尔泰(Voltaire，1694～1778)法国启蒙运动的主要人物，诗人、剧作家、散文家、小说家、历史学家、启蒙思想家、哲学家，自由思想和自由主义的倡导者。原名弗朗索瓦·马里·阿鲁埃（François Marie Arouet），伏尔泰是他最著名的笔名。"/>
            <p:cNvPicPr>
              <a:picLocks noChangeAspect="1"/>
            </p:cNvPicPr>
            <p:nvPr/>
          </p:nvPicPr>
          <p:blipFill>
            <a:blip r:embed="rId1"/>
            <a:stretch>
              <a:fillRect/>
            </a:stretch>
          </p:blipFill>
          <p:spPr>
            <a:xfrm>
              <a:off x="518" y="958"/>
              <a:ext cx="1434" cy="2238"/>
            </a:xfrm>
            <a:prstGeom prst="rect">
              <a:avLst/>
            </a:prstGeom>
            <a:noFill/>
            <a:ln w="9525">
              <a:noFill/>
            </a:ln>
          </p:spPr>
        </p:pic>
        <p:sp>
          <p:nvSpPr>
            <p:cNvPr id="4" name="Text Box 13"/>
            <p:cNvSpPr txBox="1">
              <a:spLocks noChangeArrowheads="1"/>
            </p:cNvSpPr>
            <p:nvPr/>
          </p:nvSpPr>
          <p:spPr bwMode="auto">
            <a:xfrm>
              <a:off x="464" y="3111"/>
              <a:ext cx="1542" cy="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伏尔泰</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1694—1778</a:t>
              </a: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grpSp>
      <p:sp>
        <p:nvSpPr>
          <p:cNvPr id="30722" name="Text Box 15"/>
          <p:cNvSpPr txBox="1"/>
          <p:nvPr/>
        </p:nvSpPr>
        <p:spPr>
          <a:xfrm>
            <a:off x="182880" y="1858328"/>
            <a:ext cx="7972425" cy="1568450"/>
          </a:xfrm>
          <a:prstGeom prst="rect">
            <a:avLst/>
          </a:prstGeom>
          <a:noFill/>
          <a:ln w="12700" cap="flat" cmpd="sng">
            <a:no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自由自存在于依靠法律进行统治的地方。</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     </a:t>
            </a:r>
            <a:endParaRPr lang="en-US" altLang="zh-CN" sz="3200" b="1" dirty="0">
              <a:solidFill>
                <a:srgbClr val="060606"/>
              </a:solidFill>
              <a:latin typeface="楷体" panose="02010609060101010101" pitchFamily="49" charset="-122"/>
              <a:ea typeface="楷体" panose="02010609060101010101" pitchFamily="49" charset="-122"/>
            </a:endParaRPr>
          </a:p>
          <a:p>
            <a:pPr marL="0" lvl="0" indent="0" algn="r" eaLnBrk="1" hangingPunct="1">
              <a:spcBef>
                <a:spcPct val="0"/>
              </a:spcBef>
              <a:buFontTx/>
              <a:buNone/>
            </a:pP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伏尔泰</a:t>
            </a:r>
            <a:endParaRPr lang="zh-CN" altLang="en-US" sz="3200" b="1" dirty="0">
              <a:solidFill>
                <a:srgbClr val="060606"/>
              </a:solidFill>
              <a:latin typeface="楷体" panose="02010609060101010101" pitchFamily="49" charset="-122"/>
              <a:ea typeface="楷体" panose="02010609060101010101" pitchFamily="49" charset="-122"/>
            </a:endParaRPr>
          </a:p>
        </p:txBody>
      </p:sp>
      <p:sp>
        <p:nvSpPr>
          <p:cNvPr id="3" name="TextBox 10"/>
          <p:cNvSpPr txBox="1">
            <a:spLocks noChangeArrowheads="1"/>
          </p:cNvSpPr>
          <p:nvPr/>
        </p:nvSpPr>
        <p:spPr bwMode="auto">
          <a:xfrm>
            <a:off x="616585" y="3565525"/>
            <a:ext cx="7464425" cy="119888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自由与法律的关系：</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法律保障自由，自由受法律的约束</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
        <p:nvSpPr>
          <p:cNvPr id="7" name="文本框 9"/>
          <p:cNvSpPr txBox="1"/>
          <p:nvPr/>
        </p:nvSpPr>
        <p:spPr>
          <a:xfrm>
            <a:off x="182880" y="4960620"/>
            <a:ext cx="252095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2.</a:t>
            </a:r>
            <a:r>
              <a:rPr lang="zh-CN" altLang="en-US" sz="3600" b="1" dirty="0">
                <a:solidFill>
                  <a:schemeClr val="tx1"/>
                </a:solidFill>
                <a:latin typeface="黑体" panose="02010609060101010101" pitchFamily="49" charset="-122"/>
                <a:ea typeface="黑体" panose="02010609060101010101" pitchFamily="49" charset="-122"/>
              </a:rPr>
              <a:t>政治观：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8" name="TextBox 10"/>
          <p:cNvSpPr txBox="1">
            <a:spLocks noChangeArrowheads="1"/>
          </p:cNvSpPr>
          <p:nvPr/>
        </p:nvSpPr>
        <p:spPr bwMode="auto">
          <a:xfrm>
            <a:off x="2430145" y="4960620"/>
            <a:ext cx="608774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主张开明君主制；</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（希望</a:t>
            </a:r>
            <a:r>
              <a:rPr kumimoji="0" lang="en-US" altLang="zh-CN"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a:t>
            </a: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开明</a:t>
            </a:r>
            <a:r>
              <a:rPr kumimoji="0" lang="en-US" altLang="zh-CN"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a:t>
            </a: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君主通过改革，过渡到君主立宪制度）</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8"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2"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grpSp>
        <p:nvGrpSpPr>
          <p:cNvPr id="30723" name="Group 14"/>
          <p:cNvGrpSpPr/>
          <p:nvPr/>
        </p:nvGrpSpPr>
        <p:grpSpPr>
          <a:xfrm>
            <a:off x="9186545" y="523240"/>
            <a:ext cx="2884805" cy="4315170"/>
            <a:chOff x="464" y="958"/>
            <a:chExt cx="1542" cy="2943"/>
          </a:xfrm>
        </p:grpSpPr>
        <p:pic>
          <p:nvPicPr>
            <p:cNvPr id="30731" name="Picture 12" descr="伏尔泰(Voltaire，1694～1778)法国启蒙运动的主要人物，诗人、剧作家、散文家、小说家、历史学家、启蒙思想家、哲学家，自由思想和自由主义的倡导者。原名弗朗索瓦·马里·阿鲁埃（François Marie Arouet），伏尔泰是他最著名的笔名。"/>
            <p:cNvPicPr>
              <a:picLocks noChangeAspect="1"/>
            </p:cNvPicPr>
            <p:nvPr/>
          </p:nvPicPr>
          <p:blipFill>
            <a:blip r:embed="rId1"/>
            <a:stretch>
              <a:fillRect/>
            </a:stretch>
          </p:blipFill>
          <p:spPr>
            <a:xfrm>
              <a:off x="518" y="958"/>
              <a:ext cx="1434" cy="2238"/>
            </a:xfrm>
            <a:prstGeom prst="rect">
              <a:avLst/>
            </a:prstGeom>
            <a:noFill/>
            <a:ln w="9525">
              <a:noFill/>
            </a:ln>
          </p:spPr>
        </p:pic>
        <p:sp>
          <p:nvSpPr>
            <p:cNvPr id="4" name="Text Box 13"/>
            <p:cNvSpPr txBox="1">
              <a:spLocks noChangeArrowheads="1"/>
            </p:cNvSpPr>
            <p:nvPr/>
          </p:nvSpPr>
          <p:spPr bwMode="auto">
            <a:xfrm>
              <a:off x="464" y="3111"/>
              <a:ext cx="1542" cy="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伏尔泰</a:t>
              </a:r>
              <a:endParaRPr kumimoji="0" lang="zh-CN" altLang="en-US" sz="3735"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1694—1778</a:t>
              </a:r>
              <a:r>
                <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rgbClr val="060606"/>
                </a:solidFill>
                <a:effectLst/>
                <a:uLnTx/>
                <a:uFillTx/>
                <a:latin typeface="楷体" panose="02010609060101010101" pitchFamily="49" charset="-122"/>
                <a:ea typeface="楷体" panose="02010609060101010101" pitchFamily="49" charset="-122"/>
                <a:cs typeface="+mn-cs"/>
              </a:endParaRPr>
            </a:p>
          </p:txBody>
        </p:sp>
      </p:grpSp>
      <p:sp>
        <p:nvSpPr>
          <p:cNvPr id="30722" name="Text Box 15"/>
          <p:cNvSpPr txBox="1"/>
          <p:nvPr/>
        </p:nvSpPr>
        <p:spPr>
          <a:xfrm>
            <a:off x="144780" y="1397000"/>
            <a:ext cx="9071610" cy="4030980"/>
          </a:xfrm>
          <a:prstGeom prst="rect">
            <a:avLst/>
          </a:prstGeom>
          <a:noFill/>
          <a:ln w="12700" cap="flat" cmpd="sng">
            <a:no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eaLnBrk="1" hangingPunct="1">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他对天主教会作了大胆的攻击……他揭穿了《圣经》里面的各种荒诞不经的迷信记载。他认为现存社会的一切灾难都来源于无知，而无知就是教会造成的。</a:t>
            </a:r>
            <a:endParaRPr lang="zh-CN" altLang="en-US" sz="3200" b="1" dirty="0">
              <a:solidFill>
                <a:srgbClr val="060606"/>
              </a:solidFill>
              <a:latin typeface="楷体" panose="02010609060101010101" pitchFamily="49" charset="-122"/>
              <a:ea typeface="楷体" panose="02010609060101010101" pitchFamily="49" charset="-122"/>
            </a:endParaRPr>
          </a:p>
          <a:p>
            <a:pPr marL="0" lvl="0" indent="0" eaLnBrk="1" hangingPunct="1">
              <a:spcBef>
                <a:spcPct val="0"/>
              </a:spcBef>
              <a:buFontTx/>
              <a:buNone/>
            </a:pPr>
            <a:r>
              <a:rPr lang="zh-CN" altLang="en-US" sz="3200" b="1" dirty="0">
                <a:solidFill>
                  <a:srgbClr val="060606"/>
                </a:solidFill>
                <a:latin typeface="楷体" panose="02010609060101010101" pitchFamily="49" charset="-122"/>
                <a:ea typeface="楷体" panose="02010609060101010101" pitchFamily="49" charset="-122"/>
              </a:rPr>
              <a:t>    伏尔泰虽然以反对天主教会为己任，但是他又承认有必要保留宗教，因为他认为宗教可以维系人心，有助于巩固社会秩序。他有一句名言：</a:t>
            </a:r>
            <a:r>
              <a:rPr lang="en-US" altLang="zh-CN" sz="3200" b="1" dirty="0">
                <a:solidFill>
                  <a:srgbClr val="060606"/>
                </a:solidFill>
                <a:latin typeface="楷体" panose="02010609060101010101" pitchFamily="49" charset="-122"/>
                <a:ea typeface="楷体" panose="02010609060101010101" pitchFamily="49" charset="-122"/>
              </a:rPr>
              <a:t>“</a:t>
            </a:r>
            <a:r>
              <a:rPr lang="zh-CN" altLang="en-US" sz="3200" b="1" dirty="0">
                <a:solidFill>
                  <a:srgbClr val="060606"/>
                </a:solidFill>
                <a:latin typeface="楷体" panose="02010609060101010101" pitchFamily="49" charset="-122"/>
                <a:ea typeface="楷体" panose="02010609060101010101" pitchFamily="49" charset="-122"/>
              </a:rPr>
              <a:t>如果没有上帝，那么也要捏造一个来。</a:t>
            </a:r>
            <a:r>
              <a:rPr lang="en-US" altLang="zh-CN" sz="3200" b="1" dirty="0">
                <a:solidFill>
                  <a:srgbClr val="060606"/>
                </a:solidFill>
                <a:latin typeface="楷体" panose="02010609060101010101" pitchFamily="49" charset="-122"/>
                <a:ea typeface="楷体" panose="02010609060101010101" pitchFamily="49" charset="-122"/>
              </a:rPr>
              <a:t>”</a:t>
            </a:r>
            <a:endParaRPr lang="en-US" altLang="zh-CN" sz="3200" b="1" dirty="0">
              <a:solidFill>
                <a:srgbClr val="060606"/>
              </a:solidFill>
              <a:latin typeface="楷体" panose="02010609060101010101" pitchFamily="49" charset="-122"/>
              <a:ea typeface="楷体" panose="02010609060101010101" pitchFamily="49" charset="-122"/>
            </a:endParaRPr>
          </a:p>
        </p:txBody>
      </p:sp>
      <p:sp>
        <p:nvSpPr>
          <p:cNvPr id="7" name="文本框 9"/>
          <p:cNvSpPr txBox="1"/>
          <p:nvPr/>
        </p:nvSpPr>
        <p:spPr>
          <a:xfrm>
            <a:off x="144780" y="5427980"/>
            <a:ext cx="2520950" cy="6451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000" kern="1200">
                <a:solidFill>
                  <a:schemeClr val="accent1"/>
                </a:solidFill>
                <a:latin typeface="+mn-lt"/>
                <a:ea typeface="仿宋_GB2312" panose="02010609030101010101" charset="-122"/>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stStyle>
          <a:p>
            <a:pPr marL="0" lvl="0" indent="0">
              <a:spcBef>
                <a:spcPct val="0"/>
              </a:spcBef>
              <a:buFontTx/>
              <a:buNone/>
            </a:pPr>
            <a:r>
              <a:rPr lang="en-US" altLang="zh-CN" sz="3600" b="1" dirty="0">
                <a:solidFill>
                  <a:schemeClr val="tx1"/>
                </a:solidFill>
                <a:latin typeface="黑体" panose="02010609060101010101" pitchFamily="49" charset="-122"/>
                <a:ea typeface="黑体" panose="02010609060101010101" pitchFamily="49" charset="-122"/>
              </a:rPr>
              <a:t>3.</a:t>
            </a:r>
            <a:r>
              <a:rPr lang="zh-CN" altLang="en-US" sz="3600" b="1" dirty="0">
                <a:solidFill>
                  <a:schemeClr val="tx1"/>
                </a:solidFill>
                <a:latin typeface="黑体" panose="02010609060101010101" pitchFamily="49" charset="-122"/>
                <a:ea typeface="黑体" panose="02010609060101010101" pitchFamily="49" charset="-122"/>
              </a:rPr>
              <a:t>宗教观：</a:t>
            </a:r>
            <a:endParaRPr lang="zh-CN" altLang="en-US" sz="3600" b="1" dirty="0">
              <a:solidFill>
                <a:schemeClr val="tx1"/>
              </a:solidFill>
              <a:latin typeface="黑体" panose="02010609060101010101" pitchFamily="49" charset="-122"/>
              <a:ea typeface="黑体" panose="02010609060101010101" pitchFamily="49" charset="-122"/>
            </a:endParaRPr>
          </a:p>
        </p:txBody>
      </p:sp>
      <p:sp>
        <p:nvSpPr>
          <p:cNvPr id="5" name="TextBox 10"/>
          <p:cNvSpPr txBox="1">
            <a:spLocks noChangeArrowheads="1"/>
          </p:cNvSpPr>
          <p:nvPr/>
        </p:nvSpPr>
        <p:spPr bwMode="auto">
          <a:xfrm>
            <a:off x="2410460" y="5487670"/>
            <a:ext cx="941959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rPr>
              <a:t>①批判天主教会以及宗教迷信；②肯定教会巩固社会秩序的作用；③宗教（上帝）伦理化；</a:t>
            </a:r>
            <a:endParaRPr kumimoji="0" lang="zh-CN" altLang="en-US" sz="3600" b="1" i="0" u="none" strike="noStrike" kern="1200" cap="none" spc="0" normalizeH="0" baseline="0" noProof="0" dirty="0">
              <a:ln>
                <a:noFill/>
              </a:ln>
              <a:solidFill>
                <a:srgbClr val="060606"/>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srcRect b="14145"/>
          <a:stretch>
            <a:fillRect/>
          </a:stretch>
        </p:blipFill>
        <p:spPr>
          <a:xfrm flipH="1">
            <a:off x="8203598" y="1985653"/>
            <a:ext cx="4661700" cy="4002314"/>
          </a:xfrm>
          <a:prstGeom prst="rect">
            <a:avLst/>
          </a:prstGeom>
        </p:spPr>
      </p:pic>
      <p:sp>
        <p:nvSpPr>
          <p:cNvPr id="2" name="矩形 1"/>
          <p:cNvSpPr/>
          <p:nvPr/>
        </p:nvSpPr>
        <p:spPr>
          <a:xfrm>
            <a:off x="487680" y="1334135"/>
            <a:ext cx="8928100" cy="4218940"/>
          </a:xfrm>
          <a:prstGeom prst="rect">
            <a:avLst/>
          </a:prstGeom>
          <a:noFill/>
          <a:ln>
            <a:solidFill>
              <a:srgbClr val="A1C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框 2"/>
          <p:cNvSpPr txBox="1"/>
          <p:nvPr/>
        </p:nvSpPr>
        <p:spPr>
          <a:xfrm>
            <a:off x="8274627" y="991374"/>
            <a:ext cx="868680" cy="922020"/>
          </a:xfrm>
          <a:prstGeom prst="rect">
            <a:avLst/>
          </a:prstGeom>
          <a:noFill/>
        </p:spPr>
        <p:txBody>
          <a:bodyPr wrap="none" rtlCol="0">
            <a:spAutoFit/>
          </a:bodyPr>
          <a:lstStyle/>
          <a:p>
            <a:r>
              <a:rPr kumimoji="1" lang="zh-CN" altLang="en-US" sz="5400" dirty="0">
                <a:latin typeface="Source Han Serif CN Medium" panose="02020400000000000000" pitchFamily="18" charset="-128"/>
                <a:ea typeface="Source Han Serif CN Medium" panose="02020400000000000000" pitchFamily="18" charset="-128"/>
              </a:rPr>
              <a:t>拓</a:t>
            </a:r>
            <a:endParaRPr kumimoji="1" lang="zh-CN" altLang="en-US" sz="5400" dirty="0">
              <a:latin typeface="Source Han Serif CN Medium" panose="02020400000000000000" pitchFamily="18" charset="-128"/>
              <a:ea typeface="Source Han Serif CN Medium" panose="02020400000000000000" pitchFamily="18" charset="-128"/>
            </a:endParaRPr>
          </a:p>
        </p:txBody>
      </p:sp>
      <p:sp>
        <p:nvSpPr>
          <p:cNvPr id="4" name="文本框 3"/>
          <p:cNvSpPr txBox="1"/>
          <p:nvPr/>
        </p:nvSpPr>
        <p:spPr>
          <a:xfrm>
            <a:off x="9143120" y="1769291"/>
            <a:ext cx="944880" cy="1014730"/>
          </a:xfrm>
          <a:prstGeom prst="rect">
            <a:avLst/>
          </a:prstGeom>
          <a:noFill/>
        </p:spPr>
        <p:txBody>
          <a:bodyPr wrap="none" rtlCol="0">
            <a:spAutoFit/>
          </a:bodyPr>
          <a:lstStyle/>
          <a:p>
            <a:r>
              <a:rPr kumimoji="1" lang="zh-CN" altLang="en-US" sz="6000" dirty="0">
                <a:latin typeface="Source Han Serif CN Medium" panose="02020400000000000000" pitchFamily="18" charset="-128"/>
                <a:ea typeface="Source Han Serif CN Medium" panose="02020400000000000000" pitchFamily="18" charset="-128"/>
              </a:rPr>
              <a:t>展</a:t>
            </a:r>
            <a:endParaRPr kumimoji="1" lang="zh-CN" altLang="en-US" sz="6000" dirty="0">
              <a:latin typeface="Source Han Serif CN Medium" panose="02020400000000000000" pitchFamily="18" charset="-128"/>
              <a:ea typeface="Source Han Serif CN Medium" panose="02020400000000000000" pitchFamily="18" charset="-128"/>
            </a:endParaRPr>
          </a:p>
        </p:txBody>
      </p:sp>
      <p:sp>
        <p:nvSpPr>
          <p:cNvPr id="5" name="文本框 4"/>
          <p:cNvSpPr txBox="1"/>
          <p:nvPr/>
        </p:nvSpPr>
        <p:spPr>
          <a:xfrm>
            <a:off x="476250" y="1674495"/>
            <a:ext cx="8950960" cy="3538220"/>
          </a:xfrm>
          <a:prstGeom prst="rect">
            <a:avLst/>
          </a:prstGeom>
          <a:noFill/>
        </p:spPr>
        <p:txBody>
          <a:bodyPr wrap="square" rtlCol="0">
            <a:spAutoFit/>
          </a:bodyPr>
          <a:lstStyle/>
          <a:p>
            <a:pPr fontAlgn="auto">
              <a:lnSpc>
                <a:spcPct val="100000"/>
              </a:lnSpc>
            </a:pPr>
            <a:r>
              <a:rPr lang="en-US" altLang="zh-CN" sz="3200" b="1"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在我们多灾多难的世界上，生活在社会中的人们不可能不划分为两个阶级，一个是富人阶级，另一个是贫困阶级。</a:t>
            </a:r>
            <a:r>
              <a:rPr lang="en-US" altLang="zh-CN" sz="3200" b="1" dirty="0">
                <a:latin typeface="楷体" panose="02010609060101010101" pitchFamily="49" charset="-122"/>
                <a:ea typeface="楷体" panose="02010609060101010101" pitchFamily="49" charset="-122"/>
                <a:sym typeface="+mn-ea"/>
              </a:rPr>
              <a:t>”</a:t>
            </a:r>
            <a:endParaRPr lang="en-US" altLang="zh-CN" sz="3200" b="1" dirty="0">
              <a:latin typeface="楷体" panose="02010609060101010101" pitchFamily="49" charset="-122"/>
              <a:ea typeface="楷体" panose="02010609060101010101" pitchFamily="49" charset="-122"/>
              <a:sym typeface="+mn-ea"/>
            </a:endParaRPr>
          </a:p>
          <a:p>
            <a:pPr fontAlgn="auto">
              <a:lnSpc>
                <a:spcPct val="100000"/>
              </a:lnSpc>
            </a:pPr>
            <a:r>
              <a:rPr kumimoji="1" lang="en-US" altLang="zh-CN" sz="3200" b="1" spc="120" dirty="0">
                <a:solidFill>
                  <a:schemeClr val="tx1">
                    <a:lumMod val="75000"/>
                    <a:lumOff val="25000"/>
                  </a:schemeClr>
                </a:solidFill>
                <a:latin typeface="楷体" panose="02010609060101010101" pitchFamily="49" charset="-122"/>
                <a:ea typeface="楷体" panose="02010609060101010101" pitchFamily="49" charset="-122"/>
                <a:sym typeface="+mn-ea"/>
              </a:rPr>
              <a:t>    “</a:t>
            </a:r>
            <a:r>
              <a:rPr kumimoji="1" lang="zh-CN" altLang="en-US" sz="3200" b="1" spc="120" dirty="0">
                <a:solidFill>
                  <a:schemeClr val="tx1">
                    <a:lumMod val="75000"/>
                    <a:lumOff val="25000"/>
                  </a:schemeClr>
                </a:solidFill>
                <a:latin typeface="楷体" panose="02010609060101010101" pitchFamily="49" charset="-122"/>
                <a:ea typeface="楷体" panose="02010609060101010101" pitchFamily="49" charset="-122"/>
                <a:sym typeface="+mn-ea"/>
              </a:rPr>
              <a:t>在这个社会里，既无土地又无房屋的人难道也应该由选举权吗？</a:t>
            </a:r>
            <a:r>
              <a:rPr kumimoji="1" lang="en-US" altLang="zh-CN" sz="3200" b="1" spc="120" dirty="0">
                <a:solidFill>
                  <a:schemeClr val="tx1">
                    <a:lumMod val="75000"/>
                    <a:lumOff val="25000"/>
                  </a:schemeClr>
                </a:solidFill>
                <a:latin typeface="楷体" panose="02010609060101010101" pitchFamily="49" charset="-122"/>
                <a:ea typeface="楷体" panose="02010609060101010101" pitchFamily="49" charset="-122"/>
                <a:sym typeface="+mn-ea"/>
              </a:rPr>
              <a:t>”</a:t>
            </a:r>
            <a:endParaRPr kumimoji="1" lang="en-US" altLang="zh-CN" sz="3200" b="1" spc="120" dirty="0">
              <a:solidFill>
                <a:schemeClr val="tx1">
                  <a:lumMod val="75000"/>
                  <a:lumOff val="25000"/>
                </a:schemeClr>
              </a:solidFill>
              <a:latin typeface="楷体" panose="02010609060101010101" pitchFamily="49" charset="-122"/>
              <a:ea typeface="楷体" panose="02010609060101010101" pitchFamily="49" charset="-122"/>
              <a:sym typeface="+mn-ea"/>
            </a:endParaRPr>
          </a:p>
          <a:p>
            <a:pPr fontAlgn="auto">
              <a:lnSpc>
                <a:spcPct val="100000"/>
              </a:lnSpc>
            </a:pPr>
            <a:r>
              <a:rPr kumimoji="1" lang="zh-CN" altLang="en-US" sz="3200" b="1" spc="120" dirty="0">
                <a:solidFill>
                  <a:schemeClr val="tx1">
                    <a:lumMod val="75000"/>
                    <a:lumOff val="25000"/>
                  </a:schemeClr>
                </a:solidFill>
                <a:latin typeface="楷体" panose="02010609060101010101" pitchFamily="49" charset="-122"/>
                <a:ea typeface="楷体" panose="02010609060101010101" pitchFamily="49" charset="-122"/>
                <a:sym typeface="+mn-ea"/>
              </a:rPr>
              <a:t>    伏尔泰对中国古老的文化思想颂扬备至，他</a:t>
            </a:r>
            <a:r>
              <a:rPr kumimoji="1" lang="zh-CN" altLang="en-US" sz="3200" b="1" spc="120" dirty="0">
                <a:solidFill>
                  <a:srgbClr val="FF0000"/>
                </a:solidFill>
                <a:latin typeface="楷体" panose="02010609060101010101" pitchFamily="49" charset="-122"/>
                <a:ea typeface="楷体" panose="02010609060101010101" pitchFamily="49" charset="-122"/>
                <a:sym typeface="+mn-ea"/>
              </a:rPr>
              <a:t>服膺孔孟的仁义学说</a:t>
            </a:r>
            <a:r>
              <a:rPr kumimoji="1" lang="zh-CN" altLang="en-US" sz="3200" b="1" spc="120" dirty="0">
                <a:solidFill>
                  <a:schemeClr val="tx1">
                    <a:lumMod val="75000"/>
                    <a:lumOff val="25000"/>
                  </a:schemeClr>
                </a:solidFill>
                <a:latin typeface="楷体" panose="02010609060101010101" pitchFamily="49" charset="-122"/>
                <a:ea typeface="楷体" panose="02010609060101010101" pitchFamily="49" charset="-122"/>
                <a:sym typeface="+mn-ea"/>
              </a:rPr>
              <a:t>。</a:t>
            </a:r>
            <a:endParaRPr kumimoji="1" lang="zh-CN" altLang="en-US" sz="3200" b="1" spc="120" dirty="0">
              <a:solidFill>
                <a:schemeClr val="tx1">
                  <a:lumMod val="75000"/>
                  <a:lumOff val="25000"/>
                </a:schemeClr>
              </a:solidFill>
              <a:latin typeface="楷体" panose="02010609060101010101" pitchFamily="49" charset="-122"/>
              <a:ea typeface="楷体" panose="02010609060101010101" pitchFamily="49" charset="-122"/>
              <a:sym typeface="+mn-ea"/>
            </a:endParaRPr>
          </a:p>
        </p:txBody>
      </p:sp>
      <p:sp>
        <p:nvSpPr>
          <p:cNvPr id="8" name="文本框 7"/>
          <p:cNvSpPr txBox="1"/>
          <p:nvPr/>
        </p:nvSpPr>
        <p:spPr>
          <a:xfrm>
            <a:off x="2434590" y="232410"/>
            <a:ext cx="5034280" cy="9220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zh-CN" sz="5400" b="1" dirty="0">
                <a:latin typeface="方正舒体" panose="02010601030101010101" charset="-122"/>
                <a:ea typeface="方正舒体" panose="02010601030101010101" charset="-122"/>
              </a:rPr>
              <a:t>伏尔泰的另一面</a:t>
            </a:r>
            <a:endParaRPr lang="zh-CN" sz="5400" b="1" dirty="0">
              <a:latin typeface="方正舒体" panose="02010601030101010101" charset="-122"/>
              <a:ea typeface="方正舒体" panose="02010601030101010101" charset="-122"/>
            </a:endParaRP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13840" y="1691640"/>
            <a:ext cx="9185275" cy="3761740"/>
          </a:xfrm>
          <a:prstGeom prst="rect">
            <a:avLst/>
          </a:prstGeom>
          <a:noFill/>
          <a:ln>
            <a:solidFill>
              <a:srgbClr val="A1C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p:nvSpPr>
        <p:spPr>
          <a:xfrm>
            <a:off x="4648200" y="1401040"/>
            <a:ext cx="2971800" cy="4322619"/>
          </a:xfrm>
          <a:prstGeom prst="rect">
            <a:avLst/>
          </a:prstGeom>
          <a:solidFill>
            <a:srgbClr val="A1C092"/>
          </a:solidFill>
          <a:ln>
            <a:noFill/>
          </a:ln>
          <a:effectLst>
            <a:outerShdw blurRad="393700" sx="107000" sy="107000" algn="ctr"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1"/>
          <a:srcRect b="14145"/>
          <a:stretch>
            <a:fillRect/>
          </a:stretch>
        </p:blipFill>
        <p:spPr>
          <a:xfrm flipH="1">
            <a:off x="4110180" y="2440355"/>
            <a:ext cx="3509819" cy="3013364"/>
          </a:xfrm>
          <a:prstGeom prst="rect">
            <a:avLst/>
          </a:prstGeom>
        </p:spPr>
      </p:pic>
      <p:sp>
        <p:nvSpPr>
          <p:cNvPr id="18" name="矩形 17"/>
          <p:cNvSpPr/>
          <p:nvPr/>
        </p:nvSpPr>
        <p:spPr>
          <a:xfrm>
            <a:off x="10795" y="664210"/>
            <a:ext cx="7876540" cy="146050"/>
          </a:xfrm>
          <a:prstGeom prst="rect">
            <a:avLst/>
          </a:prstGeom>
          <a:solidFill>
            <a:srgbClr val="A1C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182880" y="-49530"/>
            <a:ext cx="8114030" cy="768350"/>
          </a:xfrm>
          <a:prstGeom prst="rect">
            <a:avLst/>
          </a:prstGeom>
          <a:noFill/>
        </p:spPr>
        <p:txBody>
          <a:bodyPr wrap="square" rtlCol="0">
            <a:spAutoFit/>
          </a:bodyPr>
          <a:lstStyle/>
          <a:p>
            <a:pPr algn="l">
              <a:lnSpc>
                <a:spcPct val="100000"/>
              </a:lnSpc>
            </a:pPr>
            <a:r>
              <a:rPr kumimoji="1" lang="zh-CN" altLang="en-US" sz="4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启蒙运动</a:t>
            </a:r>
            <a:r>
              <a:rPr kumimoji="1" lang="en-US" altLang="zh-CN" sz="2400" b="1" spc="600" dirty="0">
                <a:solidFill>
                  <a:schemeClr val="tx1">
                    <a:lumMod val="75000"/>
                    <a:lumOff val="25000"/>
                  </a:schemeClr>
                </a:solidFill>
                <a:latin typeface="Source Han Serif CN Medium" panose="02020400000000000000" pitchFamily="18" charset="-128"/>
                <a:ea typeface="Source Han Serif CN Medium" panose="02020400000000000000" pitchFamily="18" charset="-128"/>
              </a:rPr>
              <a:t>——</a:t>
            </a:r>
            <a:r>
              <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rPr>
              <a:t>近代人文主义的高峰</a:t>
            </a:r>
            <a:endParaRPr kumimoji="1" lang="zh-CN" altLang="en-US" sz="3200" b="1" spc="600" dirty="0">
              <a:solidFill>
                <a:schemeClr val="tx1">
                  <a:lumMod val="75000"/>
                  <a:lumOff val="25000"/>
                </a:schemeClr>
              </a:solidFill>
              <a:latin typeface="Source Han Serif CN Medium" panose="02020400000000000000" pitchFamily="18" charset="-128"/>
              <a:ea typeface="宋体" panose="02010600030101010101" pitchFamily="2" charset="-122"/>
            </a:endParaRPr>
          </a:p>
        </p:txBody>
      </p:sp>
      <p:sp>
        <p:nvSpPr>
          <p:cNvPr id="10" name="文本框 7"/>
          <p:cNvSpPr txBox="1"/>
          <p:nvPr/>
        </p:nvSpPr>
        <p:spPr>
          <a:xfrm>
            <a:off x="144780" y="813435"/>
            <a:ext cx="6092190" cy="583565"/>
          </a:xfrm>
          <a:prstGeom prst="rect">
            <a:avLst/>
          </a:prstGeom>
          <a:noFill/>
          <a:ln w="9525">
            <a:noFill/>
          </a:ln>
        </p:spPr>
        <p:txBody>
          <a:bodyPr wrap="square">
            <a:spAutoFit/>
          </a:bodyPr>
          <a:lstStyle/>
          <a:p>
            <a:r>
              <a:rPr lang="zh-CN" altLang="en-US" sz="3200" b="1" dirty="0">
                <a:latin typeface="黑体" panose="02010609060101010101" pitchFamily="49" charset="-122"/>
                <a:ea typeface="黑体" panose="02010609060101010101" pitchFamily="49" charset="-122"/>
              </a:rPr>
              <a:t>二、启蒙运动的内容</a:t>
            </a:r>
            <a:r>
              <a:rPr lang="en-US" altLang="zh-CN" sz="3200" b="1" dirty="0">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法国</a:t>
            </a:r>
            <a:endParaRPr lang="zh-CN" altLang="en-US" sz="3200" b="1" dirty="0">
              <a:latin typeface="黑体" panose="02010609060101010101" pitchFamily="49" charset="-122"/>
              <a:ea typeface="黑体" panose="02010609060101010101" pitchFamily="49" charset="-122"/>
            </a:endParaRPr>
          </a:p>
        </p:txBody>
      </p:sp>
      <p:pic>
        <p:nvPicPr>
          <p:cNvPr id="37895" name="Picture 2" descr="孟德斯鸠"/>
          <p:cNvPicPr>
            <a:picLocks noChangeAspect="1"/>
          </p:cNvPicPr>
          <p:nvPr/>
        </p:nvPicPr>
        <p:blipFill>
          <a:blip r:embed="rId2"/>
          <a:stretch>
            <a:fillRect/>
          </a:stretch>
        </p:blipFill>
        <p:spPr>
          <a:xfrm>
            <a:off x="1661160" y="1745615"/>
            <a:ext cx="2797175" cy="2893060"/>
          </a:xfrm>
          <a:prstGeom prst="rect">
            <a:avLst/>
          </a:prstGeom>
          <a:noFill/>
          <a:ln w="9525">
            <a:noFill/>
          </a:ln>
          <a:effectLst>
            <a:outerShdw dist="35921" dir="2699999" algn="ctr" rotWithShape="0">
              <a:srgbClr val="808080"/>
            </a:outerShdw>
          </a:effectLst>
        </p:spPr>
      </p:pic>
      <p:grpSp>
        <p:nvGrpSpPr>
          <p:cNvPr id="39939" name="Group 16"/>
          <p:cNvGrpSpPr/>
          <p:nvPr/>
        </p:nvGrpSpPr>
        <p:grpSpPr>
          <a:xfrm>
            <a:off x="7724775" y="1691640"/>
            <a:ext cx="2836863" cy="3859222"/>
            <a:chOff x="4113" y="1373"/>
            <a:chExt cx="1340" cy="2432"/>
          </a:xfrm>
        </p:grpSpPr>
        <p:pic>
          <p:nvPicPr>
            <p:cNvPr id="39948" name="Picture 14" descr="让·雅各·卢梭(Jean J"/>
            <p:cNvPicPr>
              <a:picLocks noChangeAspect="1"/>
            </p:cNvPicPr>
            <p:nvPr/>
          </p:nvPicPr>
          <p:blipFill>
            <a:blip r:embed="rId3"/>
            <a:stretch>
              <a:fillRect/>
            </a:stretch>
          </p:blipFill>
          <p:spPr>
            <a:xfrm>
              <a:off x="4113" y="1373"/>
              <a:ext cx="1340" cy="1857"/>
            </a:xfrm>
            <a:prstGeom prst="rect">
              <a:avLst/>
            </a:prstGeom>
            <a:noFill/>
            <a:ln w="9525">
              <a:noFill/>
            </a:ln>
          </p:spPr>
        </p:pic>
        <p:sp>
          <p:nvSpPr>
            <p:cNvPr id="11" name="Text Box 15"/>
            <p:cNvSpPr txBox="1">
              <a:spLocks noChangeArrowheads="1"/>
            </p:cNvSpPr>
            <p:nvPr/>
          </p:nvSpPr>
          <p:spPr bwMode="auto">
            <a:xfrm>
              <a:off x="4113" y="3140"/>
              <a:ext cx="1340" cy="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卢梭</a:t>
              </a:r>
              <a:endParaRPr kumimoji="0" lang="zh-CN" altLang="en-US" sz="373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1712—1778</a:t>
              </a:r>
              <a:r>
                <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665"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sp>
        <p:nvSpPr>
          <p:cNvPr id="12" name="Text Box 15"/>
          <p:cNvSpPr txBox="1">
            <a:spLocks noChangeArrowheads="1"/>
          </p:cNvSpPr>
          <p:nvPr/>
        </p:nvSpPr>
        <p:spPr bwMode="auto">
          <a:xfrm>
            <a:off x="1621155" y="4638481"/>
            <a:ext cx="2836863"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孟德斯鸠</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1689—1755</a:t>
            </a: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3" name="Text Box 15"/>
          <p:cNvSpPr txBox="1">
            <a:spLocks noChangeArrowheads="1"/>
          </p:cNvSpPr>
          <p:nvPr/>
        </p:nvSpPr>
        <p:spPr bwMode="auto">
          <a:xfrm>
            <a:off x="1640840" y="5653211"/>
            <a:ext cx="2836863"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《论法的精神》</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《波斯人通信集》</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4" name="Text Box 15"/>
          <p:cNvSpPr txBox="1">
            <a:spLocks noChangeArrowheads="1"/>
          </p:cNvSpPr>
          <p:nvPr/>
        </p:nvSpPr>
        <p:spPr bwMode="auto">
          <a:xfrm>
            <a:off x="7406005" y="5723255"/>
            <a:ext cx="3764915"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《社会契约论》</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rPr>
              <a:t>《论人类不平等的起源》</a:t>
            </a:r>
            <a:endParaRPr kumimoji="0" lang="zh-CN" altLang="en-US" sz="2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7.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8.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2.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63.xml><?xml version="1.0" encoding="utf-8"?>
<p:tagLst xmlns:p="http://schemas.openxmlformats.org/presentationml/2006/main">
  <p:tag name="KSO_WM_SLIDE_MODEL_TYPE" val="timeline"/>
</p:tagLst>
</file>

<file path=ppt/tags/tag64.xml><?xml version="1.0" encoding="utf-8"?>
<p:tagLst xmlns:p="http://schemas.openxmlformats.org/presentationml/2006/main">
  <p:tag name="KSO_WM_BEAUTIFY_FLAG" val="#wm#"/>
  <p:tag name="KSO_WM_TAG_VERSION" val="1.0"/>
  <p:tag name="KSO_WM_TEMPLATE_CATEGORY" val="custom"/>
  <p:tag name="KSO_WM_TEMPLATE_INDEX" val="20202990"/>
  <p:tag name="KSO_WM_UNIT_COMPATIBLE" val="0"/>
  <p:tag name="KSO_WM_UNIT_DIAGRAM_ISNUMVISUAL" val="0"/>
  <p:tag name="KSO_WM_UNIT_DIAGRAM_ISREFERUNIT" val="0"/>
  <p:tag name="KSO_WM_UNIT_HIGHLIGHT" val="0"/>
  <p:tag name="KSO_WM_UNIT_ID" val="custom20202990_9*a*1"/>
  <p:tag name="KSO_WM_UNIT_INDEX" val="1"/>
  <p:tag name="KSO_WM_UNIT_ISCONTENTSTITLE" val="0"/>
  <p:tag name="KSO_WM_UNIT_ISNUMDGMTITLE" val="0"/>
  <p:tag name="KSO_WM_UNIT_LAYERLEVEL" val="1"/>
  <p:tag name="KSO_WM_UNIT_NOCLEAR" val="0"/>
  <p:tag name="KSO_WM_UNIT_PRESET_TEXT" val="点击输入标题内容"/>
  <p:tag name="KSO_WM_UNIT_TEXT_FILL_FORE_SCHEMECOLOR_INDEX" val="13"/>
  <p:tag name="KSO_WM_UNIT_TEXT_FILL_FORE_SCHEMECOLOR_INDEX_BRIGHTNESS" val="0.15"/>
  <p:tag name="KSO_WM_UNIT_TEXT_FILL_TYPE" val="1"/>
  <p:tag name="KSO_WM_UNIT_TYPE" val="a"/>
  <p:tag name="KSO_WM_UNIT_VALUE" val="14"/>
</p:tagLst>
</file>

<file path=ppt/tags/tag65.xml><?xml version="1.0" encoding="utf-8"?>
<p:tagLst xmlns:p="http://schemas.openxmlformats.org/presentationml/2006/main">
  <p:tag name="KSO_WM_BEAUTIFY_FLAG" val="#wm#"/>
  <p:tag name="KSO_WM_SLIDE_ID" val="custom20202990_9"/>
  <p:tag name="KSO_WM_SLIDE_INDEX" val="9"/>
  <p:tag name="KSO_WM_SLIDE_ITEM_CNT" val="0"/>
  <p:tag name="KSO_WM_SLIDE_LAYOUT" val="a_b_e"/>
  <p:tag name="KSO_WM_SLIDE_LAYOUT_CNT" val="1_1_1"/>
  <p:tag name="KSO_WM_SLIDE_SUBTYPE" val="pureTxt"/>
  <p:tag name="KSO_WM_SLIDE_TYPE" val="sectionTitle"/>
  <p:tag name="KSO_WM_TAG_VERSION" val="1.0"/>
  <p:tag name="KSO_WM_TEMPLATE_CATEGORY" val="custom"/>
  <p:tag name="KSO_WM_TEMPLATE_COLOR_TYPE" val="1"/>
  <p:tag name="KSO_WM_TEMPLATE_INDEX" val="20202990"/>
  <p:tag name="KSO_WM_TEMPLATE_MASTER_TYPE" val="1"/>
  <p:tag name="KSO_WM_TEMPLATE_SUBCATEGORY" val="17"/>
</p:tagLst>
</file>

<file path=ppt/tags/tag66.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204767"/>
  <p:tag name="KSO_WM_UNIT_BLOCK" val="0"/>
  <p:tag name="KSO_WM_UNIT_COMPATIBLE" val="0"/>
  <p:tag name="KSO_WM_UNIT_DECORATE_INFO" val="{&quot;pDecorateInfoX&quot;:{&quot;IsLeft&quot;:true,&quot;IsRight&quot;:false,&quot;IsRatio&quot;:false},&quot;pDecorateInfoY&quot;:{&quot;IsTop&quot;:true,&quot;IsBottom&quot;:false,&quot;IsRatio&quot;:false}}"/>
  <p:tag name="KSO_WM_UNIT_DIAGRAM_ISNUMVISUAL" val="0"/>
  <p:tag name="KSO_WM_UNIT_DIAGRAM_ISREFERUNIT" val="0"/>
  <p:tag name="KSO_WM_UNIT_HIGHLIGHT" val="0"/>
  <p:tag name="KSO_WM_UNIT_ID" val="diagram20204767_1*l_h_f*1_2_1"/>
  <p:tag name="KSO_WM_UNIT_INDEX" val="1_2_1"/>
  <p:tag name="KSO_WM_UNIT_IS_LAYOUT_DIAGRAM" val="1"/>
  <p:tag name="KSO_WM_UNIT_LAYERLEVEL" val="1_1_1"/>
  <p:tag name="KSO_WM_UNIT_NOCLEAR" val="0"/>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TEXT_FILL_FORE_SCHEMECOLOR_INDEX" val="13"/>
  <p:tag name="KSO_WM_UNIT_TEXT_FILL_FORE_SCHEMECOLOR_INDEX_BRIGHTNESS" val="0.35"/>
  <p:tag name="KSO_WM_UNIT_TEXT_FILL_TYPE" val="1"/>
  <p:tag name="KSO_WM_UNIT_TYPE" val="l_h_f"/>
  <p:tag name="KSO_WM_UNIT_VALUE" val="210"/>
</p:tagLst>
</file>

<file path=ppt/tags/tag67.xml><?xml version="1.0" encoding="utf-8"?>
<p:tagLst xmlns:p="http://schemas.openxmlformats.org/presentationml/2006/main">
  <p:tag name="KSO_WM_BEAUTIFY_FLAG" val="#wm#"/>
  <p:tag name="KSO_WM_TEMPLATE_CATEGORY" val="custom"/>
  <p:tag name="KSO_WM_TEMPLATE_INDEX" val="20202990"/>
</p:tagLst>
</file>

<file path=ppt/tags/tag68.xml><?xml version="1.0" encoding="utf-8"?>
<p:tagLst xmlns:p="http://schemas.openxmlformats.org/presentationml/2006/main">
  <p:tag name="KSO_WM_BEAUTIFY_FLAG" val="#wm#"/>
  <p:tag name="KSO_WM_TAG_VERSION" val="1.0"/>
  <p:tag name="KSO_WM_TEMPLATE_CATEGORY" val="custom"/>
  <p:tag name="KSO_WM_TEMPLATE_INDEX" val="20202990"/>
  <p:tag name="KSO_WM_UNIT_COMPATIBLE" val="0"/>
  <p:tag name="KSO_WM_UNIT_DIAGRAM_ISNUMVISUAL" val="0"/>
  <p:tag name="KSO_WM_UNIT_DIAGRAM_ISREFERUNIT" val="0"/>
  <p:tag name="KSO_WM_UNIT_HIGHLIGHT" val="0"/>
  <p:tag name="KSO_WM_UNIT_ID" val="custom20202990_9*a*1"/>
  <p:tag name="KSO_WM_UNIT_INDEX" val="1"/>
  <p:tag name="KSO_WM_UNIT_ISCONTENTSTITLE" val="0"/>
  <p:tag name="KSO_WM_UNIT_ISNUMDGMTITLE" val="0"/>
  <p:tag name="KSO_WM_UNIT_LAYERLEVEL" val="1"/>
  <p:tag name="KSO_WM_UNIT_NOCLEAR" val="0"/>
  <p:tag name="KSO_WM_UNIT_PRESET_TEXT" val="点击输入标题内容"/>
  <p:tag name="KSO_WM_UNIT_TEXT_FILL_FORE_SCHEMECOLOR_INDEX" val="13"/>
  <p:tag name="KSO_WM_UNIT_TEXT_FILL_FORE_SCHEMECOLOR_INDEX_BRIGHTNESS" val="0.15"/>
  <p:tag name="KSO_WM_UNIT_TEXT_FILL_TYPE" val="1"/>
  <p:tag name="KSO_WM_UNIT_TYPE" val="a"/>
  <p:tag name="KSO_WM_UNIT_VALUE" val="14"/>
</p:tagLst>
</file>

<file path=ppt/tags/tag69.xml><?xml version="1.0" encoding="utf-8"?>
<p:tagLst xmlns:p="http://schemas.openxmlformats.org/presentationml/2006/main">
  <p:tag name="KSO_WM_BEAUTIFY_FLAG" val="#wm#"/>
  <p:tag name="KSO_WM_SLIDE_ID" val="custom20202990_9"/>
  <p:tag name="KSO_WM_SLIDE_INDEX" val="9"/>
  <p:tag name="KSO_WM_SLIDE_ITEM_CNT" val="0"/>
  <p:tag name="KSO_WM_SLIDE_LAYOUT" val="a_b_e"/>
  <p:tag name="KSO_WM_SLIDE_LAYOUT_CNT" val="1_1_1"/>
  <p:tag name="KSO_WM_SLIDE_SUBTYPE" val="pureTxt"/>
  <p:tag name="KSO_WM_SLIDE_TYPE" val="sectionTitle"/>
  <p:tag name="KSO_WM_TAG_VERSION" val="1.0"/>
  <p:tag name="KSO_WM_TEMPLATE_CATEGORY" val="custom"/>
  <p:tag name="KSO_WM_TEMPLATE_COLOR_TYPE" val="1"/>
  <p:tag name="KSO_WM_TEMPLATE_INDEX" val="20202990"/>
  <p:tag name="KSO_WM_TEMPLATE_MASTER_TYPE" val="1"/>
  <p:tag name="KSO_WM_TEMPLATE_SUBCATEGORY" val="17"/>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0.xml><?xml version="1.0" encoding="utf-8"?>
<p:tagLst xmlns:p="http://schemas.openxmlformats.org/presentationml/2006/main">
  <p:tag name="KSO_WM_BEAUTIFY_FLAG" val="#wm#"/>
  <p:tag name="KSO_WM_TAG_VERSION" val="1.0"/>
  <p:tag name="KSO_WM_TEMPLATE_CATEGORY" val="custom"/>
  <p:tag name="KSO_WM_TEMPLATE_INDEX" val="20202990"/>
  <p:tag name="KSO_WM_UNIT_COMPATIBLE" val="0"/>
  <p:tag name="KSO_WM_UNIT_DIAGRAM_ISNUMVISUAL" val="0"/>
  <p:tag name="KSO_WM_UNIT_DIAGRAM_ISREFERUNIT" val="0"/>
  <p:tag name="KSO_WM_UNIT_HIGHLIGHT" val="0"/>
  <p:tag name="KSO_WM_UNIT_ID" val="custom20202990_9*a*1"/>
  <p:tag name="KSO_WM_UNIT_INDEX" val="1"/>
  <p:tag name="KSO_WM_UNIT_ISCONTENTSTITLE" val="0"/>
  <p:tag name="KSO_WM_UNIT_ISNUMDGMTITLE" val="0"/>
  <p:tag name="KSO_WM_UNIT_LAYERLEVEL" val="1"/>
  <p:tag name="KSO_WM_UNIT_NOCLEAR" val="0"/>
  <p:tag name="KSO_WM_UNIT_PRESET_TEXT" val="点击输入标题内容"/>
  <p:tag name="KSO_WM_UNIT_TEXT_FILL_FORE_SCHEMECOLOR_INDEX" val="13"/>
  <p:tag name="KSO_WM_UNIT_TEXT_FILL_FORE_SCHEMECOLOR_INDEX_BRIGHTNESS" val="0.15"/>
  <p:tag name="KSO_WM_UNIT_TEXT_FILL_TYPE" val="1"/>
  <p:tag name="KSO_WM_UNIT_TYPE" val="a"/>
  <p:tag name="KSO_WM_UNIT_VALUE" val="14"/>
</p:tagLst>
</file>

<file path=ppt/tags/tag71.xml><?xml version="1.0" encoding="utf-8"?>
<p:tagLst xmlns:p="http://schemas.openxmlformats.org/presentationml/2006/main">
  <p:tag name="KSO_WM_BEAUTIFY_FLAG" val="#wm#"/>
  <p:tag name="KSO_WM_SLIDE_ID" val="custom20202990_9"/>
  <p:tag name="KSO_WM_SLIDE_INDEX" val="9"/>
  <p:tag name="KSO_WM_SLIDE_ITEM_CNT" val="0"/>
  <p:tag name="KSO_WM_SLIDE_LAYOUT" val="a_b_e"/>
  <p:tag name="KSO_WM_SLIDE_LAYOUT_CNT" val="1_1_1"/>
  <p:tag name="KSO_WM_SLIDE_SUBTYPE" val="pureTxt"/>
  <p:tag name="KSO_WM_SLIDE_TYPE" val="sectionTitle"/>
  <p:tag name="KSO_WM_TAG_VERSION" val="1.0"/>
  <p:tag name="KSO_WM_TEMPLATE_CATEGORY" val="custom"/>
  <p:tag name="KSO_WM_TEMPLATE_COLOR_TYPE" val="1"/>
  <p:tag name="KSO_WM_TEMPLATE_INDEX" val="20202990"/>
  <p:tag name="KSO_WM_TEMPLATE_MASTER_TYPE" val="1"/>
  <p:tag name="KSO_WM_TEMPLATE_SUBCATEGORY" val="17"/>
</p:tagLst>
</file>

<file path=ppt/tags/tag72.xml><?xml version="1.0" encoding="utf-8"?>
<p:tagLst xmlns:p="http://schemas.openxmlformats.org/presentationml/2006/main">
  <p:tag name="KSO_WM_BEAUTIFY_FLAG" val="#wm#"/>
  <p:tag name="KSO_WM_DIAGRAM_GROUP_CODE" val="l1-1"/>
  <p:tag name="KSO_WM_TAG_VERSION" val="1.0"/>
  <p:tag name="KSO_WM_TEMPLATE_CATEGORY" val="diagram"/>
  <p:tag name="KSO_WM_TEMPLATE_INDEX" val="20195818"/>
  <p:tag name="KSO_WM_UNIT_COMPATIBLE" val="0"/>
  <p:tag name="KSO_WM_UNIT_DIAGRAM_ISNUMVISUAL" val="0"/>
  <p:tag name="KSO_WM_UNIT_DIAGRAM_ISREFERUNIT" val="0"/>
  <p:tag name="KSO_WM_UNIT_HIGHLIGHT" val="0"/>
  <p:tag name="KSO_WM_UNIT_ID" val="diagram20195818_1*h_f*1_1"/>
  <p:tag name="KSO_WM_UNIT_INDEX" val="1_1"/>
  <p:tag name="KSO_WM_UNIT_LAYERLEVEL" val="1_1"/>
  <p:tag name="KSO_WM_UNIT_NOCLEAR" val="0"/>
  <p:tag name="KSO_WM_UNIT_PRESET_TEXT" val="单击此处添加文本具体内容，简明扼要的阐述您的观点。"/>
  <p:tag name="KSO_WM_UNIT_TYPE" val="h_f"/>
  <p:tag name="KSO_WM_UNIT_VALUE" val="60"/>
</p:tagLst>
</file>

<file path=ppt/tags/tag73.xml><?xml version="1.0" encoding="utf-8"?>
<p:tagLst xmlns:p="http://schemas.openxmlformats.org/presentationml/2006/main">
  <p:tag name="KSO_WM_BEAUTIFY_FLAG" val="#wm#"/>
  <p:tag name="KSO_WM_DIAGRAM_GROUP_CODE" val="l1-1"/>
  <p:tag name="KSO_WM_SLIDE_BACKGROUND_TYPE" val="general"/>
  <p:tag name="KSO_WM_SLIDE_BK_DARK_LIGHT" val="2"/>
  <p:tag name="KSO_WM_SLIDE_DIAGTYPE" val="l"/>
  <p:tag name="KSO_WM_SLIDE_ID" val="diagram20195818_1"/>
  <p:tag name="KSO_WM_SLIDE_INDEX" val="1"/>
  <p:tag name="KSO_WM_SLIDE_ITEM_CNT" val="2"/>
  <p:tag name="KSO_WM_SLIDE_LAYOUT" val="a_h_l"/>
  <p:tag name="KSO_WM_SLIDE_LAYOUT_CNT" val="1_1_1"/>
  <p:tag name="KSO_WM_SLIDE_POSITION" val="52*168.634"/>
  <p:tag name="KSO_WM_SLIDE_SIZE" val="852.785*280.314"/>
  <p:tag name="KSO_WM_SLIDE_SUBTYPE" val="diag"/>
  <p:tag name="KSO_WM_SLIDE_TYPE" val="text"/>
  <p:tag name="KSO_WM_TAG_VERSION" val="1.0"/>
  <p:tag name="KSO_WM_TEMPLATE_CATEGORY" val="diagram"/>
  <p:tag name="KSO_WM_TEMPLATE_COLOR_TYPE" val="1"/>
  <p:tag name="KSO_WM_TEMPLATE_INDEX" val="20195818"/>
  <p:tag name="KSO_WM_TEMPLATE_MASTER_TYPE" val="0"/>
  <p:tag name="KSO_WM_TEMPLATE_SUBCATEGORY" val="0"/>
</p:tagLst>
</file>

<file path=ppt/tags/tag74.xml><?xml version="1.0" encoding="utf-8"?>
<p:tagLst xmlns:p="http://schemas.openxmlformats.org/presentationml/2006/main">
  <p:tag name="KSO_WM_UNIT_TABLE_BEAUTIFY" val="smartTable{6c245573-188a-4e52-ba49-76db03bcc17e}"/>
  <p:tag name="TABLE_ENDDRAG_ORIGIN_RECT" val="752*140"/>
  <p:tag name="TABLE_ENDDRAG_RECT" val="25*95*752*140"/>
</p:tagLst>
</file>

<file path=ppt/tags/tag75.xml><?xml version="1.0" encoding="utf-8"?>
<p:tagLst xmlns:p="http://schemas.openxmlformats.org/presentationml/2006/main">
  <p:tag name="KSO_WM_BEAUTIFY_FLAG" val="#wm#"/>
  <p:tag name="KSO_WM_TEMPLATE_CATEGORY" val="diagram"/>
  <p:tag name="KSO_WM_TEMPLATE_INDEX" val="20212843"/>
</p:tagLst>
</file>

<file path=ppt/tags/tag76.xml><?xml version="1.0" encoding="utf-8"?>
<p:tagLst xmlns:p="http://schemas.openxmlformats.org/presentationml/2006/main">
  <p:tag name="KSO_WM_BEAUTIFY_FLAG" val="#wm#"/>
  <p:tag name="KSO_WM_TEMPLATE_CATEGORY" val="diagram"/>
  <p:tag name="KSO_WM_TEMPLATE_INDEX" val="20212843"/>
</p:tagLst>
</file>

<file path=ppt/tags/tag77.xml><?xml version="1.0" encoding="utf-8"?>
<p:tagLst xmlns:p="http://schemas.openxmlformats.org/presentationml/2006/main">
  <p:tag name="KSO_WM_BEAUTIFY_FLAG" val="#wm#"/>
  <p:tag name="KSO_WM_TEMPLATE_CATEGORY" val="diagram"/>
  <p:tag name="KSO_WM_TEMPLATE_INDEX" val="20212843"/>
</p:tagLst>
</file>

<file path=ppt/tags/tag78.xml><?xml version="1.0" encoding="utf-8"?>
<p:tagLst xmlns:p="http://schemas.openxmlformats.org/presentationml/2006/main">
  <p:tag name="KSO_WM_BEAUTIFY_FLAG" val="#wm#"/>
  <p:tag name="KSO_WM_TEMPLATE_CATEGORY" val="diagram"/>
  <p:tag name="KSO_WM_TEMPLATE_INDEX" val="20212843"/>
</p:tagLst>
</file>

<file path=ppt/tags/tag79.xml><?xml version="1.0" encoding="utf-8"?>
<p:tagLst xmlns:p="http://schemas.openxmlformats.org/presentationml/2006/main">
  <p:tag name="KSO_WM_BEAUTIFY_FLAG" val="#wm#"/>
  <p:tag name="KSO_WM_TEMPLATE_CATEGORY" val="diagram"/>
  <p:tag name="KSO_WM_TEMPLATE_INDEX" val="20212843"/>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0.xml><?xml version="1.0" encoding="utf-8"?>
<p:tagLst xmlns:p="http://schemas.openxmlformats.org/presentationml/2006/main">
  <p:tag name="KSO_WM_BEAUTIFY_FLAG" val="#wm#"/>
  <p:tag name="KSO_WM_TEMPLATE_CATEGORY" val="diagram"/>
  <p:tag name="KSO_WM_TEMPLATE_INDEX" val="20212843"/>
</p:tagLst>
</file>

<file path=ppt/tags/tag81.xml><?xml version="1.0" encoding="utf-8"?>
<p:tagLst xmlns:p="http://schemas.openxmlformats.org/presentationml/2006/main">
  <p:tag name="KSO_WM_UNIT_TABLE_BEAUTIFY" val="smartTable{1a9e10dd-2143-4072-923f-bc1f7906faee}"/>
</p:tagLst>
</file>

<file path=ppt/tags/tag82.xml><?xml version="1.0" encoding="utf-8"?>
<p:tagLst xmlns:p="http://schemas.openxmlformats.org/presentationml/2006/main">
  <p:tag name="KSO_WM_BEAUTIFY_FLAG" val="#wm#"/>
  <p:tag name="KSO_WM_TEMPLATE_CATEGORY" val="diagram"/>
  <p:tag name="KSO_WM_TEMPLATE_INDEX" val="20212843"/>
</p:tagLst>
</file>

<file path=ppt/tags/tag83.xml><?xml version="1.0" encoding="utf-8"?>
<p:tagLst xmlns:p="http://schemas.openxmlformats.org/presentationml/2006/main">
  <p:tag name="KSO_WM_BEAUTIFY_FLAG" val="#wm#"/>
  <p:tag name="KSO_WM_TEMPLATE_CATEGORY" val="diagram"/>
  <p:tag name="KSO_WM_TEMPLATE_INDEX" val="20212843"/>
</p:tagLst>
</file>

<file path=ppt/tags/tag84.xml><?xml version="1.0" encoding="utf-8"?>
<p:tagLst xmlns:p="http://schemas.openxmlformats.org/presentationml/2006/main">
  <p:tag name="KSO_WM_BEAUTIFY_FLAG" val="#wm#"/>
  <p:tag name="KSO_WM_TEMPLATE_CATEGORY" val="diagram"/>
  <p:tag name="KSO_WM_TEMPLATE_INDEX" val="20212843"/>
</p:tagLst>
</file>

<file path=ppt/tags/tag85.xml><?xml version="1.0" encoding="utf-8"?>
<p:tagLst xmlns:p="http://schemas.openxmlformats.org/presentationml/2006/main">
  <p:tag name="KSO_WM_BEAUTIFY_FLAG" val="#wm#"/>
  <p:tag name="KSO_WM_TEMPLATE_CATEGORY" val="diagram"/>
  <p:tag name="KSO_WM_TEMPLATE_INDEX" val="20212843"/>
</p:tagLst>
</file>

<file path=ppt/tags/tag86.xml><?xml version="1.0" encoding="utf-8"?>
<p:tagLst xmlns:p="http://schemas.openxmlformats.org/presentationml/2006/main">
  <p:tag name="KSO_WM_BEAUTIFY_FLAG" val="#wm#"/>
  <p:tag name="KSO_WM_TEMPLATE_CATEGORY" val="diagram"/>
  <p:tag name="KSO_WM_TEMPLATE_INDEX" val="20212843"/>
</p:tagLst>
</file>

<file path=ppt/tags/tag87.xml><?xml version="1.0" encoding="utf-8"?>
<p:tagLst xmlns:p="http://schemas.openxmlformats.org/presentationml/2006/main">
  <p:tag name="KSO_WM_BEAUTIFY_FLAG" val="#wm#"/>
  <p:tag name="KSO_WM_TEMPLATE_CATEGORY" val="diagram"/>
  <p:tag name="KSO_WM_TEMPLATE_INDEX" val="20212843"/>
</p:tagLst>
</file>

<file path=ppt/tags/tag88.xml><?xml version="1.0" encoding="utf-8"?>
<p:tagLst xmlns:p="http://schemas.openxmlformats.org/presentationml/2006/main">
  <p:tag name="KSO_WM_BEAUTIFY_FLAG" val="#wm#"/>
  <p:tag name="KSO_WM_TEMPLATE_CATEGORY" val="diagram"/>
  <p:tag name="KSO_WM_TEMPLATE_INDEX" val="20212843"/>
</p:tagLst>
</file>

<file path=ppt/tags/tag89.xml><?xml version="1.0" encoding="utf-8"?>
<p:tagLst xmlns:p="http://schemas.openxmlformats.org/presentationml/2006/main">
  <p:tag name="KSO_WM_BEAUTIFY_FLAG" val="#wm#"/>
  <p:tag name="KSO_WM_TEMPLATE_CATEGORY" val="custom"/>
  <p:tag name="KSO_WM_TEMPLATE_INDEX" val="160434"/>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0.xml><?xml version="1.0" encoding="utf-8"?>
<p:tagLst xmlns:p="http://schemas.openxmlformats.org/presentationml/2006/main">
  <p:tag name="KSO_WM_BEAUTIFY_FLAG" val="#wm#"/>
  <p:tag name="KSO_WM_TEMPLATE_CATEGORY" val="custom"/>
  <p:tag name="KSO_WM_TEMPLATE_INDEX" val="160434"/>
</p:tagLst>
</file>

<file path=ppt/tags/tag91.xml><?xml version="1.0" encoding="utf-8"?>
<p:tagLst xmlns:p="http://schemas.openxmlformats.org/presentationml/2006/main">
  <p:tag name="KSO_WM_BEAUTIFY_FLAG" val="#wm#"/>
  <p:tag name="KSO_WM_TEMPLATE_CATEGORY" val="custom"/>
  <p:tag name="KSO_WM_TEMPLATE_INDEX" val="160434"/>
</p:tagLst>
</file>

<file path=ppt/tags/tag92.xml><?xml version="1.0" encoding="utf-8"?>
<p:tagLst xmlns:p="http://schemas.openxmlformats.org/presentationml/2006/main">
  <p:tag name="KSO_WM_UNIT_TABLE_BEAUTIFY" val="smartTable{52782990-177b-4111-9d52-b9e7de886c16}"/>
  <p:tag name="TABLE_ENDDRAG_ORIGIN_RECT" val="896*393"/>
  <p:tag name="TABLE_ENDDRAG_RECT" val="18*97*896*393"/>
</p:tagLst>
</file>

<file path=ppt/tags/tag93.xml><?xml version="1.0" encoding="utf-8"?>
<p:tagLst xmlns:p="http://schemas.openxmlformats.org/presentationml/2006/main">
  <p:tag name="KSO_WM_UNIT_TABLE_BEAUTIFY" val="smartTable{1e365125-50fb-42ef-9f37-53726ba4f060}"/>
  <p:tag name="TABLE_ENDDRAG_ORIGIN_RECT" val="876*319"/>
  <p:tag name="TABLE_ENDDRAG_RECT" val="49*86*876*319"/>
</p:tagLst>
</file>

<file path=ppt/tags/tag94.xml><?xml version="1.0" encoding="utf-8"?>
<p:tagLst xmlns:p="http://schemas.openxmlformats.org/presentationml/2006/main">
  <p:tag name="KSO_WM_SLIDE_MODEL_TYPE" val="dynamicNum"/>
</p:tagLst>
</file>

<file path=ppt/tags/tag95.xml><?xml version="1.0" encoding="utf-8"?>
<p:tagLst xmlns:p="http://schemas.openxmlformats.org/presentationml/2006/main">
  <p:tag name="KSO_WM_SLIDE_MODEL_TYPE" val="dynamicNum"/>
</p:tagLst>
</file>

<file path=ppt/tags/tag96.xml><?xml version="1.0" encoding="utf-8"?>
<p:tagLst xmlns:p="http://schemas.openxmlformats.org/presentationml/2006/main">
  <p:tag name="KSO_WM_TEMPLATE_CATEGORY" val="custom"/>
  <p:tag name="KSO_WM_TEMPLATE_INDEX" val="507"/>
</p:tagLst>
</file>

<file path=ppt/tags/tag97.xml><?xml version="1.0" encoding="utf-8"?>
<p:tagLst xmlns:p="http://schemas.openxmlformats.org/presentationml/2006/main">
  <p:tag name="AS_NET" val="4.0.30319.42000"/>
  <p:tag name="AS_OS" val="Microsoft Windows NT 6.2.9200.0"/>
  <p:tag name="AS_RELEASE_DATE" val="2020.05.14"/>
  <p:tag name="AS_TITLE" val="Aspose.Slides for .NET 4.0 Client Profile"/>
  <p:tag name="AS_VERSION" val="20.5"/>
</p:tagLst>
</file>

<file path=ppt/theme/theme1.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36410</Words>
  <PresentationFormat>宽屏</PresentationFormat>
  <Paragraphs>2413</Paragraphs>
  <Slides>188</Slides>
  <Notes>59</Notes>
  <HiddenSlides>0</HiddenSlides>
  <MMClips>0</MMClips>
  <ScaleCrop>false</ScaleCrop>
  <HeadingPairs>
    <vt:vector size="8" baseType="variant">
      <vt:variant>
        <vt:lpstr>已用的字体</vt:lpstr>
      </vt:variant>
      <vt:variant>
        <vt:i4>43</vt:i4>
      </vt:variant>
      <vt:variant>
        <vt:lpstr>主题</vt:lpstr>
      </vt:variant>
      <vt:variant>
        <vt:i4>1</vt:i4>
      </vt:variant>
      <vt:variant>
        <vt:lpstr>嵌入 OLE 服务器</vt:lpstr>
      </vt:variant>
      <vt:variant>
        <vt:i4>2</vt:i4>
      </vt:variant>
      <vt:variant>
        <vt:lpstr>幻灯片标题</vt:lpstr>
      </vt:variant>
      <vt:variant>
        <vt:i4>188</vt:i4>
      </vt:variant>
    </vt:vector>
  </HeadingPairs>
  <TitlesOfParts>
    <vt:vector size="234" baseType="lpstr">
      <vt:lpstr>Arial</vt:lpstr>
      <vt:lpstr>宋体</vt:lpstr>
      <vt:lpstr>Wingdings</vt:lpstr>
      <vt:lpstr>微软雅黑</vt:lpstr>
      <vt:lpstr>Wingdings</vt:lpstr>
      <vt:lpstr>隶书</vt:lpstr>
      <vt:lpstr>仿宋_GB2312</vt:lpstr>
      <vt:lpstr>仿宋</vt:lpstr>
      <vt:lpstr>华文楷体</vt:lpstr>
      <vt:lpstr>楷体</vt:lpstr>
      <vt:lpstr>Arial Unicode MS</vt:lpstr>
      <vt:lpstr>Calibri</vt:lpstr>
      <vt:lpstr>楷体_GB2312</vt:lpstr>
      <vt:lpstr>新宋体</vt:lpstr>
      <vt:lpstr>黑体</vt:lpstr>
      <vt:lpstr>Times New Roman</vt:lpstr>
      <vt:lpstr>Garamond</vt:lpstr>
      <vt:lpstr>华光粗黑_CNKI</vt:lpstr>
      <vt:lpstr>方正书宋_GBK</vt:lpstr>
      <vt:lpstr>华文仿宋</vt:lpstr>
      <vt:lpstr>方正书宋_GBK</vt:lpstr>
      <vt:lpstr>华文琥珀</vt:lpstr>
      <vt:lpstr>华文中宋</vt:lpstr>
      <vt:lpstr>汉仪中圆简</vt:lpstr>
      <vt:lpstr>Segoe Print</vt:lpstr>
      <vt:lpstr>华文隶书</vt:lpstr>
      <vt:lpstr>Verdana</vt:lpstr>
      <vt:lpstr>Arial</vt:lpstr>
      <vt:lpstr>Wingdings</vt:lpstr>
      <vt:lpstr>华文新魏</vt:lpstr>
      <vt:lpstr>Source Han Serif CN Medium</vt:lpstr>
      <vt:lpstr>MS Mincho</vt:lpstr>
      <vt:lpstr>华文行楷</vt:lpstr>
      <vt:lpstr>方正舒体</vt:lpstr>
      <vt:lpstr>浪漫雅圆</vt:lpstr>
      <vt:lpstr>方正姚体</vt:lpstr>
      <vt:lpstr>Batang</vt:lpstr>
      <vt:lpstr>Constantia</vt:lpstr>
      <vt:lpstr>Microsoft JhengHei</vt:lpstr>
      <vt:lpstr>方正粗黑宋简体</vt:lpstr>
      <vt:lpstr>Wingdings 3</vt:lpstr>
      <vt:lpstr>等线</vt:lpstr>
      <vt:lpstr>Calibri</vt:lpstr>
      <vt:lpstr>1_Office 主题​​</vt:lpstr>
      <vt:lpstr>StaticMetafile</vt:lpstr>
      <vt:lpstr>CorelDraw.Graphic.17</vt:lpstr>
      <vt:lpstr>聚焦核心素养，实现核心突破</vt:lpstr>
      <vt:lpstr>（一）研究国家政策晓导向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精研高考真题</vt:lpstr>
      <vt:lpstr>1、试卷总评</vt:lpstr>
      <vt:lpstr>PowerPoint 演示文稿</vt:lpstr>
      <vt:lpstr>（1）命题指导思想：突出立德树人</vt:lpstr>
      <vt:lpstr>PowerPoint 演示文稿</vt:lpstr>
      <vt:lpstr>（3）题型结构：稳中求新，增强开放性</vt:lpstr>
      <vt:lpstr>（4）考查内容：突出热点，紧跟时事，注重核心概念</vt:lpstr>
      <vt:lpstr>PowerPoint 演示文稿</vt:lpstr>
      <vt:lpstr>3、试题分析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3、试题分析</vt:lpstr>
      <vt:lpstr>PowerPoint 演示文稿</vt:lpstr>
      <vt:lpstr>42解析拓展（方法技巧） </vt:lpstr>
      <vt:lpstr>PowerPoint 演示文稿</vt:lpstr>
      <vt:lpstr>PowerPoint 演示文稿</vt:lpstr>
      <vt:lpstr>示例1</vt:lpstr>
      <vt:lpstr>示例2</vt:lpstr>
      <vt:lpstr>示例3 </vt:lpstr>
      <vt:lpstr>PowerPoint 演示文稿</vt:lpstr>
      <vt:lpstr>甲卷42题考点分析 </vt:lpstr>
      <vt:lpstr>甲卷42题解析拓展（方法技巧）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3、2021年高考突出重点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复习课 教学流程为：激情导入——明确目标——知识梳理——合作学习——典例精析——拓展延伸 【注意点】 每个环节，预设时间； 知识梳理环节，可以通过学习时间、学习问题前置的方式，让学生以知识树或者思维导图的形式，梳理本单元、本章节的主要内容，然后选择2个组展讲。 合作学习环节，学生根据老师设计的导学案或者问题，看书学习、讨论。 典例精析环节，注意精选与本单元知识相关的高考题或者名校模拟题，题型多样，有层次。 拓展延伸环节，即当堂训练，仍然要注意题型多样，有层次。  教师的点拨、学法指导贯彻始终。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讲评课 教学流程为：激情导入——明确目标——考情分析——失分原因——展讲评析——解题策略。 【注意点】 要充分利用考试数据，作好考情分析。难度系数高于0.7的，不讲；试卷发下后，学生通过讨论，对答案，已经解决了问题的，不讲； 失分原因分析环节，要从学生答题的思路、步骤等规范进行分析； 展讲评析环节。由学生展讲，异组点评，教师的作用是追问、纠偏和拓展； 解题策略，包括命题特点、规律的分析，一题多解，多解归一，答题步骤、答题规范等，也可做拓展演练。</vt:lpstr>
      <vt:lpstr>PowerPoint 演示文稿</vt:lpstr>
      <vt:lpstr>PowerPoint 演示文稿</vt:lpstr>
      <vt:lpstr>PowerPoint 演示文稿</vt:lpstr>
      <vt:lpstr>（三）深化对课标和教材的认知</vt:lpstr>
      <vt:lpstr>PowerPoint 演示文稿</vt:lpstr>
      <vt:lpstr>（3）新教材新的教学理念</vt:lpstr>
      <vt:lpstr>PowerPoint 演示文稿</vt:lpstr>
      <vt:lpstr>PowerPoint 演示文稿</vt:lpstr>
      <vt:lpstr>PowerPoint 演示文稿</vt:lpstr>
      <vt:lpstr>PowerPoint 演示文稿</vt:lpstr>
      <vt:lpstr>PowerPoint 演示文稿</vt:lpstr>
      <vt:lpstr>中华民族（文化）多元一体  </vt:lpstr>
      <vt:lpstr>一、 厘清几个概念：</vt:lpstr>
      <vt:lpstr>PowerPoint 演示文稿</vt:lpstr>
      <vt:lpstr>三、中华文化多元一体的内涵及特点</vt:lpstr>
      <vt:lpstr>新部编教材 选择性必修3《文化传播与交流》 中华优秀传统文化的内涵与特点</vt:lpstr>
      <vt:lpstr>中华优秀传统文化的内涵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先秦时期</vt:lpstr>
      <vt:lpstr>明清时期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2019-06-19T02:08:00Z</dcterms:created>
  <dcterms:modified xsi:type="dcterms:W3CDTF">2021-10-24T07:14:29Z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2618BA9EBE0A41CF8739A47AC5AB8702</vt:lpwstr>
  </property>
</Properties>
</file>